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9" r:id="rId6"/>
    <p:sldId id="290" r:id="rId7"/>
    <p:sldId id="277" r:id="rId8"/>
    <p:sldId id="288" r:id="rId9"/>
    <p:sldId id="280" r:id="rId10"/>
    <p:sldId id="276" r:id="rId11"/>
    <p:sldId id="292" r:id="rId12"/>
    <p:sldId id="291" r:id="rId13"/>
    <p:sldId id="293" r:id="rId14"/>
    <p:sldId id="294" r:id="rId15"/>
    <p:sldId id="285" r:id="rId16"/>
  </p:sldIdLst>
  <p:sldSz cx="12192000" cy="6858000"/>
  <p:notesSz cx="6858000" cy="9144000"/>
  <p:embeddedFontLst>
    <p:embeddedFont>
      <p:font typeface="Malgun Gothic" panose="020B0503020000020004" pitchFamily="34" charset="-127"/>
      <p:regular r:id="rId19"/>
      <p:bold r:id="rId20"/>
    </p:embeddedFont>
    <p:embeddedFont>
      <p:font typeface="Arial Black" panose="020B0A04020102020204" pitchFamily="34" charset="0"/>
      <p:bold r:id="rId21"/>
    </p:embeddedFont>
    <p:embeddedFont>
      <p:font typeface="Arial Narrow" panose="020B0606020202030204" pitchFamily="34" charset="0"/>
      <p:regular r:id="rId22"/>
      <p:bold r:id="rId23"/>
      <p:italic r:id="rId24"/>
      <p:boldItalic r:id="rId25"/>
    </p:embeddedFont>
    <p:embeddedFont>
      <p:font typeface="Arial Rounded MT Bold" panose="020F0704030504030204" pitchFamily="34" charset="0"/>
      <p:regular r:id="rId26"/>
    </p:embeddedFont>
    <p:embeddedFont>
      <p:font typeface="Bahnschrift" panose="020B0502040204020203" pitchFamily="34" charset="0"/>
      <p:regular r:id="rId27"/>
      <p:bold r:id="rId28"/>
    </p:embeddedFont>
    <p:embeddedFont>
      <p:font typeface="Bahnschrift SemiBold" panose="020B0502040204020203" pitchFamily="34" charset="0"/>
      <p:bold r:id="rId29"/>
    </p:embeddedFont>
    <p:embeddedFont>
      <p:font typeface="Book Antiqua" panose="02040602050305030304" pitchFamily="18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Century Gothic" panose="020B0502020202020204" pitchFamily="34" charset="0"/>
      <p:regular r:id="rId39"/>
      <p:bold r:id="rId40"/>
      <p:italic r:id="rId41"/>
      <p:boldItalic r:id="rId42"/>
    </p:embeddedFont>
    <p:embeddedFont>
      <p:font typeface="Segoe UI" panose="020B0502040204020203" pitchFamily="34" charset="0"/>
      <p:regular r:id="rId43"/>
      <p:bold r:id="rId44"/>
      <p:italic r:id="rId45"/>
      <p:boldItalic r:id="rId46"/>
    </p:embeddedFont>
    <p:embeddedFont>
      <p:font typeface="Segoe UI Light" panose="020B0502040204020203" pitchFamily="34" charset="0"/>
      <p:regular r:id="rId47"/>
      <p:italic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50" d="100"/>
          <a:sy n="50" d="100"/>
        </p:scale>
        <p:origin x="1934" y="70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font" Target="fonts/font29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1.fntdata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font" Target="fonts/font2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font" Target="fonts/font26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48" Type="http://schemas.openxmlformats.org/officeDocument/2006/relationships/font" Target="fonts/font30.fntdata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font" Target="fonts/font28.fntdata"/><Relationship Id="rId20" Type="http://schemas.openxmlformats.org/officeDocument/2006/relationships/font" Target="fonts/font2.fntdata"/><Relationship Id="rId41" Type="http://schemas.openxmlformats.org/officeDocument/2006/relationships/font" Target="fonts/font2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01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302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01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35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44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5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9924"/>
            <a:ext cx="9144000" cy="1661993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PREDICTIVE ANALYTICS OF HR DATASET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8958" y="617631"/>
            <a:ext cx="2607364" cy="967329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897" y="617631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88833-0137-400C-9394-851BDF7FC0DA}"/>
              </a:ext>
            </a:extLst>
          </p:cNvPr>
          <p:cNvSpPr txBox="1"/>
          <p:nvPr/>
        </p:nvSpPr>
        <p:spPr>
          <a:xfrm flipH="1">
            <a:off x="731521" y="4815079"/>
            <a:ext cx="11932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Subtitle: A Machine Learning Approach to Employee Attrition Prediction</a:t>
            </a:r>
            <a:b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Presenter: ASHIF.VP</a:t>
            </a:r>
            <a:endParaRPr lang="en-IN" sz="2400" b="1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3304736" y="13622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F7A90C-F028-4923-A331-CE50F076AF7D}"/>
              </a:ext>
            </a:extLst>
          </p:cNvPr>
          <p:cNvSpPr/>
          <p:nvPr/>
        </p:nvSpPr>
        <p:spPr>
          <a:xfrm>
            <a:off x="169487" y="615673"/>
            <a:ext cx="10890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Final prediction</a:t>
            </a:r>
            <a:endParaRPr lang="en-IN" sz="36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2FB06-2646-44CD-AAFE-48C3E227855A}"/>
              </a:ext>
            </a:extLst>
          </p:cNvPr>
          <p:cNvSpPr txBox="1"/>
          <p:nvPr/>
        </p:nvSpPr>
        <p:spPr>
          <a:xfrm>
            <a:off x="169487" y="1767770"/>
            <a:ext cx="94926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model predicts if an employee will leave (Attrition: Yes/No) using input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Random Forest classifier provides high accuracy and robust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Uses features like job satisfaction, overtime, years at company, and income.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Outputs class 0 (No Attrition) or 1 (Attrition) for new employee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Helps HR proactively manage retention and reduce turnover costs.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accent4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644502-FD6D-4148-9B3E-EB68F9A901B0}"/>
              </a:ext>
            </a:extLst>
          </p:cNvPr>
          <p:cNvCxnSpPr>
            <a:cxnSpLocks/>
          </p:cNvCxnSpPr>
          <p:nvPr/>
        </p:nvCxnSpPr>
        <p:spPr>
          <a:xfrm>
            <a:off x="4717582" y="1005840"/>
            <a:ext cx="6880058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3304736" y="13622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F7A90C-F028-4923-A331-CE50F076AF7D}"/>
              </a:ext>
            </a:extLst>
          </p:cNvPr>
          <p:cNvSpPr/>
          <p:nvPr/>
        </p:nvSpPr>
        <p:spPr>
          <a:xfrm>
            <a:off x="169487" y="615673"/>
            <a:ext cx="10890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insights</a:t>
            </a:r>
            <a:endParaRPr lang="en-IN" sz="28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2FB06-2646-44CD-AAFE-48C3E227855A}"/>
              </a:ext>
            </a:extLst>
          </p:cNvPr>
          <p:cNvSpPr txBox="1"/>
          <p:nvPr/>
        </p:nvSpPr>
        <p:spPr>
          <a:xfrm>
            <a:off x="992447" y="1201996"/>
            <a:ext cx="94926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Key factors influencing attrition include job satisfaction, overtime, work-life balance, and years at 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Employees working overtime or with low job involvement are more likely to leave.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Early career stages show higher attrition rates, signaling focus areas for retention.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Salary and promotion opportunities significantly affect employee retention.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Predictive models like Random Forest provide actionable foresight for HR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accent4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414DD8-F060-4DB9-A8AD-EF81570A0DF0}"/>
              </a:ext>
            </a:extLst>
          </p:cNvPr>
          <p:cNvSpPr/>
          <p:nvPr/>
        </p:nvSpPr>
        <p:spPr>
          <a:xfrm>
            <a:off x="103263" y="4011440"/>
            <a:ext cx="47353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Conclusion</a:t>
            </a:r>
            <a:endParaRPr lang="en-IN" sz="2800" b="0" i="0" dirty="0">
              <a:solidFill>
                <a:schemeClr val="accent3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85D84-36CB-451F-8EF1-BE7F2D597FA9}"/>
              </a:ext>
            </a:extLst>
          </p:cNvPr>
          <p:cNvSpPr txBox="1"/>
          <p:nvPr/>
        </p:nvSpPr>
        <p:spPr>
          <a:xfrm>
            <a:off x="992447" y="4614894"/>
            <a:ext cx="11506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Predictive analytics effectively identifies employees at risk of leaving.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Random Forest model achieved high accuracy, making reliable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HR can use these insights to implement proactive retention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Reducing attrition boosts organizational stability, reduces recruitment costs, and retains talent.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Continuous model updating is essential to adapt to evolving workforce trends.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3FD3C9-248A-4DE8-8A9F-17B50850F77F}"/>
              </a:ext>
            </a:extLst>
          </p:cNvPr>
          <p:cNvCxnSpPr>
            <a:cxnSpLocks/>
          </p:cNvCxnSpPr>
          <p:nvPr/>
        </p:nvCxnSpPr>
        <p:spPr>
          <a:xfrm>
            <a:off x="2358863" y="877283"/>
            <a:ext cx="8774004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0FF2859-BB7E-4C06-B501-9E5540FD41BA}"/>
              </a:ext>
            </a:extLst>
          </p:cNvPr>
          <p:cNvCxnSpPr>
            <a:cxnSpLocks/>
          </p:cNvCxnSpPr>
          <p:nvPr/>
        </p:nvCxnSpPr>
        <p:spPr>
          <a:xfrm>
            <a:off x="3002280" y="4273050"/>
            <a:ext cx="838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149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3304736" y="13622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F7A90C-F028-4923-A331-CE50F076AF7D}"/>
              </a:ext>
            </a:extLst>
          </p:cNvPr>
          <p:cNvSpPr/>
          <p:nvPr/>
        </p:nvSpPr>
        <p:spPr>
          <a:xfrm>
            <a:off x="169487" y="615673"/>
            <a:ext cx="10890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2FB06-2646-44CD-AAFE-48C3E227855A}"/>
              </a:ext>
            </a:extLst>
          </p:cNvPr>
          <p:cNvSpPr txBox="1"/>
          <p:nvPr/>
        </p:nvSpPr>
        <p:spPr>
          <a:xfrm>
            <a:off x="248271" y="1624444"/>
            <a:ext cx="1211136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Human Resources departments face challenges in managing employee retention.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Predictive analytics transforms HR strategies by identifying employees at risk of leaving.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This project uses machine learning to analyze key HR factors influencing attrition.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Objective: To develop models that help predict employee turnover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  <a:ea typeface="Malgun Gothic" panose="020B0503020000020004" pitchFamily="34" charset="-127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A1AB12-7C5D-4CAB-B5D7-C80E44529575}"/>
              </a:ext>
            </a:extLst>
          </p:cNvPr>
          <p:cNvCxnSpPr>
            <a:cxnSpLocks/>
          </p:cNvCxnSpPr>
          <p:nvPr/>
        </p:nvCxnSpPr>
        <p:spPr>
          <a:xfrm>
            <a:off x="4206240" y="944880"/>
            <a:ext cx="7589520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16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3304736" y="13622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F7A90C-F028-4923-A331-CE50F076AF7D}"/>
              </a:ext>
            </a:extLst>
          </p:cNvPr>
          <p:cNvSpPr/>
          <p:nvPr/>
        </p:nvSpPr>
        <p:spPr>
          <a:xfrm>
            <a:off x="169487" y="615673"/>
            <a:ext cx="108905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b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Abstract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2FB06-2646-44CD-AAFE-48C3E227855A}"/>
              </a:ext>
            </a:extLst>
          </p:cNvPr>
          <p:cNvSpPr txBox="1"/>
          <p:nvPr/>
        </p:nvSpPr>
        <p:spPr>
          <a:xfrm>
            <a:off x="228600" y="1445111"/>
            <a:ext cx="117347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project applies predictive analytics to HR data to support smarter workforce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It uses real employee data to forecast the likelihood of attrition.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The study includes data preprocessing, feature modeling, and machine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Models: Decision Tree and Random Forest.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Result: Random Forest achieved 87% accuracy, providing reliable HR insights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FDE556-73F4-41A5-A874-E5B25FDA1BA9}"/>
              </a:ext>
            </a:extLst>
          </p:cNvPr>
          <p:cNvCxnSpPr>
            <a:cxnSpLocks/>
            <a:endCxn id="2" idx="3"/>
          </p:cNvCxnSpPr>
          <p:nvPr/>
        </p:nvCxnSpPr>
        <p:spPr>
          <a:xfrm>
            <a:off x="3368040" y="969616"/>
            <a:ext cx="7691964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3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800" dirty="0">
                <a:solidFill>
                  <a:schemeClr val="accent3">
                    <a:lumMod val="75000"/>
                  </a:schemeClr>
                </a:solidFill>
                <a:latin typeface="Arial Rounded MT Bold" panose="020F0704030504030204" pitchFamily="34" charset="0"/>
              </a:rPr>
              <a:t>Purpose of the Project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549405" y="24066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036018" y="24066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4431615" y="2611401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241342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368922"/>
            <a:ext cx="1521537" cy="17263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Analyze employee demographics, satisfaction, and compensation.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737400" y="3291545"/>
            <a:ext cx="1371600" cy="11079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Identify factors contributing to attrition.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843444" y="3456941"/>
            <a:ext cx="1622781" cy="13849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Build predictive models using decision tree and random forest.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624820" y="3184499"/>
            <a:ext cx="1671661" cy="13849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Evaluate performance and recommend insights for retention.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6313686" y="257099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3937212" y="2471156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9173288" y="2273931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3304736" y="13622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F7A90C-F028-4923-A331-CE50F076AF7D}"/>
              </a:ext>
            </a:extLst>
          </p:cNvPr>
          <p:cNvSpPr/>
          <p:nvPr/>
        </p:nvSpPr>
        <p:spPr>
          <a:xfrm>
            <a:off x="234683" y="281381"/>
            <a:ext cx="10890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</a:rPr>
              <a:t>About the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2FB06-2646-44CD-AAFE-48C3E227855A}"/>
              </a:ext>
            </a:extLst>
          </p:cNvPr>
          <p:cNvSpPr txBox="1"/>
          <p:nvPr/>
        </p:nvSpPr>
        <p:spPr>
          <a:xfrm>
            <a:off x="234683" y="1529734"/>
            <a:ext cx="920782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Total Records: 1,470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Features: 35 attributes (Age, Department, Job Role, Salary, Work Life Balance, etc.)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Target Variable: Attrition (Yes/No)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Source: HR analytics dataset used in predictive modeling research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Arial Narrow" panose="020B0606020202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34E1B2-D5C0-47B4-9BAC-47A4D617DA36}"/>
              </a:ext>
            </a:extLst>
          </p:cNvPr>
          <p:cNvCxnSpPr>
            <a:cxnSpLocks/>
          </p:cNvCxnSpPr>
          <p:nvPr/>
        </p:nvCxnSpPr>
        <p:spPr>
          <a:xfrm flipH="1">
            <a:off x="4838596" y="660565"/>
            <a:ext cx="668284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184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44771" y="522898"/>
            <a:ext cx="4247229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0525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600" dirty="0">
                <a:solidFill>
                  <a:schemeClr val="accent3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Data Processing</a:t>
            </a:r>
          </a:p>
          <a:p>
            <a:pPr algn="ctr"/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223094" cy="0"/>
          </a:xfrm>
          <a:prstGeom prst="line">
            <a:avLst/>
          </a:prstGeom>
          <a:ln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84835" y="208362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7979" y="1893397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0913" y="2147011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66617" y="327526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6413" y="327526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86208" y="3275266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654579" y="1062400"/>
            <a:ext cx="2777065" cy="83099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ahnschrift SemiBold" panose="020B0502040204020203" pitchFamily="34" charset="0"/>
              </a:rPr>
              <a:t>Handled missing or inconsistent data values.</a:t>
            </a: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3969538" y="2677564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396238" y="2675854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788073" y="2676910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729373" y="3882028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082119" y="3882028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491914" y="3880972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46AE6BC-9DAE-49A0-86A2-F82A335D4FC7}"/>
              </a:ext>
            </a:extLst>
          </p:cNvPr>
          <p:cNvSpPr/>
          <p:nvPr/>
        </p:nvSpPr>
        <p:spPr>
          <a:xfrm>
            <a:off x="7470293" y="987218"/>
            <a:ext cx="33671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Converted categorical variables to numerical using Label Encoding.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6565DC-63A7-4A9C-8D85-0BCD759B2646}"/>
              </a:ext>
            </a:extLst>
          </p:cNvPr>
          <p:cNvSpPr/>
          <p:nvPr/>
        </p:nvSpPr>
        <p:spPr>
          <a:xfrm>
            <a:off x="567750" y="5773639"/>
            <a:ext cx="6377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ahnschrift SemiBold" panose="020B0502040204020203" pitchFamily="34" charset="0"/>
              </a:rPr>
              <a:t>Standardized numerical features with 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Bahnschrift SemiBold" panose="020B0502040204020203" pitchFamily="34" charset="0"/>
              </a:rPr>
              <a:t>StandardScaler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Bahnschrift SemiBold" panose="020B0502040204020203" pitchFamily="34" charset="0"/>
              </a:rPr>
              <a:t> and </a:t>
            </a:r>
            <a:r>
              <a:rPr lang="en-US" b="1" dirty="0" err="1">
                <a:solidFill>
                  <a:schemeClr val="accent3">
                    <a:lumMod val="75000"/>
                  </a:schemeClr>
                </a:solidFill>
                <a:latin typeface="Bahnschrift SemiBold" panose="020B0502040204020203" pitchFamily="34" charset="0"/>
              </a:rPr>
              <a:t>RobustScaler</a:t>
            </a:r>
            <a:endParaRPr lang="en-IN" sz="2000" b="1" i="0" dirty="0">
              <a:solidFill>
                <a:schemeClr val="accent3">
                  <a:lumMod val="75000"/>
                </a:schemeClr>
              </a:solidFill>
              <a:effectLst/>
              <a:latin typeface="Bahnschrift SemiBold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B2EC2F-74F5-49C9-A192-EC34B2452863}"/>
              </a:ext>
            </a:extLst>
          </p:cNvPr>
          <p:cNvSpPr/>
          <p:nvPr/>
        </p:nvSpPr>
        <p:spPr>
          <a:xfrm>
            <a:off x="5320468" y="4831294"/>
            <a:ext cx="42019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b="1" dirty="0">
                <a:solidFill>
                  <a:schemeClr val="accent3">
                    <a:lumMod val="75000"/>
                  </a:schemeClr>
                </a:solidFill>
              </a:rPr>
            </a:b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77B3C68-B29D-467A-97EB-18562BA47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905" y="5460054"/>
            <a:ext cx="555509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Bahnschrift SemiBold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Bahnschrift SemiBold" panose="020B0502040204020203" pitchFamily="34" charset="0"/>
              </a:rPr>
              <a:t>Split dataset into 80% training and 20% testing sets using  train_ test_ split.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3304736" y="13622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F7A90C-F028-4923-A331-CE50F076AF7D}"/>
              </a:ext>
            </a:extLst>
          </p:cNvPr>
          <p:cNvSpPr/>
          <p:nvPr/>
        </p:nvSpPr>
        <p:spPr>
          <a:xfrm>
            <a:off x="169487" y="615673"/>
            <a:ext cx="108905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Exploratory Data Analysis (EDA)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2FB06-2646-44CD-AAFE-48C3E227855A}"/>
              </a:ext>
            </a:extLst>
          </p:cNvPr>
          <p:cNvSpPr txBox="1"/>
          <p:nvPr/>
        </p:nvSpPr>
        <p:spPr>
          <a:xfrm>
            <a:off x="113668" y="1520355"/>
            <a:ext cx="92078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Most employees are between 25–40 years old.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Higher attrition is seen in departments with low job satisfaction.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Work-life balance and overtime are significant predictors of attrition.</a:t>
            </a:r>
            <a:br>
              <a:rPr lang="en-US" sz="24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(You can show graphs here if you exported your visualizations — bar plots, correlation heatmaps,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fkGroteskNeue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3D419A-0B79-4FDA-9704-4D747F9EEF18}"/>
              </a:ext>
            </a:extLst>
          </p:cNvPr>
          <p:cNvCxnSpPr>
            <a:cxnSpLocks/>
          </p:cNvCxnSpPr>
          <p:nvPr/>
        </p:nvCxnSpPr>
        <p:spPr>
          <a:xfrm>
            <a:off x="7877961" y="899160"/>
            <a:ext cx="4200371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3304736" y="13622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F7A90C-F028-4923-A331-CE50F076AF7D}"/>
              </a:ext>
            </a:extLst>
          </p:cNvPr>
          <p:cNvSpPr/>
          <p:nvPr/>
        </p:nvSpPr>
        <p:spPr>
          <a:xfrm>
            <a:off x="169487" y="615673"/>
            <a:ext cx="1089051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Feature Engineering</a:t>
            </a:r>
          </a:p>
          <a:p>
            <a:endParaRPr lang="en-IN" sz="3200" b="1" dirty="0">
              <a:solidFill>
                <a:schemeClr val="accent3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2FB06-2646-44CD-AAFE-48C3E227855A}"/>
              </a:ext>
            </a:extLst>
          </p:cNvPr>
          <p:cNvSpPr txBox="1"/>
          <p:nvPr/>
        </p:nvSpPr>
        <p:spPr>
          <a:xfrm>
            <a:off x="113668" y="1750095"/>
            <a:ext cx="920782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Converted categorical data into numbers using Label Encoding.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Scaled numerical features to bring them to a common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Selected important features like Overtime, Job Satisfaction, and Years at Company.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Removed outliers to reduce noise in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  <a:t>Created clean and ready data for better machine learning model performance.</a:t>
            </a:r>
            <a:br>
              <a:rPr lang="en-US" sz="2400" dirty="0">
                <a:solidFill>
                  <a:schemeClr val="accent4">
                    <a:lumMod val="75000"/>
                  </a:schemeClr>
                </a:solidFill>
                <a:latin typeface="Bahnschrift" panose="020B0502040204020203" pitchFamily="34" charset="0"/>
              </a:rPr>
            </a:br>
            <a:endParaRPr lang="en-IN" sz="2400" dirty="0">
              <a:solidFill>
                <a:schemeClr val="accent4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086A69-35FD-464E-B828-FE1470F56D37}"/>
              </a:ext>
            </a:extLst>
          </p:cNvPr>
          <p:cNvCxnSpPr>
            <a:cxnSpLocks/>
          </p:cNvCxnSpPr>
          <p:nvPr/>
        </p:nvCxnSpPr>
        <p:spPr>
          <a:xfrm>
            <a:off x="5836920" y="929640"/>
            <a:ext cx="435864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86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-3304736" y="1362297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F7A90C-F028-4923-A331-CE50F076AF7D}"/>
              </a:ext>
            </a:extLst>
          </p:cNvPr>
          <p:cNvSpPr/>
          <p:nvPr/>
        </p:nvSpPr>
        <p:spPr>
          <a:xfrm>
            <a:off x="169487" y="615673"/>
            <a:ext cx="10890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b="1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Machine Learning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2FB06-2646-44CD-AAFE-48C3E227855A}"/>
              </a:ext>
            </a:extLst>
          </p:cNvPr>
          <p:cNvSpPr txBox="1"/>
          <p:nvPr/>
        </p:nvSpPr>
        <p:spPr>
          <a:xfrm>
            <a:off x="320040" y="1539240"/>
            <a:ext cx="96262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1. Decision Tree Classifier</a:t>
            </a:r>
            <a:b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   Accuracy: 79.25%</a:t>
            </a:r>
          </a:p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2. Random Forest Classifier</a:t>
            </a:r>
            <a:b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    Accuracy: 87.41%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72A30-640F-4FA2-B339-7813CA318482}"/>
              </a:ext>
            </a:extLst>
          </p:cNvPr>
          <p:cNvSpPr txBox="1"/>
          <p:nvPr/>
        </p:nvSpPr>
        <p:spPr>
          <a:xfrm>
            <a:off x="1824520" y="3890109"/>
            <a:ext cx="6906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fkGroteskNeue"/>
              </a:rPr>
              <a:t>The Random Forest model performed better due to its ability to handle complex patterns and reduce overfitting.</a:t>
            </a:r>
            <a:endParaRPr lang="en-IN" b="1" dirty="0">
              <a:solidFill>
                <a:schemeClr val="accent3">
                  <a:lumMod val="75000"/>
                </a:schemeClr>
              </a:solidFill>
              <a:latin typeface="fkGroteskNeue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FC5B96-441F-4D75-8115-21D676645824}"/>
              </a:ext>
            </a:extLst>
          </p:cNvPr>
          <p:cNvCxnSpPr>
            <a:cxnSpLocks/>
          </p:cNvCxnSpPr>
          <p:nvPr/>
        </p:nvCxnSpPr>
        <p:spPr>
          <a:xfrm>
            <a:off x="7254240" y="929640"/>
            <a:ext cx="4768273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36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701</Words>
  <Application>Microsoft Office PowerPoint</Application>
  <PresentationFormat>Widescreen</PresentationFormat>
  <Paragraphs>95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9" baseType="lpstr">
      <vt:lpstr>Bahnschrift SemiBold</vt:lpstr>
      <vt:lpstr>Arial</vt:lpstr>
      <vt:lpstr>Arial Rounded MT Bold</vt:lpstr>
      <vt:lpstr>fkGroteskNeue</vt:lpstr>
      <vt:lpstr>Malgun Gothic</vt:lpstr>
      <vt:lpstr>Wingdings</vt:lpstr>
      <vt:lpstr>Arial Black</vt:lpstr>
      <vt:lpstr>Bahnschrift</vt:lpstr>
      <vt:lpstr>Courier New</vt:lpstr>
      <vt:lpstr>Book Antiqua</vt:lpstr>
      <vt:lpstr>Segoe UI Light</vt:lpstr>
      <vt:lpstr>Calibri</vt:lpstr>
      <vt:lpstr>Arial Narrow</vt:lpstr>
      <vt:lpstr>Segoe UI</vt:lpstr>
      <vt:lpstr>Century Gothic</vt:lpstr>
      <vt:lpstr>Cambria Math</vt:lpstr>
      <vt:lpstr>Office Theme</vt:lpstr>
      <vt:lpstr>PREDICTIVE ANALYTICS OF HR DATASET</vt:lpstr>
      <vt:lpstr>Project analysis slide 2</vt:lpstr>
      <vt:lpstr>Project analysis slide 2</vt:lpstr>
      <vt:lpstr>Project analysis slide 3</vt:lpstr>
      <vt:lpstr>Project analysis slide 2</vt:lpstr>
      <vt:lpstr>Project analysis slide 6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2025-10-21T07:20:39Z</dcterms:created>
  <dcterms:modified xsi:type="dcterms:W3CDTF">2025-10-21T10:38:26Z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