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305" r:id="rId3"/>
    <p:sldId id="303" r:id="rId4"/>
    <p:sldId id="289" r:id="rId5"/>
    <p:sldId id="282" r:id="rId6"/>
    <p:sldId id="284" r:id="rId7"/>
    <p:sldId id="292" r:id="rId8"/>
    <p:sldId id="307" r:id="rId9"/>
    <p:sldId id="308" r:id="rId10"/>
    <p:sldId id="283" r:id="rId11"/>
    <p:sldId id="301" r:id="rId12"/>
    <p:sldId id="311" r:id="rId13"/>
    <p:sldId id="310" r:id="rId14"/>
    <p:sldId id="312" r:id="rId15"/>
    <p:sldId id="317" r:id="rId16"/>
    <p:sldId id="316" r:id="rId17"/>
    <p:sldId id="300" r:id="rId18"/>
    <p:sldId id="299" r:id="rId19"/>
    <p:sldId id="275" r:id="rId20"/>
    <p:sldId id="315" r:id="rId21"/>
    <p:sldId id="280"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3AA85-4456-BD40-A2B7-9627369FC362}" v="305" dt="2025-03-27T07:42:11.9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9"/>
    <p:restoredTop sz="94719"/>
  </p:normalViewPr>
  <p:slideViewPr>
    <p:cSldViewPr snapToGrid="0">
      <p:cViewPr varScale="1">
        <p:scale>
          <a:sx n="123" d="100"/>
          <a:sy n="123"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951AB-9E71-5849-B1A6-2B28582586F6}"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4EEF3-17D1-3A4E-8EA2-8341E73DF4AA}" type="slidenum">
              <a:rPr lang="en-US" smtClean="0"/>
              <a:t>‹#›</a:t>
            </a:fld>
            <a:endParaRPr lang="en-US"/>
          </a:p>
        </p:txBody>
      </p:sp>
    </p:spTree>
    <p:extLst>
      <p:ext uri="{BB962C8B-B14F-4D97-AF65-F5344CB8AC3E}">
        <p14:creationId xmlns:p14="http://schemas.microsoft.com/office/powerpoint/2010/main" val="415813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84EEF3-17D1-3A4E-8EA2-8341E73DF4AA}" type="slidenum">
              <a:rPr lang="en-US" smtClean="0"/>
              <a:t>3</a:t>
            </a:fld>
            <a:endParaRPr lang="en-US"/>
          </a:p>
        </p:txBody>
      </p:sp>
    </p:spTree>
    <p:extLst>
      <p:ext uri="{BB962C8B-B14F-4D97-AF65-F5344CB8AC3E}">
        <p14:creationId xmlns:p14="http://schemas.microsoft.com/office/powerpoint/2010/main" val="149069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933" y="287803"/>
            <a:ext cx="10867865" cy="3026265"/>
          </a:xfrm>
          <a:solidFill>
            <a:schemeClr val="accent1"/>
          </a:solidFill>
        </p:spPr>
        <p:txBody>
          <a:bodyPr vert="horz" lIns="91440" tIns="45720" rIns="91440" bIns="45720" rtlCol="0" anchor="ctr">
            <a:normAutofit/>
          </a:bodyPr>
          <a:lstStyle/>
          <a:p>
            <a:r>
              <a:rPr lang="en-US" sz="4800" dirty="0">
                <a:solidFill>
                  <a:schemeClr val="bg1"/>
                </a:solidFill>
                <a:ea typeface="+mj-lt"/>
                <a:cs typeface="+mj-lt"/>
              </a:rPr>
              <a:t>Toward a Multi agent approach for LLM-Based Dynamic Vehicle control and communication in accidental condition</a:t>
            </a:r>
            <a:endParaRPr lang="en-US" sz="4800" dirty="0">
              <a:solidFill>
                <a:schemeClr val="bg1"/>
              </a:solidFill>
            </a:endParaRPr>
          </a:p>
        </p:txBody>
      </p:sp>
      <p:sp>
        <p:nvSpPr>
          <p:cNvPr id="3" name="Subtitle 2"/>
          <p:cNvSpPr>
            <a:spLocks noGrp="1"/>
          </p:cNvSpPr>
          <p:nvPr>
            <p:ph type="subTitle" idx="1"/>
          </p:nvPr>
        </p:nvSpPr>
        <p:spPr>
          <a:xfrm>
            <a:off x="780093" y="3553793"/>
            <a:ext cx="10867867" cy="2689350"/>
          </a:xfrm>
        </p:spPr>
        <p:txBody>
          <a:bodyPr vert="horz" lIns="91440" tIns="45720" rIns="91440" bIns="45720" rtlCol="0" anchor="t">
            <a:normAutofit/>
          </a:bodyPr>
          <a:lstStyle/>
          <a:p>
            <a:r>
              <a:rPr lang="en-US" sz="2000">
                <a:ea typeface="+mn-lt"/>
                <a:cs typeface="+mn-lt"/>
              </a:rPr>
              <a:t>PRESENTER - RAFI MD ASHIFUJJMAN, ID  - 71330708</a:t>
            </a:r>
          </a:p>
          <a:p>
            <a:r>
              <a:rPr lang="en-US" sz="2000">
                <a:ea typeface="+mn-lt"/>
                <a:cs typeface="+mn-lt"/>
              </a:rPr>
              <a:t>SUPERVISOR- NAOKI FUKUTA</a:t>
            </a:r>
            <a:endParaRPr lang="en-US" sz="2000"/>
          </a:p>
          <a:p>
            <a:r>
              <a:rPr lang="en-US" sz="2000">
                <a:ea typeface="+mn-lt"/>
                <a:cs typeface="+mn-lt"/>
              </a:rPr>
              <a:t>DEPARTMENT OF INFORMATICS </a:t>
            </a:r>
            <a:endParaRPr lang="en-US" sz="2000"/>
          </a:p>
          <a:p>
            <a:r>
              <a:rPr lang="en-US" sz="2000">
                <a:ea typeface="+mn-lt"/>
                <a:cs typeface="+mn-lt"/>
              </a:rPr>
              <a:t>GRADUATE SCHOOL OF INTEGRATED SCIENCE AND TECHNOLOGY, </a:t>
            </a:r>
          </a:p>
          <a:p>
            <a:r>
              <a:rPr lang="en-US" sz="2000">
                <a:ea typeface="+mn-lt"/>
                <a:cs typeface="+mn-lt"/>
              </a:rPr>
              <a:t>SHIZUOKA UNIVERSITY.</a:t>
            </a:r>
            <a:endParaRPr lang="en-US" sz="2000"/>
          </a:p>
        </p:txBody>
      </p:sp>
    </p:spTree>
    <p:extLst>
      <p:ext uri="{BB962C8B-B14F-4D97-AF65-F5344CB8AC3E}">
        <p14:creationId xmlns:p14="http://schemas.microsoft.com/office/powerpoint/2010/main" val="49584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3515-5CB1-A6F5-B5A9-C0F5C55D8128}"/>
              </a:ext>
            </a:extLst>
          </p:cNvPr>
          <p:cNvSpPr>
            <a:spLocks noGrp="1"/>
          </p:cNvSpPr>
          <p:nvPr>
            <p:ph type="title"/>
          </p:nvPr>
        </p:nvSpPr>
        <p:spPr>
          <a:xfrm>
            <a:off x="1050559" y="477551"/>
            <a:ext cx="10571814" cy="988285"/>
          </a:xfrm>
          <a:solidFill>
            <a:schemeClr val="accent4">
              <a:lumMod val="50000"/>
            </a:schemeClr>
          </a:solidFill>
          <a:ln>
            <a:solidFill>
              <a:srgbClr val="4472C4"/>
            </a:solidFill>
          </a:ln>
        </p:spPr>
        <p:txBody>
          <a:bodyPr/>
          <a:lstStyle/>
          <a:p>
            <a:r>
              <a:rPr lang="en-US" b="1" dirty="0">
                <a:solidFill>
                  <a:schemeClr val="bg1"/>
                </a:solidFill>
                <a:ea typeface="+mj-lt"/>
                <a:cs typeface="+mj-lt"/>
              </a:rPr>
              <a:t>Related Work</a:t>
            </a:r>
          </a:p>
        </p:txBody>
      </p:sp>
      <p:sp>
        <p:nvSpPr>
          <p:cNvPr id="3" name="Content Placeholder 2">
            <a:extLst>
              <a:ext uri="{FF2B5EF4-FFF2-40B4-BE49-F238E27FC236}">
                <a16:creationId xmlns:a16="http://schemas.microsoft.com/office/drawing/2014/main" id="{B89791BA-2989-D0D3-21F0-D75882FC04E6}"/>
              </a:ext>
            </a:extLst>
          </p:cNvPr>
          <p:cNvSpPr>
            <a:spLocks noGrp="1"/>
          </p:cNvSpPr>
          <p:nvPr>
            <p:ph idx="1"/>
          </p:nvPr>
        </p:nvSpPr>
        <p:spPr>
          <a:xfrm>
            <a:off x="950152" y="1668815"/>
            <a:ext cx="10772586" cy="1957647"/>
          </a:xfrm>
        </p:spPr>
        <p:txBody>
          <a:bodyPr vert="horz" lIns="91440" tIns="45720" rIns="91440" bIns="45720" rtlCol="0" anchor="t">
            <a:noAutofit/>
          </a:bodyPr>
          <a:lstStyle/>
          <a:p>
            <a:r>
              <a:rPr lang="en-US" sz="2000" dirty="0">
                <a:solidFill>
                  <a:srgbClr val="000000"/>
                </a:solidFill>
                <a:ea typeface="+mn-lt"/>
                <a:cs typeface="+mn-lt"/>
              </a:rPr>
              <a:t>This paper [Hook 2021] presents experiments on learning decision-making policies in multi-agent environments for autonomous systems like connected autonomous vehicles. Agents were able to learn to navigate their environment and avoid collisions even in a partially observable setting with obstacles and other moving agents. However, Learning decision-making policies  is challenging due to the non-stationary nature of the environment.</a:t>
            </a:r>
          </a:p>
          <a:p>
            <a:endParaRPr lang="en-US" sz="1900" dirty="0"/>
          </a:p>
          <a:p>
            <a:endParaRPr lang="en-US" sz="1900" dirty="0"/>
          </a:p>
        </p:txBody>
      </p:sp>
      <p:sp>
        <p:nvSpPr>
          <p:cNvPr id="9" name="Content Placeholder 2">
            <a:extLst>
              <a:ext uri="{FF2B5EF4-FFF2-40B4-BE49-F238E27FC236}">
                <a16:creationId xmlns:a16="http://schemas.microsoft.com/office/drawing/2014/main" id="{B97DA612-A2F9-E2DD-010A-DC920DD9C2D6}"/>
              </a:ext>
            </a:extLst>
          </p:cNvPr>
          <p:cNvSpPr txBox="1">
            <a:spLocks/>
          </p:cNvSpPr>
          <p:nvPr/>
        </p:nvSpPr>
        <p:spPr>
          <a:xfrm>
            <a:off x="832945" y="3856749"/>
            <a:ext cx="10778358" cy="17960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ea typeface="+mn-lt"/>
                <a:cs typeface="+mn-lt"/>
              </a:rPr>
              <a:t>This study [</a:t>
            </a:r>
            <a:r>
              <a:rPr lang="en-US" sz="1900" dirty="0" err="1">
                <a:ea typeface="+mn-lt"/>
                <a:cs typeface="+mn-lt"/>
              </a:rPr>
              <a:t>Ananthajothi</a:t>
            </a:r>
            <a:r>
              <a:rPr lang="en-US" sz="1900" dirty="0">
                <a:ea typeface="+mn-lt"/>
                <a:cs typeface="+mn-lt"/>
              </a:rPr>
              <a:t> 2023] looks to explore the ability of integrating LLMs into Autonomous driving (AD) structures to emulate human-like behavior . LLMs can use their memory to apply past experiences to future decision-making, improving adaptability and decision-making in AD systems. It can enhance reliability and safety by enabling human-like reasoning and adaptability.</a:t>
            </a:r>
            <a:endParaRPr lang="en-US" sz="1900" i="1" dirty="0">
              <a:ea typeface="+mn-lt"/>
              <a:cs typeface="+mn-lt"/>
            </a:endParaRPr>
          </a:p>
          <a:p>
            <a:endParaRPr lang="en-US" sz="1900" dirty="0"/>
          </a:p>
          <a:p>
            <a:endParaRPr lang="en-US" sz="1900" dirty="0"/>
          </a:p>
        </p:txBody>
      </p:sp>
      <p:sp>
        <p:nvSpPr>
          <p:cNvPr id="4" name="TextBox 3">
            <a:extLst>
              <a:ext uri="{FF2B5EF4-FFF2-40B4-BE49-F238E27FC236}">
                <a16:creationId xmlns:a16="http://schemas.microsoft.com/office/drawing/2014/main" id="{18446639-3141-3892-7377-93C37D3710D5}"/>
              </a:ext>
            </a:extLst>
          </p:cNvPr>
          <p:cNvSpPr txBox="1"/>
          <p:nvPr/>
        </p:nvSpPr>
        <p:spPr>
          <a:xfrm rot="10800000" flipV="1">
            <a:off x="1140296" y="5167245"/>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solidFill>
                  <a:srgbClr val="222222"/>
                </a:solidFill>
                <a:latin typeface="Arial"/>
                <a:cs typeface="Arial"/>
              </a:rPr>
              <a:t>Ananthajothi</a:t>
            </a:r>
            <a:r>
              <a:rPr lang="en-US" sz="1000" dirty="0">
                <a:solidFill>
                  <a:srgbClr val="222222"/>
                </a:solidFill>
                <a:latin typeface="Arial"/>
                <a:cs typeface="Arial"/>
              </a:rPr>
              <a:t>, K., GS, S. S., &amp; Saran, J. U. (2023, December). LLM's for Autonomous Driving: A New Way to Teach Machines to Drive. In </a:t>
            </a:r>
            <a:r>
              <a:rPr lang="en-US" sz="1000" i="1" dirty="0">
                <a:solidFill>
                  <a:srgbClr val="222222"/>
                </a:solidFill>
                <a:latin typeface="Arial"/>
                <a:cs typeface="Arial"/>
              </a:rPr>
              <a:t>2023 3rd International Conference on Mobile Networks and Wireless Communications (ICMNWC)</a:t>
            </a:r>
            <a:r>
              <a:rPr lang="en-US" sz="1000" dirty="0">
                <a:solidFill>
                  <a:srgbClr val="222222"/>
                </a:solidFill>
                <a:latin typeface="Arial"/>
                <a:cs typeface="Arial"/>
              </a:rPr>
              <a:t> (pp. 1-6). IEEE.</a:t>
            </a:r>
            <a:endParaRPr lang="en-US" dirty="0"/>
          </a:p>
        </p:txBody>
      </p:sp>
      <p:sp>
        <p:nvSpPr>
          <p:cNvPr id="6" name="TextBox 5">
            <a:extLst>
              <a:ext uri="{FF2B5EF4-FFF2-40B4-BE49-F238E27FC236}">
                <a16:creationId xmlns:a16="http://schemas.microsoft.com/office/drawing/2014/main" id="{3E7D9179-17BF-DF29-113C-41E13F30FBB4}"/>
              </a:ext>
            </a:extLst>
          </p:cNvPr>
          <p:cNvSpPr txBox="1"/>
          <p:nvPr/>
        </p:nvSpPr>
        <p:spPr>
          <a:xfrm>
            <a:off x="1140296" y="3141441"/>
            <a:ext cx="9911407" cy="4001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Hook, J., El-</a:t>
            </a:r>
            <a:r>
              <a:rPr lang="en-US" sz="1000" dirty="0" err="1">
                <a:solidFill>
                  <a:srgbClr val="222222"/>
                </a:solidFill>
                <a:latin typeface="Arial"/>
                <a:cs typeface="Arial"/>
              </a:rPr>
              <a:t>Sedky</a:t>
            </a:r>
            <a:r>
              <a:rPr lang="en-US" sz="1000" dirty="0">
                <a:solidFill>
                  <a:srgbClr val="222222"/>
                </a:solidFill>
                <a:latin typeface="Arial"/>
                <a:cs typeface="Arial"/>
              </a:rPr>
              <a:t>, S., De Silva, V., &amp; Kondoz, A. (2021). Learning data-driven decision-making policies in multi-agent environments for autonomous systems. </a:t>
            </a:r>
            <a:r>
              <a:rPr lang="en-US" sz="1000" i="1" dirty="0">
                <a:solidFill>
                  <a:srgbClr val="222222"/>
                </a:solidFill>
                <a:latin typeface="Arial"/>
                <a:cs typeface="Arial"/>
              </a:rPr>
              <a:t>Cognitive Systems Research</a:t>
            </a:r>
            <a:r>
              <a:rPr lang="en-US" sz="1000" dirty="0">
                <a:solidFill>
                  <a:srgbClr val="222222"/>
                </a:solidFill>
                <a:latin typeface="Arial"/>
                <a:cs typeface="Arial"/>
              </a:rPr>
              <a:t>, </a:t>
            </a:r>
            <a:r>
              <a:rPr lang="en-US" sz="1000" i="1" dirty="0">
                <a:solidFill>
                  <a:srgbClr val="222222"/>
                </a:solidFill>
                <a:latin typeface="Arial"/>
                <a:cs typeface="Arial"/>
              </a:rPr>
              <a:t>65</a:t>
            </a:r>
            <a:r>
              <a:rPr lang="en-US" sz="1000" dirty="0">
                <a:solidFill>
                  <a:srgbClr val="222222"/>
                </a:solidFill>
                <a:latin typeface="Arial"/>
                <a:cs typeface="Arial"/>
              </a:rPr>
              <a:t>, 40-49.</a:t>
            </a:r>
            <a:endParaRPr lang="en-US" dirty="0"/>
          </a:p>
        </p:txBody>
      </p:sp>
    </p:spTree>
    <p:extLst>
      <p:ext uri="{BB962C8B-B14F-4D97-AF65-F5344CB8AC3E}">
        <p14:creationId xmlns:p14="http://schemas.microsoft.com/office/powerpoint/2010/main" val="1216099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0466-2BF6-E6DE-C515-072ABB2B46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18C49-4011-438E-48EA-388618951AC0}"/>
              </a:ext>
            </a:extLst>
          </p:cNvPr>
          <p:cNvSpPr>
            <a:spLocks noGrp="1"/>
          </p:cNvSpPr>
          <p:nvPr>
            <p:ph idx="1"/>
          </p:nvPr>
        </p:nvSpPr>
        <p:spPr>
          <a:xfrm>
            <a:off x="1103111" y="1735282"/>
            <a:ext cx="10363589" cy="5038732"/>
          </a:xfrm>
        </p:spPr>
        <p:txBody>
          <a:bodyPr vert="horz" lIns="91440" tIns="45720" rIns="91440" bIns="45720" rtlCol="0" anchor="t">
            <a:normAutofit/>
          </a:bodyPr>
          <a:lstStyle/>
          <a:p>
            <a:endParaRPr lang="en-US" sz="2000" dirty="0"/>
          </a:p>
          <a:p>
            <a:r>
              <a:rPr lang="en-US" sz="2000" dirty="0"/>
              <a:t>During this investigation with various LLM, we proceed our investigation under two assumptions</a:t>
            </a:r>
          </a:p>
          <a:p>
            <a:pPr>
              <a:buFont typeface="Wingdings" pitchFamily="2" charset="2"/>
              <a:buChar char="Ø"/>
            </a:pPr>
            <a:r>
              <a:rPr lang="en-US" sz="2000" dirty="0"/>
              <a:t>  Certain AI can transform real-world situations into text-based explanations, which are    subsequently used as input for the LLMs </a:t>
            </a:r>
          </a:p>
          <a:p>
            <a:pPr>
              <a:buFont typeface="Wingdings" pitchFamily="2" charset="2"/>
              <a:buChar char="Ø"/>
            </a:pPr>
            <a:r>
              <a:rPr lang="en-US" sz="2000" dirty="0"/>
              <a:t>  The outputs generated by the LLMs can be translated into actual decisions made by the decision agent of AV by interpreting the responses from the LLMs.</a:t>
            </a:r>
          </a:p>
        </p:txBody>
      </p:sp>
      <p:sp>
        <p:nvSpPr>
          <p:cNvPr id="9" name="Title 1">
            <a:extLst>
              <a:ext uri="{FF2B5EF4-FFF2-40B4-BE49-F238E27FC236}">
                <a16:creationId xmlns:a16="http://schemas.microsoft.com/office/drawing/2014/main" id="{594F2DD8-0BE0-20FF-BC03-B94E82B6E79F}"/>
              </a:ext>
            </a:extLst>
          </p:cNvPr>
          <p:cNvSpPr txBox="1">
            <a:spLocks/>
          </p:cNvSpPr>
          <p:nvPr/>
        </p:nvSpPr>
        <p:spPr>
          <a:xfrm>
            <a:off x="1103111" y="485049"/>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5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301FF7-369E-8A71-D0FB-6E8AEA8EA9A3}"/>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20E35D-9A93-363F-B348-02DEC648DC6C}"/>
              </a:ext>
            </a:extLst>
          </p:cNvPr>
          <p:cNvSpPr>
            <a:spLocks noGrp="1"/>
          </p:cNvSpPr>
          <p:nvPr>
            <p:ph idx="1"/>
          </p:nvPr>
        </p:nvSpPr>
        <p:spPr>
          <a:xfrm>
            <a:off x="630936" y="2424823"/>
            <a:ext cx="5200021" cy="3996391"/>
          </a:xfrm>
        </p:spPr>
        <p:txBody>
          <a:bodyPr vert="horz" lIns="91440" tIns="45720" rIns="91440" bIns="45720" rtlCol="0" anchor="t">
            <a:normAutofit/>
          </a:bodyPr>
          <a:lstStyle/>
          <a:p>
            <a:pPr marL="0" indent="0">
              <a:buNone/>
            </a:pPr>
            <a:r>
              <a:rPr lang="en-US" sz="2000" b="1" i="0" dirty="0">
                <a:effectLst/>
              </a:rPr>
              <a:t>The factors were considered in the selection of LLM models for this study</a:t>
            </a:r>
          </a:p>
          <a:p>
            <a:r>
              <a:rPr lang="en-US" sz="2000" dirty="0"/>
              <a:t>Quantization for Optimization</a:t>
            </a:r>
          </a:p>
          <a:p>
            <a:r>
              <a:rPr lang="en-US" sz="2000" dirty="0"/>
              <a:t>Top downloaded models from Hugging Face</a:t>
            </a:r>
          </a:p>
          <a:p>
            <a:r>
              <a:rPr lang="en-US" sz="2000" dirty="0"/>
              <a:t>LM Studio Recommendations, optimized accuracy and compatibility with local inference environments</a:t>
            </a:r>
          </a:p>
          <a:p>
            <a:r>
              <a:rPr lang="en-US" sz="2000" dirty="0"/>
              <a:t>Top commercial LLMs with open-source counterparts for accuracy</a:t>
            </a:r>
          </a:p>
          <a:p>
            <a:pPr marL="0"/>
            <a:endParaRPr lang="en-US" sz="1900" dirty="0"/>
          </a:p>
        </p:txBody>
      </p:sp>
      <p:pic>
        <p:nvPicPr>
          <p:cNvPr id="4" name="Picture 3" descr="A table with text and numbers&#10;&#10;AI-generated content may be incorrect.">
            <a:extLst>
              <a:ext uri="{FF2B5EF4-FFF2-40B4-BE49-F238E27FC236}">
                <a16:creationId xmlns:a16="http://schemas.microsoft.com/office/drawing/2014/main" id="{C506795A-E9AE-2F12-76E8-BB7E40D8E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867" y="1821543"/>
            <a:ext cx="6212089" cy="4441641"/>
          </a:xfrm>
          <a:prstGeom prst="rect">
            <a:avLst/>
          </a:prstGeom>
        </p:spPr>
      </p:pic>
      <p:sp>
        <p:nvSpPr>
          <p:cNvPr id="5" name="Title 1">
            <a:extLst>
              <a:ext uri="{FF2B5EF4-FFF2-40B4-BE49-F238E27FC236}">
                <a16:creationId xmlns:a16="http://schemas.microsoft.com/office/drawing/2014/main" id="{8E8E66A1-5415-F516-E0A4-6EC17246F98E}"/>
              </a:ext>
            </a:extLst>
          </p:cNvPr>
          <p:cNvSpPr txBox="1">
            <a:spLocks/>
          </p:cNvSpPr>
          <p:nvPr/>
        </p:nvSpPr>
        <p:spPr>
          <a:xfrm>
            <a:off x="641446" y="14714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94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252727-E8CA-CE95-1219-876A6EC3A31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3AF47F-9ED6-FEB8-0B31-6260793C7614}"/>
              </a:ext>
            </a:extLst>
          </p:cNvPr>
          <p:cNvSpPr>
            <a:spLocks noGrp="1"/>
          </p:cNvSpPr>
          <p:nvPr>
            <p:ph idx="1"/>
          </p:nvPr>
        </p:nvSpPr>
        <p:spPr>
          <a:xfrm>
            <a:off x="630935" y="2642616"/>
            <a:ext cx="5226525" cy="3566160"/>
          </a:xfrm>
        </p:spPr>
        <p:txBody>
          <a:bodyPr vert="horz" lIns="91440" tIns="45720" rIns="91440" bIns="45720" rtlCol="0" anchor="t">
            <a:normAutofit/>
          </a:bodyPr>
          <a:lstStyle/>
          <a:p>
            <a:pPr marL="0" indent="0">
              <a:buNone/>
            </a:pPr>
            <a:r>
              <a:rPr lang="en-US" sz="2200" b="1" dirty="0"/>
              <a:t>To test these selected model, we have prepared simple text-based scenarios. </a:t>
            </a:r>
          </a:p>
          <a:p>
            <a:r>
              <a:rPr lang="en-US" sz="2200" i="0" dirty="0">
                <a:effectLst/>
              </a:rPr>
              <a:t>Logical Reasoning Scenarios: Complex situations requiring analytical thinking</a:t>
            </a:r>
          </a:p>
          <a:p>
            <a:r>
              <a:rPr lang="en-US" sz="2200" i="0" dirty="0">
                <a:effectLst/>
              </a:rPr>
              <a:t>Common Knowledge Scenarios: Standard situational responses</a:t>
            </a:r>
          </a:p>
          <a:p>
            <a:endParaRPr lang="en-US" sz="2200" dirty="0"/>
          </a:p>
        </p:txBody>
      </p:sp>
      <p:pic>
        <p:nvPicPr>
          <p:cNvPr id="4" name="Picture 3" descr="A screenshot of a computer&#10;&#10;AI-generated content may be incorrect.">
            <a:extLst>
              <a:ext uri="{FF2B5EF4-FFF2-40B4-BE49-F238E27FC236}">
                <a16:creationId xmlns:a16="http://schemas.microsoft.com/office/drawing/2014/main" id="{C33CDB1E-AAF9-61EB-860C-30B871C2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020231"/>
            <a:ext cx="5458968" cy="4817537"/>
          </a:xfrm>
          <a:prstGeom prst="rect">
            <a:avLst/>
          </a:prstGeom>
        </p:spPr>
      </p:pic>
      <p:sp>
        <p:nvSpPr>
          <p:cNvPr id="5" name="Title 1">
            <a:extLst>
              <a:ext uri="{FF2B5EF4-FFF2-40B4-BE49-F238E27FC236}">
                <a16:creationId xmlns:a16="http://schemas.microsoft.com/office/drawing/2014/main" id="{90214B02-F051-E50F-AA4E-37D13019DD44}"/>
              </a:ext>
            </a:extLst>
          </p:cNvPr>
          <p:cNvSpPr txBox="1">
            <a:spLocks/>
          </p:cNvSpPr>
          <p:nvPr/>
        </p:nvSpPr>
        <p:spPr>
          <a:xfrm>
            <a:off x="641446" y="14714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738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31C50-A6E2-A0E4-3B66-BFE353F7E86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AA52BA-5D8E-76CD-185B-C9B7C8684F6C}"/>
              </a:ext>
            </a:extLst>
          </p:cNvPr>
          <p:cNvSpPr>
            <a:spLocks noGrp="1"/>
          </p:cNvSpPr>
          <p:nvPr>
            <p:ph idx="1"/>
          </p:nvPr>
        </p:nvSpPr>
        <p:spPr>
          <a:xfrm>
            <a:off x="640080" y="2706624"/>
            <a:ext cx="6894576" cy="3483864"/>
          </a:xfrm>
        </p:spPr>
        <p:txBody>
          <a:bodyPr vert="horz" lIns="91440" tIns="45720" rIns="91440" bIns="45720" rtlCol="0">
            <a:normAutofit/>
          </a:bodyPr>
          <a:lstStyle/>
          <a:p>
            <a:r>
              <a:rPr lang="en-US" sz="2200" dirty="0"/>
              <a:t>We ran “</a:t>
            </a:r>
            <a:r>
              <a:rPr lang="en-US" sz="2200" i="1" dirty="0">
                <a:effectLst/>
              </a:rPr>
              <a:t>What would the AV do in this</a:t>
            </a:r>
            <a:r>
              <a:rPr lang="en-US" sz="2200" dirty="0"/>
              <a:t> </a:t>
            </a:r>
            <a:r>
              <a:rPr lang="en-US" sz="2200" i="1" dirty="0">
                <a:effectLst/>
              </a:rPr>
              <a:t>situation? Please, just answer STOP or FORWARD</a:t>
            </a:r>
            <a:r>
              <a:rPr lang="en-US" sz="2200" i="1" dirty="0"/>
              <a:t>” </a:t>
            </a:r>
            <a:r>
              <a:rPr lang="en-US" sz="2200" dirty="0"/>
              <a:t>this same prompt at least 20 times in OpenHermes-2.5-Mistral 7B and analyzed the results.</a:t>
            </a:r>
          </a:p>
        </p:txBody>
      </p:sp>
      <p:pic>
        <p:nvPicPr>
          <p:cNvPr id="8" name="Picture 7" descr="A screenshot of a computer&#10;&#10;AI-generated content may be incorrect.">
            <a:extLst>
              <a:ext uri="{FF2B5EF4-FFF2-40B4-BE49-F238E27FC236}">
                <a16:creationId xmlns:a16="http://schemas.microsoft.com/office/drawing/2014/main" id="{0EDBDDAE-08F5-FD45-F88A-E3F8A181C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656" y="630711"/>
            <a:ext cx="4343400" cy="2627756"/>
          </a:xfrm>
          <a:prstGeom prst="rect">
            <a:avLst/>
          </a:prstGeom>
        </p:spPr>
      </p:pic>
      <p:pic>
        <p:nvPicPr>
          <p:cNvPr id="6" name="Picture 5" descr="A graph of a number of people&#10;&#10;AI-generated content may be incorrect.">
            <a:extLst>
              <a:ext uri="{FF2B5EF4-FFF2-40B4-BE49-F238E27FC236}">
                <a16:creationId xmlns:a16="http://schemas.microsoft.com/office/drawing/2014/main" id="{D2C288DA-3971-E955-19EF-764BDB056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4656" y="3496749"/>
            <a:ext cx="4410864" cy="2624465"/>
          </a:xfrm>
          <a:prstGeom prst="rect">
            <a:avLst/>
          </a:prstGeom>
        </p:spPr>
      </p:pic>
      <p:sp>
        <p:nvSpPr>
          <p:cNvPr id="9" name="Title 1">
            <a:extLst>
              <a:ext uri="{FF2B5EF4-FFF2-40B4-BE49-F238E27FC236}">
                <a16:creationId xmlns:a16="http://schemas.microsoft.com/office/drawing/2014/main" id="{412639C3-200E-A89F-5301-09484EE56276}"/>
              </a:ext>
            </a:extLst>
          </p:cNvPr>
          <p:cNvSpPr txBox="1">
            <a:spLocks/>
          </p:cNvSpPr>
          <p:nvPr/>
        </p:nvSpPr>
        <p:spPr>
          <a:xfrm>
            <a:off x="758952" y="1568748"/>
            <a:ext cx="5083931" cy="940728"/>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8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descr="A screenshot of a computer&#10;&#10;AI-generated content may be incorrect.">
            <a:extLst>
              <a:ext uri="{FF2B5EF4-FFF2-40B4-BE49-F238E27FC236}">
                <a16:creationId xmlns:a16="http://schemas.microsoft.com/office/drawing/2014/main" id="{9D92E4B6-CDAC-D758-3B6D-ED4961876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66" y="1433823"/>
            <a:ext cx="3278292" cy="198336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A83DB03-0145-FED6-8DE5-AE7BF9FC77FF}"/>
              </a:ext>
            </a:extLst>
          </p:cNvPr>
          <p:cNvPicPr>
            <a:picLocks noChangeAspect="1"/>
          </p:cNvPicPr>
          <p:nvPr/>
        </p:nvPicPr>
        <p:blipFill>
          <a:blip r:embed="rId3">
            <a:extLst>
              <a:ext uri="{28A0092B-C50C-407E-A947-70E740481C1C}">
                <a14:useLocalDpi xmlns:a14="http://schemas.microsoft.com/office/drawing/2010/main" val="0"/>
              </a:ext>
            </a:extLst>
          </a:blip>
          <a:srcRect l="54" r="37433" b="2"/>
          <a:stretch/>
        </p:blipFill>
        <p:spPr>
          <a:xfrm>
            <a:off x="4224231" y="1433823"/>
            <a:ext cx="3743538" cy="4940343"/>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1AB4B4A7-B1E7-C130-9302-973D8BFAD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965" y="1433823"/>
            <a:ext cx="3530841" cy="225973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84806197-DE2D-ACFA-FE5A-C4BAD64F4606}"/>
              </a:ext>
            </a:extLst>
          </p:cNvPr>
          <p:cNvPicPr>
            <a:picLocks noChangeAspect="1"/>
          </p:cNvPicPr>
          <p:nvPr/>
        </p:nvPicPr>
        <p:blipFill>
          <a:blip r:embed="rId5">
            <a:extLst>
              <a:ext uri="{28A0092B-C50C-407E-A947-70E740481C1C}">
                <a14:useLocalDpi xmlns:a14="http://schemas.microsoft.com/office/drawing/2010/main" val="0"/>
              </a:ext>
            </a:extLst>
          </a:blip>
          <a:srcRect l="9605" r="47203"/>
          <a:stretch/>
        </p:blipFill>
        <p:spPr>
          <a:xfrm>
            <a:off x="1943787" y="3531858"/>
            <a:ext cx="2153771" cy="2842308"/>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DB757DA9-51C9-983D-B0DD-44128D6292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32965" y="3903994"/>
            <a:ext cx="3485973" cy="2431465"/>
          </a:xfrm>
          <a:prstGeom prst="rect">
            <a:avLst/>
          </a:prstGeom>
        </p:spPr>
      </p:pic>
      <p:sp>
        <p:nvSpPr>
          <p:cNvPr id="32" name="Title 1">
            <a:extLst>
              <a:ext uri="{FF2B5EF4-FFF2-40B4-BE49-F238E27FC236}">
                <a16:creationId xmlns:a16="http://schemas.microsoft.com/office/drawing/2014/main" id="{1BDCBD4E-7F83-D333-5A62-3D6521A98DB5}"/>
              </a:ext>
            </a:extLst>
          </p:cNvPr>
          <p:cNvSpPr txBox="1">
            <a:spLocks/>
          </p:cNvSpPr>
          <p:nvPr/>
        </p:nvSpPr>
        <p:spPr>
          <a:xfrm>
            <a:off x="819266" y="483834"/>
            <a:ext cx="10799672" cy="667243"/>
          </a:xfrm>
          <a:prstGeom prst="rect">
            <a:avLst/>
          </a:prstGeom>
          <a:solidFill>
            <a:schemeClr val="accent4">
              <a:lumMod val="50000"/>
            </a:schemeClr>
          </a:solidFill>
          <a:ln>
            <a:solidFill>
              <a:srgbClr val="4472C4"/>
            </a:solid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chemeClr val="bg1"/>
                </a:solidFill>
                <a:effectLst/>
                <a:latin typeface="Aptos" panose="020B0004020202020204" pitchFamily="34" charset="0"/>
              </a:rPr>
              <a:t>Response from Top Commercial LLM</a:t>
            </a:r>
            <a:endParaRPr lang="en-US" sz="4400" dirty="0">
              <a:solidFill>
                <a:schemeClr val="bg1"/>
              </a:solidFill>
              <a:effectLst/>
              <a:latin typeface="Aptos" panose="020B0004020202020204" pitchFamily="34" charset="0"/>
            </a:endParaRPr>
          </a:p>
        </p:txBody>
      </p:sp>
    </p:spTree>
    <p:extLst>
      <p:ext uri="{BB962C8B-B14F-4D97-AF65-F5344CB8AC3E}">
        <p14:creationId xmlns:p14="http://schemas.microsoft.com/office/powerpoint/2010/main" val="3623333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D4D00F-C7BC-46CC-17EF-B742014616C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6587A36-14F6-BC50-129B-847A3D9A7603}"/>
              </a:ext>
            </a:extLst>
          </p:cNvPr>
          <p:cNvSpPr txBox="1"/>
          <p:nvPr/>
        </p:nvSpPr>
        <p:spPr>
          <a:xfrm>
            <a:off x="876691" y="1672809"/>
            <a:ext cx="4229879" cy="463474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Multi-Agent Framework: Communication and Decision Agents</a:t>
            </a:r>
          </a:p>
          <a:p>
            <a:pPr indent="-228600">
              <a:lnSpc>
                <a:spcPct val="90000"/>
              </a:lnSpc>
              <a:spcAft>
                <a:spcPts val="600"/>
              </a:spcAft>
              <a:buFont typeface="Arial" panose="020B0604020202020204" pitchFamily="34" charset="0"/>
              <a:buChar char="•"/>
            </a:pPr>
            <a:r>
              <a:rPr lang="en-US" sz="1700" dirty="0"/>
              <a:t>Communication Agent</a:t>
            </a:r>
          </a:p>
          <a:p>
            <a:pPr marL="285750" indent="-228600">
              <a:lnSpc>
                <a:spcPct val="90000"/>
              </a:lnSpc>
              <a:spcAft>
                <a:spcPts val="600"/>
              </a:spcAft>
              <a:buFont typeface="Arial" panose="020B0604020202020204" pitchFamily="34" charset="0"/>
              <a:buChar char="•"/>
            </a:pPr>
            <a:r>
              <a:rPr lang="en-US" sz="1700" dirty="0"/>
              <a:t>Responsible for transmitting &amp; receiving V2V data.</a:t>
            </a:r>
          </a:p>
          <a:p>
            <a:pPr marL="285750" indent="-228600">
              <a:lnSpc>
                <a:spcPct val="90000"/>
              </a:lnSpc>
              <a:spcAft>
                <a:spcPts val="600"/>
              </a:spcAft>
              <a:buFont typeface="Arial" panose="020B0604020202020204" pitchFamily="34" charset="0"/>
              <a:buChar char="•"/>
            </a:pPr>
            <a:r>
              <a:rPr lang="en-US" sz="1700" dirty="0"/>
              <a:t>Ensures structured information sharing in a fixed text data format.</a:t>
            </a:r>
          </a:p>
          <a:p>
            <a:pPr marL="57150">
              <a:lnSpc>
                <a:spcPct val="90000"/>
              </a:lnSpc>
              <a:spcAft>
                <a:spcPts val="600"/>
              </a:spcAft>
            </a:pPr>
            <a:endParaRPr lang="en-US" sz="1700" dirty="0"/>
          </a:p>
          <a:p>
            <a:pPr indent="-228600">
              <a:lnSpc>
                <a:spcPct val="90000"/>
              </a:lnSpc>
              <a:spcAft>
                <a:spcPts val="600"/>
              </a:spcAft>
              <a:buFont typeface="Arial" panose="020B0604020202020204" pitchFamily="34" charset="0"/>
              <a:buChar char="•"/>
            </a:pPr>
            <a:r>
              <a:rPr lang="en-US" sz="1700" dirty="0"/>
              <a:t>Decision Agent will use V2V-shared data as input for decision-making.</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marL="285750" indent="-285750">
              <a:lnSpc>
                <a:spcPct val="90000"/>
              </a:lnSpc>
              <a:spcAft>
                <a:spcPts val="600"/>
              </a:spcAft>
              <a:buFont typeface="Wingdings" pitchFamily="2" charset="2"/>
              <a:buChar char="Ø"/>
            </a:pPr>
            <a:r>
              <a:rPr lang="en-US" sz="1600" b="1" dirty="0"/>
              <a:t>Examining how LLMs process and utilize V2V-exchanged data.</a:t>
            </a:r>
            <a:endParaRPr lang="en-US" sz="1700" b="1" dirty="0"/>
          </a:p>
        </p:txBody>
      </p:sp>
      <p:pic>
        <p:nvPicPr>
          <p:cNvPr id="6" name="Content Placeholder 5" descr="A screenshot of a computer&#10;&#10;AI-generated content may be incorrect.">
            <a:extLst>
              <a:ext uri="{FF2B5EF4-FFF2-40B4-BE49-F238E27FC236}">
                <a16:creationId xmlns:a16="http://schemas.microsoft.com/office/drawing/2014/main" id="{17ECE6D6-2C19-D9DE-0FE3-EAE0E997C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642" y="741391"/>
            <a:ext cx="5565405" cy="5384528"/>
          </a:xfrm>
          <a:prstGeom prst="rect">
            <a:avLst/>
          </a:prstGeom>
        </p:spPr>
      </p:pic>
      <p:grpSp>
        <p:nvGrpSpPr>
          <p:cNvPr id="14" name="Group 13">
            <a:extLst>
              <a:ext uri="{FF2B5EF4-FFF2-40B4-BE49-F238E27FC236}">
                <a16:creationId xmlns:a16="http://schemas.microsoft.com/office/drawing/2014/main" id="{58640C15-F7D4-0393-BFAE-B3EFB9C376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5" name="Rectangle 14">
              <a:extLst>
                <a:ext uri="{FF2B5EF4-FFF2-40B4-BE49-F238E27FC236}">
                  <a16:creationId xmlns:a16="http://schemas.microsoft.com/office/drawing/2014/main" id="{9BCEA1E8-96A1-F025-D98D-9F571B81D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D97CD-BA9F-F733-D1AC-F5ADC9AA4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2370D09A-8AE5-2104-9265-417A41B1DF43}"/>
              </a:ext>
            </a:extLst>
          </p:cNvPr>
          <p:cNvSpPr txBox="1">
            <a:spLocks/>
          </p:cNvSpPr>
          <p:nvPr/>
        </p:nvSpPr>
        <p:spPr>
          <a:xfrm>
            <a:off x="876691" y="550447"/>
            <a:ext cx="4356492" cy="95479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Our Approach</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029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230C1D4-FF1C-411F-2FA9-FD959B783838}"/>
              </a:ext>
            </a:extLst>
          </p:cNvPr>
          <p:cNvSpPr txBox="1"/>
          <p:nvPr/>
        </p:nvSpPr>
        <p:spPr>
          <a:xfrm>
            <a:off x="248442" y="352157"/>
            <a:ext cx="4915128" cy="707886"/>
          </a:xfrm>
          <a:prstGeom prst="rect">
            <a:avLst/>
          </a:prstGeom>
          <a:noFill/>
        </p:spPr>
        <p:txBody>
          <a:bodyPr wrap="none" rtlCol="0">
            <a:spAutoFit/>
          </a:bodyPr>
          <a:lstStyle/>
          <a:p>
            <a:pPr algn="just"/>
            <a:r>
              <a:rPr lang="en-US" sz="4000" b="1" dirty="0">
                <a:solidFill>
                  <a:schemeClr val="bg1"/>
                </a:solidFill>
                <a:latin typeface="Arial" panose="020B0604020202020204" pitchFamily="34" charset="0"/>
                <a:cs typeface="Arial" panose="020B0604020202020204" pitchFamily="34" charset="0"/>
              </a:rPr>
              <a:t>Current Challenges</a:t>
            </a:r>
            <a:endParaRPr lang="en-JP" sz="40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D90F6408-8D59-AA13-7049-01B10514B56F}"/>
              </a:ext>
            </a:extLst>
          </p:cNvPr>
          <p:cNvSpPr txBox="1"/>
          <p:nvPr/>
        </p:nvSpPr>
        <p:spPr>
          <a:xfrm>
            <a:off x="1177158" y="2522483"/>
            <a:ext cx="10571814" cy="3754874"/>
          </a:xfrm>
          <a:prstGeom prst="rect">
            <a:avLst/>
          </a:prstGeom>
          <a:noFill/>
        </p:spPr>
        <p:txBody>
          <a:bodyPr wrap="square" rtlCol="0">
            <a:spAutoFit/>
          </a:bodyPr>
          <a:lstStyle/>
          <a:p>
            <a:pPr marL="342900" indent="-342900">
              <a:buFont typeface="Arial" panose="020B0604020202020204" pitchFamily="34" charset="0"/>
              <a:buChar char="•"/>
            </a:pPr>
            <a:r>
              <a:rPr lang="en-US" sz="2500" b="0" dirty="0">
                <a:solidFill>
                  <a:srgbClr val="000000"/>
                </a:solidFill>
                <a:effectLst/>
                <a:latin typeface="Aptos" panose="020B0004020202020204" pitchFamily="34" charset="0"/>
              </a:rPr>
              <a:t>Is an agent able to decide the action to take by having a help from LLM on without having specific learning process on the situation?</a:t>
            </a:r>
          </a:p>
          <a:p>
            <a:pPr marL="342900" indent="-342900">
              <a:buFont typeface="Arial" panose="020B0604020202020204" pitchFamily="34" charset="0"/>
              <a:buChar char="•"/>
            </a:pPr>
            <a:r>
              <a:rPr lang="en-US" sz="2500" dirty="0">
                <a:solidFill>
                  <a:srgbClr val="000000"/>
                </a:solidFill>
                <a:latin typeface="Aptos" panose="020B0004020202020204" pitchFamily="34" charset="0"/>
              </a:rPr>
              <a:t>H</a:t>
            </a:r>
            <a:r>
              <a:rPr lang="en-US" sz="2500" b="0" dirty="0">
                <a:solidFill>
                  <a:srgbClr val="000000"/>
                </a:solidFill>
                <a:effectLst/>
                <a:latin typeface="Aptos" panose="020B0004020202020204" pitchFamily="34" charset="0"/>
              </a:rPr>
              <a:t>ow may the different language affect the output?</a:t>
            </a:r>
          </a:p>
          <a:p>
            <a:pPr marL="342900" indent="-342900">
              <a:buFont typeface="Arial" panose="020B0604020202020204" pitchFamily="34" charset="0"/>
              <a:buChar char="•"/>
            </a:pPr>
            <a:r>
              <a:rPr lang="en-US" sz="2500" b="0" dirty="0">
                <a:solidFill>
                  <a:srgbClr val="000000"/>
                </a:solidFill>
                <a:effectLst/>
                <a:latin typeface="Aptos" panose="020B0004020202020204" pitchFamily="34" charset="0"/>
              </a:rPr>
              <a:t>How will the GPU performance affect the time of decision making?</a:t>
            </a:r>
          </a:p>
          <a:p>
            <a:pPr marL="342900" indent="-342900">
              <a:buFont typeface="Arial" panose="020B0604020202020204" pitchFamily="34" charset="0"/>
              <a:buChar char="•"/>
            </a:pPr>
            <a:r>
              <a:rPr lang="en-US" sz="2500" b="0" i="0" dirty="0">
                <a:solidFill>
                  <a:srgbClr val="141413"/>
                </a:solidFill>
                <a:effectLst/>
                <a:latin typeface="__styreneB_820c23"/>
              </a:rPr>
              <a:t>How addition  prompt engineering will affect the decision?</a:t>
            </a:r>
            <a:endParaRPr lang="en-US" sz="2500" b="0" dirty="0">
              <a:solidFill>
                <a:srgbClr val="000000"/>
              </a:solidFill>
              <a:effectLst/>
              <a:latin typeface="Aptos" panose="020B0004020202020204" pitchFamily="34" charset="0"/>
            </a:endParaRPr>
          </a:p>
          <a:p>
            <a:endParaRPr lang="en-US" sz="2800" b="0" dirty="0">
              <a:solidFill>
                <a:srgbClr val="000000"/>
              </a:solidFill>
              <a:effectLst/>
              <a:latin typeface="Menlo" panose="020B0609030804020204" pitchFamily="49" charset="0"/>
            </a:endParaRPr>
          </a:p>
          <a:p>
            <a:pPr marL="342900" indent="-342900">
              <a:buFont typeface="Arial" panose="020B0604020202020204" pitchFamily="34" charset="0"/>
              <a:buChar char="•"/>
            </a:pPr>
            <a:endParaRPr lang="en-US" sz="2500" b="0" dirty="0">
              <a:solidFill>
                <a:srgbClr val="000000"/>
              </a:solidFill>
              <a:effectLst/>
              <a:latin typeface="Aptos" panose="020B0004020202020204" pitchFamily="34" charset="0"/>
            </a:endParaRPr>
          </a:p>
          <a:p>
            <a:endParaRPr lang="en-JP" sz="200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dirty="0">
              <a:latin typeface="Arial" panose="020B0604020202020204" pitchFamily="34" charset="0"/>
              <a:cs typeface="Arial" panose="020B0604020202020204" pitchFamily="34" charset="0"/>
            </a:endParaRPr>
          </a:p>
          <a:p>
            <a:pPr marL="285750" indent="-285750">
              <a:buFont typeface="Wingdings" pitchFamily="2" charset="2"/>
              <a:buChar char="Ø"/>
            </a:pPr>
            <a:endParaRPr lang="en-JP" sz="20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822D1A07-0545-77C3-3AF3-CA349A2E7BA0}"/>
              </a:ext>
            </a:extLst>
          </p:cNvPr>
          <p:cNvSpPr txBox="1">
            <a:spLocks/>
          </p:cNvSpPr>
          <p:nvPr/>
        </p:nvSpPr>
        <p:spPr>
          <a:xfrm>
            <a:off x="1177158" y="464028"/>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Arial" panose="020B0604020202020204" pitchFamily="34" charset="0"/>
                <a:cs typeface="Arial" panose="020B0604020202020204" pitchFamily="34" charset="0"/>
              </a:rPr>
              <a:t>Current Challenges</a:t>
            </a:r>
            <a:endParaRPr lang="en-JP" sz="4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84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1CBDD2E-9BEE-A051-2EA0-9C9BF1124277}"/>
              </a:ext>
            </a:extLst>
          </p:cNvPr>
          <p:cNvGraphicFramePr>
            <a:graphicFrameLocks noGrp="1"/>
          </p:cNvGraphicFramePr>
          <p:nvPr>
            <p:extLst>
              <p:ext uri="{D42A27DB-BD31-4B8C-83A1-F6EECF244321}">
                <p14:modId xmlns:p14="http://schemas.microsoft.com/office/powerpoint/2010/main" val="1487015432"/>
              </p:ext>
            </p:extLst>
          </p:nvPr>
        </p:nvGraphicFramePr>
        <p:xfrm>
          <a:off x="1082566" y="1404529"/>
          <a:ext cx="10754938" cy="4992067"/>
        </p:xfrm>
        <a:graphic>
          <a:graphicData uri="http://schemas.openxmlformats.org/drawingml/2006/table">
            <a:tbl>
              <a:tblPr firstRow="1" bandRow="1">
                <a:tableStyleId>{5C22544A-7EE6-4342-B048-85BDC9FD1C3A}</a:tableStyleId>
              </a:tblPr>
              <a:tblGrid>
                <a:gridCol w="4378532">
                  <a:extLst>
                    <a:ext uri="{9D8B030D-6E8A-4147-A177-3AD203B41FA5}">
                      <a16:colId xmlns:a16="http://schemas.microsoft.com/office/drawing/2014/main" val="542838827"/>
                    </a:ext>
                  </a:extLst>
                </a:gridCol>
                <a:gridCol w="1118712">
                  <a:extLst>
                    <a:ext uri="{9D8B030D-6E8A-4147-A177-3AD203B41FA5}">
                      <a16:colId xmlns:a16="http://schemas.microsoft.com/office/drawing/2014/main" val="3679969582"/>
                    </a:ext>
                  </a:extLst>
                </a:gridCol>
                <a:gridCol w="1063146">
                  <a:extLst>
                    <a:ext uri="{9D8B030D-6E8A-4147-A177-3AD203B41FA5}">
                      <a16:colId xmlns:a16="http://schemas.microsoft.com/office/drawing/2014/main" val="2224030848"/>
                    </a:ext>
                  </a:extLst>
                </a:gridCol>
                <a:gridCol w="1069629">
                  <a:extLst>
                    <a:ext uri="{9D8B030D-6E8A-4147-A177-3AD203B41FA5}">
                      <a16:colId xmlns:a16="http://schemas.microsoft.com/office/drawing/2014/main" val="3195161983"/>
                    </a:ext>
                  </a:extLst>
                </a:gridCol>
                <a:gridCol w="1026104">
                  <a:extLst>
                    <a:ext uri="{9D8B030D-6E8A-4147-A177-3AD203B41FA5}">
                      <a16:colId xmlns:a16="http://schemas.microsoft.com/office/drawing/2014/main" val="2932473262"/>
                    </a:ext>
                  </a:extLst>
                </a:gridCol>
                <a:gridCol w="989059">
                  <a:extLst>
                    <a:ext uri="{9D8B030D-6E8A-4147-A177-3AD203B41FA5}">
                      <a16:colId xmlns:a16="http://schemas.microsoft.com/office/drawing/2014/main" val="1346633308"/>
                    </a:ext>
                  </a:extLst>
                </a:gridCol>
                <a:gridCol w="1109756">
                  <a:extLst>
                    <a:ext uri="{9D8B030D-6E8A-4147-A177-3AD203B41FA5}">
                      <a16:colId xmlns:a16="http://schemas.microsoft.com/office/drawing/2014/main" val="3460244416"/>
                    </a:ext>
                  </a:extLst>
                </a:gridCol>
              </a:tblGrid>
              <a:tr h="570386">
                <a:tc rowSpan="2">
                  <a:txBody>
                    <a:bodyPr/>
                    <a:lstStyle/>
                    <a:p>
                      <a:pPr algn="ctr"/>
                      <a:endParaRPr lang="en-JP" dirty="0">
                        <a:latin typeface="Arial" panose="020B0604020202020204" pitchFamily="34" charset="0"/>
                        <a:cs typeface="Arial" panose="020B0604020202020204" pitchFamily="34" charset="0"/>
                      </a:endParaRPr>
                    </a:p>
                    <a:p>
                      <a:pPr algn="ctr"/>
                      <a:r>
                        <a:rPr lang="en-JP" dirty="0">
                          <a:latin typeface="Arial" panose="020B0604020202020204" pitchFamily="34" charset="0"/>
                          <a:cs typeface="Arial" panose="020B0604020202020204" pitchFamily="34" charset="0"/>
                        </a:rPr>
                        <a:t>Step / Timeline</a:t>
                      </a:r>
                    </a:p>
                  </a:txBody>
                  <a:tcPr/>
                </a:tc>
                <a:tc gridSpan="6">
                  <a:txBody>
                    <a:bodyPr/>
                    <a:lstStyle/>
                    <a:p>
                      <a:pPr algn="ctr">
                        <a:lnSpc>
                          <a:spcPct val="150000"/>
                        </a:lnSpc>
                      </a:pPr>
                      <a:r>
                        <a:rPr lang="en-JP"/>
                        <a:t>202</a:t>
                      </a:r>
                      <a:r>
                        <a:rPr lang="en-US" dirty="0"/>
                        <a:t>5</a:t>
                      </a:r>
                      <a:endParaRPr lang="en-JP" dirty="0"/>
                    </a:p>
                  </a:txBody>
                  <a:tcPr/>
                </a:tc>
                <a:tc hMerge="1">
                  <a:txBody>
                    <a:bodyPr/>
                    <a:lstStyle/>
                    <a:p>
                      <a:endParaRPr lang="en-JP" dirty="0"/>
                    </a:p>
                  </a:txBody>
                  <a:tcPr/>
                </a:tc>
                <a:tc hMerge="1">
                  <a:txBody>
                    <a:bodyPr/>
                    <a:lstStyle/>
                    <a:p>
                      <a:endParaRPr lang="en-JP" dirty="0"/>
                    </a:p>
                  </a:txBody>
                  <a:tcPr/>
                </a:tc>
                <a:tc hMerge="1">
                  <a:txBody>
                    <a:bodyPr/>
                    <a:lstStyle/>
                    <a:p>
                      <a:endParaRPr lang="en-JP" dirty="0"/>
                    </a:p>
                  </a:txBody>
                  <a:tcPr/>
                </a:tc>
                <a:tc hMerge="1">
                  <a:txBody>
                    <a:bodyPr/>
                    <a:lstStyle/>
                    <a:p>
                      <a:endParaRPr lang="en-JP" dirty="0"/>
                    </a:p>
                  </a:txBody>
                  <a:tcPr/>
                </a:tc>
                <a:tc hMerge="1">
                  <a:txBody>
                    <a:bodyPr/>
                    <a:lstStyle/>
                    <a:p>
                      <a:endParaRPr lang="en-JP" dirty="0"/>
                    </a:p>
                  </a:txBody>
                  <a:tcPr/>
                </a:tc>
                <a:extLst>
                  <a:ext uri="{0D108BD9-81ED-4DB2-BD59-A6C34878D82A}">
                    <a16:rowId xmlns:a16="http://schemas.microsoft.com/office/drawing/2014/main" val="2237034790"/>
                  </a:ext>
                </a:extLst>
              </a:tr>
              <a:tr h="359222">
                <a:tc vMerge="1">
                  <a:txBody>
                    <a:bodyPr/>
                    <a:lstStyle/>
                    <a:p>
                      <a:pPr algn="ctr"/>
                      <a:endParaRPr lang="en-JP" dirty="0"/>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MAR</a:t>
                      </a:r>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APR</a:t>
                      </a:r>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MAY</a:t>
                      </a:r>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JUN</a:t>
                      </a:r>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JUL</a:t>
                      </a:r>
                    </a:p>
                  </a:txBody>
                  <a:tcPr/>
                </a:tc>
                <a:tc>
                  <a:txBody>
                    <a:bodyPr/>
                    <a:lstStyle/>
                    <a:p>
                      <a:pPr algn="ctr"/>
                      <a:r>
                        <a:rPr lang="en-JP" b="1" dirty="0">
                          <a:solidFill>
                            <a:schemeClr val="tx1">
                              <a:lumMod val="85000"/>
                              <a:lumOff val="15000"/>
                            </a:schemeClr>
                          </a:solidFill>
                          <a:latin typeface="Arial" panose="020B0604020202020204" pitchFamily="34" charset="0"/>
                          <a:cs typeface="Arial" panose="020B0604020202020204" pitchFamily="34" charset="0"/>
                        </a:rPr>
                        <a:t>AUG</a:t>
                      </a:r>
                    </a:p>
                  </a:txBody>
                  <a:tcPr/>
                </a:tc>
                <a:extLst>
                  <a:ext uri="{0D108BD9-81ED-4DB2-BD59-A6C34878D82A}">
                    <a16:rowId xmlns:a16="http://schemas.microsoft.com/office/drawing/2014/main" val="3921506643"/>
                  </a:ext>
                </a:extLst>
              </a:tr>
              <a:tr h="624385">
                <a:tc>
                  <a:txBody>
                    <a:bodyPr/>
                    <a:lstStyle/>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Developing our approach</a:t>
                      </a: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0490986"/>
                  </a:ext>
                </a:extLst>
              </a:tr>
              <a:tr h="97837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JP" b="1">
                          <a:solidFill>
                            <a:schemeClr val="tx1">
                              <a:lumMod val="85000"/>
                              <a:lumOff val="15000"/>
                            </a:schemeClr>
                          </a:solidFill>
                          <a:latin typeface="Arial" panose="020B0604020202020204" pitchFamily="34" charset="0"/>
                          <a:cs typeface="Arial" panose="020B0604020202020204" pitchFamily="34" charset="0"/>
                        </a:rPr>
                        <a:t>Conference </a:t>
                      </a:r>
                      <a:r>
                        <a:rPr lang="en-US" b="1" dirty="0">
                          <a:solidFill>
                            <a:schemeClr val="tx1">
                              <a:lumMod val="85000"/>
                              <a:lumOff val="15000"/>
                            </a:schemeClr>
                          </a:solidFill>
                          <a:latin typeface="Arial" panose="020B0604020202020204" pitchFamily="34" charset="0"/>
                          <a:cs typeface="Arial" panose="020B0604020202020204" pitchFamily="34" charset="0"/>
                        </a:rPr>
                        <a:t>Preparation</a:t>
                      </a:r>
                      <a:endParaRPr lang="en-JP" b="1" dirty="0">
                        <a:solidFill>
                          <a:schemeClr val="tx1">
                            <a:lumMod val="85000"/>
                            <a:lumOff val="15000"/>
                          </a:schemeClr>
                        </a:solidFill>
                        <a:latin typeface="Arial" panose="020B0604020202020204" pitchFamily="34" charset="0"/>
                        <a:cs typeface="Arial" panose="020B0604020202020204" pitchFamily="34" charset="0"/>
                      </a:endParaRPr>
                    </a:p>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(IIAI </a:t>
                      </a:r>
                      <a:r>
                        <a:rPr lang="en-JP" b="1">
                          <a:solidFill>
                            <a:schemeClr val="tx1">
                              <a:lumMod val="85000"/>
                              <a:lumOff val="15000"/>
                            </a:schemeClr>
                          </a:solidFill>
                          <a:latin typeface="Arial" panose="020B0604020202020204" pitchFamily="34" charset="0"/>
                          <a:cs typeface="Arial" panose="020B0604020202020204" pitchFamily="34" charset="0"/>
                        </a:rPr>
                        <a:t>AAI 202</a:t>
                      </a:r>
                      <a:r>
                        <a:rPr lang="en-US" b="1" dirty="0">
                          <a:solidFill>
                            <a:schemeClr val="tx1">
                              <a:lumMod val="85000"/>
                              <a:lumOff val="15000"/>
                            </a:schemeClr>
                          </a:solidFill>
                          <a:latin typeface="Arial" panose="020B0604020202020204" pitchFamily="34" charset="0"/>
                          <a:cs typeface="Arial" panose="020B0604020202020204" pitchFamily="34" charset="0"/>
                        </a:rPr>
                        <a:t>5</a:t>
                      </a:r>
                      <a:r>
                        <a:rPr lang="en-JP" b="1">
                          <a:solidFill>
                            <a:schemeClr val="tx1">
                              <a:lumMod val="85000"/>
                              <a:lumOff val="15000"/>
                            </a:schemeClr>
                          </a:solidFill>
                          <a:latin typeface="Arial" panose="020B0604020202020204" pitchFamily="34" charset="0"/>
                          <a:cs typeface="Arial" panose="020B0604020202020204" pitchFamily="34" charset="0"/>
                        </a:rPr>
                        <a:t>)</a:t>
                      </a:r>
                      <a:endParaRPr lang="en-JP" b="1" dirty="0">
                        <a:solidFill>
                          <a:schemeClr val="tx1">
                            <a:lumMod val="85000"/>
                            <a:lumOff val="15000"/>
                          </a:schemeClr>
                        </a:solidFill>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99711053"/>
                  </a:ext>
                </a:extLst>
              </a:tr>
              <a:tr h="588491">
                <a:tc>
                  <a:txBody>
                    <a:bodyPr/>
                    <a:lstStyle/>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Implementation</a:t>
                      </a: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51620442"/>
                  </a:ext>
                </a:extLst>
              </a:tr>
              <a:tr h="588491">
                <a:tc>
                  <a:txBody>
                    <a:bodyPr/>
                    <a:lstStyle/>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Results Analysis</a:t>
                      </a: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782487095"/>
                  </a:ext>
                </a:extLst>
              </a:tr>
              <a:tr h="658469">
                <a:tc>
                  <a:txBody>
                    <a:bodyPr/>
                    <a:lstStyle/>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Thesis writing</a:t>
                      </a: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02103412"/>
                  </a:ext>
                </a:extLst>
              </a:tr>
              <a:tr h="617714">
                <a:tc>
                  <a:txBody>
                    <a:bodyPr/>
                    <a:lstStyle/>
                    <a:p>
                      <a:pPr algn="ctr">
                        <a:lnSpc>
                          <a:spcPct val="150000"/>
                        </a:lnSpc>
                      </a:pPr>
                      <a:r>
                        <a:rPr lang="en-JP" b="1" dirty="0">
                          <a:solidFill>
                            <a:schemeClr val="tx1">
                              <a:lumMod val="85000"/>
                              <a:lumOff val="15000"/>
                            </a:schemeClr>
                          </a:solidFill>
                          <a:latin typeface="Arial" panose="020B0604020202020204" pitchFamily="34" charset="0"/>
                          <a:cs typeface="Arial" panose="020B0604020202020204" pitchFamily="34" charset="0"/>
                        </a:rPr>
                        <a:t>Conference publication</a:t>
                      </a: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tc>
                  <a:txBody>
                    <a:bodyPr/>
                    <a:lstStyle/>
                    <a:p>
                      <a:endParaRPr lang="en-JP"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8279257"/>
                  </a:ext>
                </a:extLst>
              </a:tr>
            </a:tbl>
          </a:graphicData>
        </a:graphic>
      </p:graphicFrame>
      <p:cxnSp>
        <p:nvCxnSpPr>
          <p:cNvPr id="4" name="Straight Arrow Connector 3">
            <a:extLst>
              <a:ext uri="{FF2B5EF4-FFF2-40B4-BE49-F238E27FC236}">
                <a16:creationId xmlns:a16="http://schemas.microsoft.com/office/drawing/2014/main" id="{C1323E71-4F12-1E5A-B6C3-8D134A833B32}"/>
              </a:ext>
            </a:extLst>
          </p:cNvPr>
          <p:cNvCxnSpPr>
            <a:cxnSpLocks/>
          </p:cNvCxnSpPr>
          <p:nvPr/>
        </p:nvCxnSpPr>
        <p:spPr>
          <a:xfrm>
            <a:off x="5448822" y="2620461"/>
            <a:ext cx="326915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4440784-0510-A0E0-CC08-C6EB061E23A2}"/>
              </a:ext>
            </a:extLst>
          </p:cNvPr>
          <p:cNvCxnSpPr>
            <a:cxnSpLocks/>
          </p:cNvCxnSpPr>
          <p:nvPr/>
        </p:nvCxnSpPr>
        <p:spPr>
          <a:xfrm>
            <a:off x="6577702" y="3429000"/>
            <a:ext cx="225784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984C91F-F3C7-EBA8-AF32-0B047AD5AA75}"/>
              </a:ext>
            </a:extLst>
          </p:cNvPr>
          <p:cNvCxnSpPr>
            <a:cxnSpLocks/>
          </p:cNvCxnSpPr>
          <p:nvPr/>
        </p:nvCxnSpPr>
        <p:spPr>
          <a:xfrm>
            <a:off x="5448822" y="4193581"/>
            <a:ext cx="358104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53D501-A697-86E7-19F3-117B3DE24047}"/>
              </a:ext>
            </a:extLst>
          </p:cNvPr>
          <p:cNvCxnSpPr>
            <a:cxnSpLocks/>
          </p:cNvCxnSpPr>
          <p:nvPr/>
        </p:nvCxnSpPr>
        <p:spPr>
          <a:xfrm>
            <a:off x="7706626" y="4807166"/>
            <a:ext cx="202965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125B43-55C8-65BF-5188-3A560B8C83B9}"/>
              </a:ext>
            </a:extLst>
          </p:cNvPr>
          <p:cNvCxnSpPr>
            <a:cxnSpLocks/>
          </p:cNvCxnSpPr>
          <p:nvPr/>
        </p:nvCxnSpPr>
        <p:spPr>
          <a:xfrm>
            <a:off x="7603420" y="5474251"/>
            <a:ext cx="423408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C3DEDF-641F-37B9-066C-7A4745F786D4}"/>
              </a:ext>
            </a:extLst>
          </p:cNvPr>
          <p:cNvCxnSpPr>
            <a:cxnSpLocks/>
          </p:cNvCxnSpPr>
          <p:nvPr/>
        </p:nvCxnSpPr>
        <p:spPr>
          <a:xfrm>
            <a:off x="8717973" y="6071370"/>
            <a:ext cx="202955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5270127-4CC3-DA4A-3DEE-EF8F93809FCE}"/>
              </a:ext>
            </a:extLst>
          </p:cNvPr>
          <p:cNvSpPr txBox="1">
            <a:spLocks/>
          </p:cNvSpPr>
          <p:nvPr/>
        </p:nvSpPr>
        <p:spPr>
          <a:xfrm>
            <a:off x="1082566" y="231228"/>
            <a:ext cx="10754936" cy="992806"/>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4400" b="1" dirty="0">
                <a:solidFill>
                  <a:schemeClr val="bg1"/>
                </a:solidFill>
                <a:latin typeface="+mj-lt"/>
                <a:cs typeface="Arial" panose="020B0604020202020204" pitchFamily="34" charset="0"/>
              </a:rPr>
              <a:t>Research Timeline</a:t>
            </a:r>
            <a:endParaRPr lang="en-JP" sz="4400" b="1" dirty="0">
              <a:solidFill>
                <a:schemeClr val="bg1"/>
              </a:solidFill>
              <a:latin typeface="+mj-lt"/>
              <a:cs typeface="Arial" panose="020B0604020202020204" pitchFamily="34" charset="0"/>
            </a:endParaRPr>
          </a:p>
        </p:txBody>
      </p:sp>
    </p:spTree>
    <p:extLst>
      <p:ext uri="{BB962C8B-B14F-4D97-AF65-F5344CB8AC3E}">
        <p14:creationId xmlns:p14="http://schemas.microsoft.com/office/powerpoint/2010/main" val="15619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8E0B-3EEB-57FF-BA4D-F3392FFCC5DB}"/>
              </a:ext>
            </a:extLst>
          </p:cNvPr>
          <p:cNvSpPr>
            <a:spLocks noGrp="1"/>
          </p:cNvSpPr>
          <p:nvPr>
            <p:ph type="title"/>
          </p:nvPr>
        </p:nvSpPr>
        <p:spPr>
          <a:xfrm>
            <a:off x="838200" y="2576174"/>
            <a:ext cx="10515600" cy="1325563"/>
          </a:xfrm>
        </p:spPr>
        <p:txBody>
          <a:bodyPr>
            <a:normAutofit/>
          </a:bodyPr>
          <a:lstStyle/>
          <a:p>
            <a:pPr algn="ctr"/>
            <a:r>
              <a:rPr lang="en-US" sz="5400" b="1"/>
              <a:t>Thank you</a:t>
            </a:r>
          </a:p>
        </p:txBody>
      </p:sp>
    </p:spTree>
    <p:extLst>
      <p:ext uri="{BB962C8B-B14F-4D97-AF65-F5344CB8AC3E}">
        <p14:creationId xmlns:p14="http://schemas.microsoft.com/office/powerpoint/2010/main" val="159254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BB691F-792B-9B97-0D09-A6B412B145EA}"/>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4F4432-9B42-1CA1-78E5-8C2C844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6C008B-2681-E503-922D-C7C3253EF300}"/>
              </a:ext>
            </a:extLst>
          </p:cNvPr>
          <p:cNvSpPr txBox="1"/>
          <p:nvPr/>
        </p:nvSpPr>
        <p:spPr>
          <a:xfrm>
            <a:off x="600987" y="265417"/>
            <a:ext cx="11018520" cy="14344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dirty="0">
                <a:latin typeface="+mj-lt"/>
                <a:ea typeface="+mj-ea"/>
                <a:cs typeface="+mj-cs"/>
              </a:rPr>
              <a:t>Research Background:</a:t>
            </a:r>
          </a:p>
        </p:txBody>
      </p:sp>
      <p:sp>
        <p:nvSpPr>
          <p:cNvPr id="42" name="sketchy line">
            <a:extLst>
              <a:ext uri="{FF2B5EF4-FFF2-40B4-BE49-F238E27FC236}">
                <a16:creationId xmlns:a16="http://schemas.microsoft.com/office/drawing/2014/main" id="{678233F9-BF03-DC7C-D22C-C00004316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2">
            <a:extLst>
              <a:ext uri="{FF2B5EF4-FFF2-40B4-BE49-F238E27FC236}">
                <a16:creationId xmlns:a16="http://schemas.microsoft.com/office/drawing/2014/main" id="{D97D4B36-CBDC-2012-9033-E13C1B715946}"/>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en-US" sz="2000" dirty="0"/>
              <a:t>This appears to be a case of partial road construction or maintenance, that I often I see in Road. </a:t>
            </a:r>
            <a:r>
              <a:rPr lang="en-US" sz="2000" b="1" dirty="0"/>
              <a:t>What traditional  AV might do in this situation? </a:t>
            </a:r>
          </a:p>
          <a:p>
            <a:pPr marL="0" indent="0">
              <a:buNone/>
            </a:pPr>
            <a:endParaRPr lang="en-US" sz="2000" dirty="0"/>
          </a:p>
          <a:p>
            <a:pPr algn="l">
              <a:buFont typeface="Arial" panose="020B0604020202020204" pitchFamily="34" charset="0"/>
              <a:buChar char="•"/>
            </a:pPr>
            <a:r>
              <a:rPr lang="en-US" sz="2000" i="0" dirty="0">
                <a:solidFill>
                  <a:srgbClr val="000000"/>
                </a:solidFill>
                <a:effectLst/>
              </a:rPr>
              <a:t>Traditional AV sees "STOP" sign and completely halts</a:t>
            </a:r>
          </a:p>
          <a:p>
            <a:pPr algn="l">
              <a:buFont typeface="Arial" panose="020B0604020202020204" pitchFamily="34" charset="0"/>
              <a:buChar char="•"/>
            </a:pPr>
            <a:r>
              <a:rPr lang="en-US" sz="2000" i="0" dirty="0">
                <a:solidFill>
                  <a:srgbClr val="000000"/>
                </a:solidFill>
                <a:effectLst/>
              </a:rPr>
              <a:t>Human driver uses common sense to navigate partially blocked road</a:t>
            </a:r>
          </a:p>
          <a:p>
            <a:pPr marL="0" indent="0" algn="l">
              <a:buNone/>
            </a:pPr>
            <a:endParaRPr lang="en-US" sz="2000" i="0" dirty="0">
              <a:solidFill>
                <a:srgbClr val="000000"/>
              </a:solidFill>
              <a:effectLst/>
            </a:endParaRPr>
          </a:p>
          <a:p>
            <a:pPr algn="l">
              <a:buFont typeface="Wingdings" pitchFamily="2" charset="2"/>
              <a:buChar char="Ø"/>
            </a:pPr>
            <a:r>
              <a:rPr lang="en-US" sz="2000" b="1" dirty="0"/>
              <a:t>Absence of common-sense, human like reasoning!</a:t>
            </a:r>
          </a:p>
        </p:txBody>
      </p:sp>
      <p:pic>
        <p:nvPicPr>
          <p:cNvPr id="4" name="Picture 3" descr="A blue car on a road with a question mark above it&#10;&#10;AI-generated content may be incorrect.">
            <a:extLst>
              <a:ext uri="{FF2B5EF4-FFF2-40B4-BE49-F238E27FC236}">
                <a16:creationId xmlns:a16="http://schemas.microsoft.com/office/drawing/2014/main" id="{10EA0633-7579-9613-DD74-9EFCE1DB455C}"/>
              </a:ext>
            </a:extLst>
          </p:cNvPr>
          <p:cNvPicPr>
            <a:picLocks noChangeAspect="1"/>
          </p:cNvPicPr>
          <p:nvPr/>
        </p:nvPicPr>
        <p:blipFill>
          <a:blip r:embed="rId2">
            <a:extLst>
              <a:ext uri="{28A0092B-C50C-407E-A947-70E740481C1C}">
                <a14:useLocalDpi xmlns:a14="http://schemas.microsoft.com/office/drawing/2010/main" val="0"/>
              </a:ext>
            </a:extLst>
          </a:blip>
          <a:srcRect l="14133" r="25738"/>
          <a:stretch/>
        </p:blipFill>
        <p:spPr>
          <a:xfrm>
            <a:off x="7286045" y="1763242"/>
            <a:ext cx="4259248" cy="4427246"/>
          </a:xfrm>
          <a:prstGeom prst="rect">
            <a:avLst/>
          </a:prstGeom>
        </p:spPr>
      </p:pic>
      <p:sp>
        <p:nvSpPr>
          <p:cNvPr id="9" name="TextBox 8">
            <a:extLst>
              <a:ext uri="{FF2B5EF4-FFF2-40B4-BE49-F238E27FC236}">
                <a16:creationId xmlns:a16="http://schemas.microsoft.com/office/drawing/2014/main" id="{9D80B880-F500-7AF1-7C25-5625D723F941}"/>
              </a:ext>
            </a:extLst>
          </p:cNvPr>
          <p:cNvSpPr txBox="1"/>
          <p:nvPr/>
        </p:nvSpPr>
        <p:spPr>
          <a:xfrm>
            <a:off x="526773" y="993801"/>
            <a:ext cx="11018520" cy="769441"/>
          </a:xfrm>
          <a:prstGeom prst="rect">
            <a:avLst/>
          </a:prstGeom>
          <a:solidFill>
            <a:schemeClr val="accent4">
              <a:lumMod val="50000"/>
            </a:schemeClr>
          </a:solidFill>
          <a:ln>
            <a:solidFill>
              <a:srgbClr val="4472C4"/>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400" b="1" dirty="0">
                <a:solidFill>
                  <a:schemeClr val="bg1"/>
                </a:solidFill>
                <a:latin typeface="+mj-lt"/>
                <a:ea typeface="+mn-lt"/>
                <a:cs typeface="+mn-lt"/>
              </a:rPr>
              <a:t>Research Background:</a:t>
            </a:r>
            <a:endParaRPr lang="en-US" b="1" dirty="0">
              <a:solidFill>
                <a:schemeClr val="bg1"/>
              </a:solidFill>
              <a:latin typeface="+mj-lt"/>
              <a:ea typeface="+mn-lt"/>
              <a:cs typeface="+mn-lt"/>
            </a:endParaRPr>
          </a:p>
        </p:txBody>
      </p:sp>
    </p:spTree>
    <p:extLst>
      <p:ext uri="{BB962C8B-B14F-4D97-AF65-F5344CB8AC3E}">
        <p14:creationId xmlns:p14="http://schemas.microsoft.com/office/powerpoint/2010/main" val="115957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A2047-178A-6CD8-4821-9B446294E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D74C-96C3-0CBB-B943-7DABC22C7584}"/>
              </a:ext>
            </a:extLst>
          </p:cNvPr>
          <p:cNvSpPr>
            <a:spLocks noGrp="1"/>
          </p:cNvSpPr>
          <p:nvPr>
            <p:ph type="title"/>
          </p:nvPr>
        </p:nvSpPr>
        <p:spPr>
          <a:xfrm>
            <a:off x="1050559" y="477551"/>
            <a:ext cx="10571814" cy="988285"/>
          </a:xfrm>
          <a:solidFill>
            <a:schemeClr val="accent4">
              <a:lumMod val="50000"/>
            </a:schemeClr>
          </a:solidFill>
          <a:ln>
            <a:solidFill>
              <a:srgbClr val="4472C4"/>
            </a:solidFill>
          </a:ln>
        </p:spPr>
        <p:txBody>
          <a:bodyPr/>
          <a:lstStyle/>
          <a:p>
            <a:r>
              <a:rPr lang="en-US" b="1" dirty="0">
                <a:solidFill>
                  <a:schemeClr val="bg1"/>
                </a:solidFill>
                <a:ea typeface="+mj-lt"/>
                <a:cs typeface="+mj-lt"/>
              </a:rPr>
              <a:t>Related Work</a:t>
            </a:r>
          </a:p>
        </p:txBody>
      </p:sp>
      <p:sp>
        <p:nvSpPr>
          <p:cNvPr id="3" name="Content Placeholder 2">
            <a:extLst>
              <a:ext uri="{FF2B5EF4-FFF2-40B4-BE49-F238E27FC236}">
                <a16:creationId xmlns:a16="http://schemas.microsoft.com/office/drawing/2014/main" id="{76D5E4CA-737C-4E05-3B08-68494F0F4FF3}"/>
              </a:ext>
            </a:extLst>
          </p:cNvPr>
          <p:cNvSpPr>
            <a:spLocks noGrp="1"/>
          </p:cNvSpPr>
          <p:nvPr>
            <p:ph idx="1"/>
          </p:nvPr>
        </p:nvSpPr>
        <p:spPr>
          <a:xfrm>
            <a:off x="950152" y="1668815"/>
            <a:ext cx="10772586" cy="1957647"/>
          </a:xfrm>
        </p:spPr>
        <p:txBody>
          <a:bodyPr vert="horz" lIns="91440" tIns="45720" rIns="91440" bIns="45720" rtlCol="0" anchor="t">
            <a:noAutofit/>
          </a:bodyPr>
          <a:lstStyle/>
          <a:p>
            <a:r>
              <a:rPr lang="en-US" sz="2000" dirty="0">
                <a:ea typeface="+mn-lt"/>
                <a:cs typeface="+mn-lt"/>
              </a:rPr>
              <a:t>The objective of this research [Fu 2024] is to explore the potential of using large language models(LLM) to develop autonomous driving systems that can drive like a human, with the ability to reason, interpret, and memorize driving scenarios. </a:t>
            </a:r>
            <a:br>
              <a:rPr lang="en-US" sz="2000" dirty="0">
                <a:ea typeface="+mn-lt"/>
                <a:cs typeface="+mn-lt"/>
              </a:rPr>
            </a:br>
            <a:r>
              <a:rPr lang="en-US" sz="2000" dirty="0">
                <a:ea typeface="+mn-lt"/>
                <a:cs typeface="+mn-lt"/>
              </a:rPr>
              <a:t>Introducing a memorization mechanism to enable the language model-based system to continuously learn and accumulate driving experience, similar to human drivers. </a:t>
            </a:r>
          </a:p>
          <a:p>
            <a:endParaRPr lang="en-US" sz="1900" dirty="0"/>
          </a:p>
          <a:p>
            <a:endParaRPr lang="en-US" sz="1900" dirty="0"/>
          </a:p>
        </p:txBody>
      </p:sp>
      <p:sp>
        <p:nvSpPr>
          <p:cNvPr id="5" name="TextBox 4">
            <a:extLst>
              <a:ext uri="{FF2B5EF4-FFF2-40B4-BE49-F238E27FC236}">
                <a16:creationId xmlns:a16="http://schemas.microsoft.com/office/drawing/2014/main" id="{64710F64-6B85-F505-714E-0118D3511AE5}"/>
              </a:ext>
            </a:extLst>
          </p:cNvPr>
          <p:cNvSpPr txBox="1"/>
          <p:nvPr/>
        </p:nvSpPr>
        <p:spPr>
          <a:xfrm rot="10800000" flipV="1">
            <a:off x="994738" y="3229034"/>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Fu, D., Li, X., Wen, L., Dou, M., Cai, P., Shi, B., &amp; Qiao, Y. (2024). Drive like a human: Rethinking autonomous driving with large language models. In </a:t>
            </a:r>
            <a:r>
              <a:rPr lang="en-US" sz="1000" i="1" dirty="0">
                <a:solidFill>
                  <a:srgbClr val="222222"/>
                </a:solidFill>
                <a:latin typeface="Arial"/>
                <a:cs typeface="Arial"/>
              </a:rPr>
              <a:t>Proceedings of the IEEE/CVF Winter Conference on Applications of Computer Vision</a:t>
            </a:r>
            <a:r>
              <a:rPr lang="en-US" sz="1000" dirty="0">
                <a:solidFill>
                  <a:srgbClr val="222222"/>
                </a:solidFill>
                <a:latin typeface="Arial"/>
                <a:cs typeface="Arial"/>
              </a:rPr>
              <a:t> (pp. 910-919).</a:t>
            </a:r>
            <a:endParaRPr lang="en-US" dirty="0"/>
          </a:p>
        </p:txBody>
      </p:sp>
      <p:sp>
        <p:nvSpPr>
          <p:cNvPr id="9" name="Content Placeholder 2">
            <a:extLst>
              <a:ext uri="{FF2B5EF4-FFF2-40B4-BE49-F238E27FC236}">
                <a16:creationId xmlns:a16="http://schemas.microsoft.com/office/drawing/2014/main" id="{EF538E86-09B8-104B-22FD-FB09B7A1F75B}"/>
              </a:ext>
            </a:extLst>
          </p:cNvPr>
          <p:cNvSpPr txBox="1">
            <a:spLocks/>
          </p:cNvSpPr>
          <p:nvPr/>
        </p:nvSpPr>
        <p:spPr>
          <a:xfrm>
            <a:off x="832945" y="3856749"/>
            <a:ext cx="10778358" cy="179601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ea typeface="+mn-lt"/>
                <a:cs typeface="+mn-lt"/>
              </a:rPr>
              <a:t>This study [</a:t>
            </a:r>
            <a:r>
              <a:rPr lang="en-US" sz="1900" dirty="0" err="1">
                <a:ea typeface="+mn-lt"/>
                <a:cs typeface="+mn-lt"/>
              </a:rPr>
              <a:t>Ananthajothi</a:t>
            </a:r>
            <a:r>
              <a:rPr lang="en-US" sz="1900" dirty="0">
                <a:ea typeface="+mn-lt"/>
                <a:cs typeface="+mn-lt"/>
              </a:rPr>
              <a:t> 2023] looks to explore the ability of integrating LLMs into Autonomous driving (AD) structures to emulate human-like behavior . LLMs can use their memory to apply past experiences to future decision-making, improving adaptability and decision-making in AD systems. It can enhance reliability and safety by enabling human-like reasoning and adaptability.</a:t>
            </a:r>
            <a:endParaRPr lang="en-US" sz="1900" i="1" dirty="0">
              <a:ea typeface="+mn-lt"/>
              <a:cs typeface="+mn-lt"/>
            </a:endParaRPr>
          </a:p>
          <a:p>
            <a:endParaRPr lang="en-US" sz="1900" dirty="0"/>
          </a:p>
          <a:p>
            <a:endParaRPr lang="en-US" sz="1900" dirty="0"/>
          </a:p>
        </p:txBody>
      </p:sp>
      <p:sp>
        <p:nvSpPr>
          <p:cNvPr id="4" name="TextBox 3">
            <a:extLst>
              <a:ext uri="{FF2B5EF4-FFF2-40B4-BE49-F238E27FC236}">
                <a16:creationId xmlns:a16="http://schemas.microsoft.com/office/drawing/2014/main" id="{942A0C8A-46EB-9F13-48FD-E97D5CFBF111}"/>
              </a:ext>
            </a:extLst>
          </p:cNvPr>
          <p:cNvSpPr txBox="1"/>
          <p:nvPr/>
        </p:nvSpPr>
        <p:spPr>
          <a:xfrm rot="10800000" flipV="1">
            <a:off x="996631" y="5158166"/>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solidFill>
                  <a:srgbClr val="222222"/>
                </a:solidFill>
                <a:latin typeface="Arial"/>
                <a:cs typeface="Arial"/>
              </a:rPr>
              <a:t>Ananthajothi</a:t>
            </a:r>
            <a:r>
              <a:rPr lang="en-US" sz="1000" dirty="0">
                <a:solidFill>
                  <a:srgbClr val="222222"/>
                </a:solidFill>
                <a:latin typeface="Arial"/>
                <a:cs typeface="Arial"/>
              </a:rPr>
              <a:t>, K., GS, S. S., &amp; Saran, J. U. (2023, December). LLM's for Autonomous Driving: A New Way to Teach Machines to Drive. In </a:t>
            </a:r>
            <a:r>
              <a:rPr lang="en-US" sz="1000" i="1" dirty="0">
                <a:solidFill>
                  <a:srgbClr val="222222"/>
                </a:solidFill>
                <a:latin typeface="Arial"/>
                <a:cs typeface="Arial"/>
              </a:rPr>
              <a:t>2023 3rd International Conference on Mobile Networks and Wireless Communications (ICMNWC)</a:t>
            </a:r>
            <a:r>
              <a:rPr lang="en-US" sz="1000" dirty="0">
                <a:solidFill>
                  <a:srgbClr val="222222"/>
                </a:solidFill>
                <a:latin typeface="Arial"/>
                <a:cs typeface="Arial"/>
              </a:rPr>
              <a:t> (pp. 1-6). IEEE.</a:t>
            </a:r>
            <a:endParaRPr lang="en-US" dirty="0"/>
          </a:p>
        </p:txBody>
      </p:sp>
    </p:spTree>
    <p:extLst>
      <p:ext uri="{BB962C8B-B14F-4D97-AF65-F5344CB8AC3E}">
        <p14:creationId xmlns:p14="http://schemas.microsoft.com/office/powerpoint/2010/main" val="28576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B752F-9BA1-FC4A-EE0A-14698A4C8903}"/>
              </a:ext>
            </a:extLst>
          </p:cNvPr>
          <p:cNvSpPr>
            <a:spLocks noGrp="1"/>
          </p:cNvSpPr>
          <p:nvPr>
            <p:ph idx="1"/>
          </p:nvPr>
        </p:nvSpPr>
        <p:spPr>
          <a:xfrm>
            <a:off x="958575" y="1713379"/>
            <a:ext cx="10508125" cy="5060635"/>
          </a:xfrm>
        </p:spPr>
        <p:txBody>
          <a:bodyPr vert="horz" lIns="91440" tIns="45720" rIns="91440" bIns="45720" rtlCol="0" anchor="t">
            <a:normAutofit/>
          </a:bodyPr>
          <a:lstStyle/>
          <a:p>
            <a:r>
              <a:rPr lang="en-US" sz="2000" dirty="0">
                <a:solidFill>
                  <a:srgbClr val="000000"/>
                </a:solidFill>
                <a:ea typeface="+mn-lt"/>
                <a:cs typeface="+mn-lt"/>
              </a:rPr>
              <a:t>This paper [Hook 2021] presents experiments on learning decision-making policies in multi-agent environments for autonomous systems like connected autonomous vehicles. Agents were able to learn to navigate their environment and avoid collisions even in a partially observable setting with obstacles and other moving agents. However, Learning decision-making policies  is challenging due to the non-stationary nature of the environment.</a:t>
            </a:r>
          </a:p>
          <a:p>
            <a:endParaRPr lang="en-US" sz="2000" dirty="0"/>
          </a:p>
          <a:p>
            <a:endParaRPr lang="en-US" sz="2000" dirty="0"/>
          </a:p>
          <a:p>
            <a:endParaRPr lang="en-US" sz="2000" dirty="0">
              <a:ea typeface="+mn-lt"/>
              <a:cs typeface="+mn-lt"/>
            </a:endParaRPr>
          </a:p>
          <a:p>
            <a:r>
              <a:rPr lang="en-US" sz="2000" dirty="0">
                <a:ea typeface="+mn-lt"/>
                <a:cs typeface="+mn-lt"/>
              </a:rPr>
              <a:t>This paper [</a:t>
            </a:r>
            <a:r>
              <a:rPr lang="en-US" sz="2000" dirty="0" err="1">
                <a:ea typeface="+mn-lt"/>
                <a:cs typeface="+mn-lt"/>
              </a:rPr>
              <a:t>Händler</a:t>
            </a:r>
            <a:r>
              <a:rPr lang="en-US" sz="2000" dirty="0">
                <a:ea typeface="+mn-lt"/>
                <a:cs typeface="+mn-lt"/>
              </a:rPr>
              <a:t> 2023] proposes a taxonomy to analyze how autonomous LLM-powered multi-agent systems balance autonomy and alignment across various architectural aspects. These systems can significantly enhance AI capabilities. However, the central challenge lies in achieving the right balance between autonomy and alignment.</a:t>
            </a:r>
          </a:p>
          <a:p>
            <a:endParaRPr lang="en-US" sz="2000" dirty="0"/>
          </a:p>
          <a:p>
            <a:endParaRPr lang="en-US" sz="2000" dirty="0"/>
          </a:p>
        </p:txBody>
      </p:sp>
      <p:sp>
        <p:nvSpPr>
          <p:cNvPr id="5" name="TextBox 4">
            <a:extLst>
              <a:ext uri="{FF2B5EF4-FFF2-40B4-BE49-F238E27FC236}">
                <a16:creationId xmlns:a16="http://schemas.microsoft.com/office/drawing/2014/main" id="{6FC624F8-26F5-2C70-DB32-1763A5E953F5}"/>
              </a:ext>
            </a:extLst>
          </p:cNvPr>
          <p:cNvSpPr txBox="1"/>
          <p:nvPr/>
        </p:nvSpPr>
        <p:spPr>
          <a:xfrm>
            <a:off x="1258902" y="3227631"/>
            <a:ext cx="9911407" cy="40011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Hook, J., El-</a:t>
            </a:r>
            <a:r>
              <a:rPr lang="en-US" sz="1000" dirty="0" err="1">
                <a:solidFill>
                  <a:srgbClr val="222222"/>
                </a:solidFill>
                <a:latin typeface="Arial"/>
                <a:cs typeface="Arial"/>
              </a:rPr>
              <a:t>Sedky</a:t>
            </a:r>
            <a:r>
              <a:rPr lang="en-US" sz="1000" dirty="0">
                <a:solidFill>
                  <a:srgbClr val="222222"/>
                </a:solidFill>
                <a:latin typeface="Arial"/>
                <a:cs typeface="Arial"/>
              </a:rPr>
              <a:t>, S., De Silva, V., &amp; Kondoz, A. (2021). Learning data-driven decision-making policies in multi-agent environments for autonomous systems. </a:t>
            </a:r>
            <a:r>
              <a:rPr lang="en-US" sz="1000" i="1" dirty="0">
                <a:solidFill>
                  <a:srgbClr val="222222"/>
                </a:solidFill>
                <a:latin typeface="Arial"/>
                <a:cs typeface="Arial"/>
              </a:rPr>
              <a:t>Cognitive Systems Research</a:t>
            </a:r>
            <a:r>
              <a:rPr lang="en-US" sz="1000" dirty="0">
                <a:solidFill>
                  <a:srgbClr val="222222"/>
                </a:solidFill>
                <a:latin typeface="Arial"/>
                <a:cs typeface="Arial"/>
              </a:rPr>
              <a:t>, </a:t>
            </a:r>
            <a:r>
              <a:rPr lang="en-US" sz="1000" i="1" dirty="0">
                <a:solidFill>
                  <a:srgbClr val="222222"/>
                </a:solidFill>
                <a:latin typeface="Arial"/>
                <a:cs typeface="Arial"/>
              </a:rPr>
              <a:t>65</a:t>
            </a:r>
            <a:r>
              <a:rPr lang="en-US" sz="1000" dirty="0">
                <a:solidFill>
                  <a:srgbClr val="222222"/>
                </a:solidFill>
                <a:latin typeface="Arial"/>
                <a:cs typeface="Arial"/>
              </a:rPr>
              <a:t>, 40-49.</a:t>
            </a:r>
            <a:endParaRPr lang="en-US" dirty="0"/>
          </a:p>
        </p:txBody>
      </p:sp>
      <p:sp>
        <p:nvSpPr>
          <p:cNvPr id="6" name="TextBox 5">
            <a:extLst>
              <a:ext uri="{FF2B5EF4-FFF2-40B4-BE49-F238E27FC236}">
                <a16:creationId xmlns:a16="http://schemas.microsoft.com/office/drawing/2014/main" id="{5873DB3D-75DD-2974-8268-76C6A884F991}"/>
              </a:ext>
            </a:extLst>
          </p:cNvPr>
          <p:cNvSpPr txBox="1"/>
          <p:nvPr/>
        </p:nvSpPr>
        <p:spPr>
          <a:xfrm>
            <a:off x="1259470" y="5632587"/>
            <a:ext cx="9801726" cy="246221"/>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solidFill>
                  <a:srgbClr val="222222"/>
                </a:solidFill>
                <a:latin typeface="Arial"/>
                <a:ea typeface="+mn-lt"/>
                <a:cs typeface="Arial"/>
              </a:rPr>
              <a:t>Händler</a:t>
            </a:r>
            <a:r>
              <a:rPr lang="en-US" sz="1000" dirty="0">
                <a:solidFill>
                  <a:srgbClr val="222222"/>
                </a:solidFill>
                <a:latin typeface="Arial"/>
                <a:ea typeface="+mn-lt"/>
                <a:cs typeface="Arial"/>
              </a:rPr>
              <a:t>, T. (2023). A Taxonomy for Autonomous LLM-Powered Multi-Agent Architectures. In </a:t>
            </a:r>
            <a:r>
              <a:rPr lang="en-US" sz="1000" i="1" dirty="0">
                <a:solidFill>
                  <a:srgbClr val="222222"/>
                </a:solidFill>
                <a:latin typeface="Arial"/>
                <a:ea typeface="+mn-lt"/>
                <a:cs typeface="Arial"/>
              </a:rPr>
              <a:t>KMIS</a:t>
            </a:r>
            <a:r>
              <a:rPr lang="en-US" sz="1000" dirty="0">
                <a:solidFill>
                  <a:srgbClr val="222222"/>
                </a:solidFill>
                <a:latin typeface="Arial"/>
                <a:ea typeface="+mn-lt"/>
                <a:cs typeface="Arial"/>
              </a:rPr>
              <a:t> (pp. 85-98).</a:t>
            </a:r>
            <a:endParaRPr lang="en-US" dirty="0"/>
          </a:p>
        </p:txBody>
      </p:sp>
      <p:sp>
        <p:nvSpPr>
          <p:cNvPr id="9" name="Title 1">
            <a:extLst>
              <a:ext uri="{FF2B5EF4-FFF2-40B4-BE49-F238E27FC236}">
                <a16:creationId xmlns:a16="http://schemas.microsoft.com/office/drawing/2014/main" id="{C02F7202-F047-CBA5-5A72-C1D60F00C3F3}"/>
              </a:ext>
            </a:extLst>
          </p:cNvPr>
          <p:cNvSpPr txBox="1">
            <a:spLocks/>
          </p:cNvSpPr>
          <p:nvPr/>
        </p:nvSpPr>
        <p:spPr>
          <a:xfrm>
            <a:off x="1103111" y="485049"/>
            <a:ext cx="10571814" cy="988285"/>
          </a:xfrm>
          <a:prstGeom prst="rect">
            <a:avLst/>
          </a:prstGeom>
          <a:solidFill>
            <a:schemeClr val="accent4">
              <a:lumMod val="50000"/>
            </a:schemeClr>
          </a:solidFill>
          <a:ln>
            <a:solidFill>
              <a:srgbClr val="4472C4"/>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ea typeface="+mj-lt"/>
                <a:cs typeface="+mj-lt"/>
              </a:rPr>
              <a:t>Related Work</a:t>
            </a:r>
          </a:p>
        </p:txBody>
      </p:sp>
    </p:spTree>
    <p:extLst>
      <p:ext uri="{BB962C8B-B14F-4D97-AF65-F5344CB8AC3E}">
        <p14:creationId xmlns:p14="http://schemas.microsoft.com/office/powerpoint/2010/main" val="412203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DD15-44A1-D3C7-2C85-A717E5D65A6E}"/>
              </a:ext>
            </a:extLst>
          </p:cNvPr>
          <p:cNvSpPr>
            <a:spLocks noGrp="1"/>
          </p:cNvSpPr>
          <p:nvPr>
            <p:ph type="title"/>
          </p:nvPr>
        </p:nvSpPr>
        <p:spPr>
          <a:xfrm>
            <a:off x="838200" y="396656"/>
            <a:ext cx="10515600" cy="1325563"/>
          </a:xfrm>
        </p:spPr>
        <p:txBody>
          <a:bodyPr/>
          <a:lstStyle/>
          <a:p>
            <a:r>
              <a:rPr lang="en-US" b="1" dirty="0">
                <a:ea typeface="+mj-lt"/>
                <a:cs typeface="+mj-lt"/>
              </a:rPr>
              <a:t>Key Contributions: </a:t>
            </a:r>
            <a:endParaRPr lang="en-US" b="1" dirty="0"/>
          </a:p>
        </p:txBody>
      </p:sp>
      <p:sp>
        <p:nvSpPr>
          <p:cNvPr id="3" name="Content Placeholder 2">
            <a:extLst>
              <a:ext uri="{FF2B5EF4-FFF2-40B4-BE49-F238E27FC236}">
                <a16:creationId xmlns:a16="http://schemas.microsoft.com/office/drawing/2014/main" id="{D8DD7728-97ED-5CCF-BBA5-CD11E880E4EA}"/>
              </a:ext>
            </a:extLst>
          </p:cNvPr>
          <p:cNvSpPr>
            <a:spLocks noGrp="1"/>
          </p:cNvSpPr>
          <p:nvPr>
            <p:ph idx="1"/>
          </p:nvPr>
        </p:nvSpPr>
        <p:spPr/>
        <p:txBody>
          <a:bodyPr vert="horz" lIns="91440" tIns="45720" rIns="91440" bIns="45720" rtlCol="0" anchor="t">
            <a:normAutofit/>
          </a:bodyPr>
          <a:lstStyle/>
          <a:p>
            <a:r>
              <a:rPr lang="en-US" b="1">
                <a:ea typeface="+mn-lt"/>
                <a:cs typeface="+mn-lt"/>
              </a:rPr>
              <a:t>LLM as Decision-Making Agent:</a:t>
            </a:r>
            <a:r>
              <a:rPr lang="en-US">
                <a:ea typeface="+mn-lt"/>
                <a:cs typeface="+mn-lt"/>
              </a:rPr>
              <a:t> Investigating the use of LLMs as the primary decision-maker in AV systems.</a:t>
            </a:r>
            <a:endParaRPr lang="en-US"/>
          </a:p>
          <a:p>
            <a:r>
              <a:rPr lang="en-US" b="1" dirty="0">
                <a:ea typeface="+mn-lt"/>
                <a:cs typeface="+mn-lt"/>
              </a:rPr>
              <a:t>Evaluating LLM Reasoning:</a:t>
            </a:r>
            <a:r>
              <a:rPr lang="en-US" dirty="0">
                <a:ea typeface="+mn-lt"/>
                <a:cs typeface="+mn-lt"/>
              </a:rPr>
              <a:t> Assessing the ability of LLMs to handle unknown or unexpected situations.</a:t>
            </a:r>
            <a:endParaRPr lang="en-US" dirty="0"/>
          </a:p>
          <a:p>
            <a:r>
              <a:rPr lang="en-US" b="1" dirty="0">
                <a:ea typeface="+mn-lt"/>
                <a:cs typeface="+mn-lt"/>
              </a:rPr>
              <a:t>Multi-Agent Framework:</a:t>
            </a:r>
            <a:r>
              <a:rPr lang="en-US" dirty="0">
                <a:ea typeface="+mn-lt"/>
                <a:cs typeface="+mn-lt"/>
              </a:rPr>
              <a:t> Developing a multi-agent framework to enable better coordination between AVs.</a:t>
            </a:r>
            <a:endParaRPr lang="en-US" dirty="0"/>
          </a:p>
          <a:p>
            <a:endParaRPr lang="en-US" dirty="0"/>
          </a:p>
        </p:txBody>
      </p:sp>
    </p:spTree>
    <p:extLst>
      <p:ext uri="{BB962C8B-B14F-4D97-AF65-F5344CB8AC3E}">
        <p14:creationId xmlns:p14="http://schemas.microsoft.com/office/powerpoint/2010/main" val="83651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F649F7-0385-FBD1-FDD7-6FCF86620B8A}"/>
            </a:ext>
          </a:extLst>
        </p:cNvPr>
        <p:cNvGrpSpPr/>
        <p:nvPr/>
      </p:nvGrpSpPr>
      <p:grpSpPr>
        <a:xfrm>
          <a:off x="0" y="0"/>
          <a:ext cx="0" cy="0"/>
          <a:chOff x="0" y="0"/>
          <a:chExt cx="0" cy="0"/>
        </a:xfrm>
      </p:grpSpPr>
      <p:pic>
        <p:nvPicPr>
          <p:cNvPr id="3" name="Picture 2" descr="A cartoon of cars and trucks on a road&#10;&#10;AI-generated content may be incorrect.">
            <a:extLst>
              <a:ext uri="{FF2B5EF4-FFF2-40B4-BE49-F238E27FC236}">
                <a16:creationId xmlns:a16="http://schemas.microsoft.com/office/drawing/2014/main" id="{E40B2CE9-C165-C6E8-E551-8CD7D5DA3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9578"/>
            <a:ext cx="5716717" cy="3572948"/>
          </a:xfrm>
          <a:prstGeom prst="rect">
            <a:avLst/>
          </a:prstGeom>
        </p:spPr>
      </p:pic>
      <p:sp>
        <p:nvSpPr>
          <p:cNvPr id="18" name="TextBox 17">
            <a:extLst>
              <a:ext uri="{FF2B5EF4-FFF2-40B4-BE49-F238E27FC236}">
                <a16:creationId xmlns:a16="http://schemas.microsoft.com/office/drawing/2014/main" id="{21FF9926-DF31-F540-C5CD-2A83E551A1D8}"/>
              </a:ext>
            </a:extLst>
          </p:cNvPr>
          <p:cNvSpPr txBox="1"/>
          <p:nvPr/>
        </p:nvSpPr>
        <p:spPr>
          <a:xfrm>
            <a:off x="6645499" y="1959578"/>
            <a:ext cx="5434884" cy="46472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l">
              <a:buFont typeface="Arial" panose="020B0604020202020204" pitchFamily="34" charset="0"/>
              <a:buChar char="•"/>
            </a:pPr>
            <a:r>
              <a:rPr lang="en-US" sz="2000" b="1" i="0" dirty="0">
                <a:solidFill>
                  <a:srgbClr val="000000"/>
                </a:solidFill>
                <a:effectLst/>
              </a:rPr>
              <a:t> </a:t>
            </a:r>
            <a:r>
              <a:rPr lang="en-US" sz="2000" i="0" dirty="0">
                <a:solidFill>
                  <a:srgbClr val="000000"/>
                </a:solidFill>
                <a:effectLst/>
              </a:rPr>
              <a:t>First AV1 </a:t>
            </a:r>
            <a:r>
              <a:rPr lang="en-US" sz="2000" b="0" i="0" dirty="0">
                <a:solidFill>
                  <a:srgbClr val="000000"/>
                </a:solidFill>
                <a:effectLst/>
              </a:rPr>
              <a:t>Encounters stop sign Comes to complete stop</a:t>
            </a:r>
            <a:r>
              <a:rPr lang="en-US" sz="2000" dirty="0">
                <a:solidFill>
                  <a:srgbClr val="000000"/>
                </a:solidFill>
              </a:rPr>
              <a:t> on a </a:t>
            </a:r>
            <a:r>
              <a:rPr lang="en-US" sz="2000" b="0" i="0" dirty="0">
                <a:solidFill>
                  <a:srgbClr val="000000"/>
                </a:solidFill>
                <a:effectLst/>
              </a:rPr>
              <a:t>partially blocked road</a:t>
            </a:r>
          </a:p>
          <a:p>
            <a:pPr algn="l">
              <a:buFont typeface="Arial" panose="020B0604020202020204" pitchFamily="34" charset="0"/>
              <a:buChar char="•"/>
            </a:pPr>
            <a:r>
              <a:rPr lang="en-US" sz="2000" b="1" i="0" dirty="0">
                <a:solidFill>
                  <a:srgbClr val="000000"/>
                </a:solidFill>
                <a:effectLst/>
              </a:rPr>
              <a:t> </a:t>
            </a:r>
            <a:r>
              <a:rPr lang="en-US" sz="2000" i="0" dirty="0">
                <a:solidFill>
                  <a:srgbClr val="000000"/>
                </a:solidFill>
                <a:effectLst/>
              </a:rPr>
              <a:t>Following AV2  </a:t>
            </a:r>
            <a:r>
              <a:rPr lang="en-US" sz="2000" b="0" i="0" dirty="0">
                <a:solidFill>
                  <a:srgbClr val="000000"/>
                </a:solidFill>
                <a:effectLst/>
              </a:rPr>
              <a:t>Approaches behind AV1 Can’t see stop sign, Different decision-making logic  may not stop completely</a:t>
            </a:r>
          </a:p>
          <a:p>
            <a:pPr algn="l"/>
            <a:endParaRPr lang="en-US" sz="2000" b="1" dirty="0"/>
          </a:p>
          <a:p>
            <a:pPr marL="57150" algn="ctr">
              <a:lnSpc>
                <a:spcPct val="90000"/>
              </a:lnSpc>
              <a:spcAft>
                <a:spcPts val="600"/>
              </a:spcAft>
            </a:pPr>
            <a:r>
              <a:rPr lang="en-US" sz="2000" b="1" dirty="0">
                <a:solidFill>
                  <a:srgbClr val="000000"/>
                </a:solidFill>
              </a:rPr>
              <a:t>What is missing ?</a:t>
            </a:r>
          </a:p>
          <a:p>
            <a:pPr marL="57150" algn="ctr">
              <a:lnSpc>
                <a:spcPct val="90000"/>
              </a:lnSpc>
              <a:spcAft>
                <a:spcPts val="600"/>
              </a:spcAft>
            </a:pPr>
            <a:endParaRPr lang="en-US" sz="2000" b="1" dirty="0">
              <a:solidFill>
                <a:srgbClr val="000000"/>
              </a:solidFill>
            </a:endParaRPr>
          </a:p>
          <a:p>
            <a:pPr marL="342900" indent="-342900" algn="l">
              <a:buFont typeface="Wingdings" pitchFamily="2" charset="2"/>
              <a:buChar char="Ø"/>
            </a:pPr>
            <a:r>
              <a:rPr lang="en-US" sz="2000" b="0" i="0" dirty="0">
                <a:solidFill>
                  <a:srgbClr val="000000"/>
                </a:solidFill>
                <a:effectLst/>
              </a:rPr>
              <a:t>No inter-vehicle communication</a:t>
            </a:r>
          </a:p>
          <a:p>
            <a:pPr marL="400050" indent="-342900">
              <a:lnSpc>
                <a:spcPct val="90000"/>
              </a:lnSpc>
              <a:spcAft>
                <a:spcPts val="600"/>
              </a:spcAft>
              <a:buFont typeface="Wingdings" pitchFamily="2" charset="2"/>
              <a:buChar char="Ø"/>
            </a:pPr>
            <a:r>
              <a:rPr lang="en-US" sz="2000" b="1" dirty="0"/>
              <a:t>Multi-Agent framework could be a potential solution for this. </a:t>
            </a:r>
            <a:endParaRPr lang="en-US" sz="2000" dirty="0"/>
          </a:p>
        </p:txBody>
      </p:sp>
      <p:grpSp>
        <p:nvGrpSpPr>
          <p:cNvPr id="48" name="Group 47">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 name="Rectangle 4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988E521-F202-AC2A-87F5-76C43A758086}"/>
              </a:ext>
            </a:extLst>
          </p:cNvPr>
          <p:cNvSpPr txBox="1"/>
          <p:nvPr/>
        </p:nvSpPr>
        <p:spPr>
          <a:xfrm>
            <a:off x="838201" y="972262"/>
            <a:ext cx="11018520" cy="769441"/>
          </a:xfrm>
          <a:prstGeom prst="rect">
            <a:avLst/>
          </a:prstGeom>
          <a:solidFill>
            <a:schemeClr val="accent4">
              <a:lumMod val="50000"/>
            </a:schemeClr>
          </a:solidFill>
          <a:ln>
            <a:solidFill>
              <a:srgbClr val="4472C4"/>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4400" b="1" dirty="0">
                <a:solidFill>
                  <a:schemeClr val="bg1"/>
                </a:solidFill>
                <a:latin typeface="+mj-lt"/>
                <a:ea typeface="+mn-lt"/>
                <a:cs typeface="+mn-lt"/>
              </a:rPr>
              <a:t>Research Background:</a:t>
            </a:r>
            <a:endParaRPr lang="en-US" b="1" dirty="0">
              <a:solidFill>
                <a:schemeClr val="bg1"/>
              </a:solidFill>
              <a:latin typeface="+mj-lt"/>
              <a:ea typeface="+mn-lt"/>
              <a:cs typeface="+mn-lt"/>
            </a:endParaRPr>
          </a:p>
        </p:txBody>
      </p:sp>
    </p:spTree>
    <p:extLst>
      <p:ext uri="{BB962C8B-B14F-4D97-AF65-F5344CB8AC3E}">
        <p14:creationId xmlns:p14="http://schemas.microsoft.com/office/powerpoint/2010/main" val="141612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9077-E889-D438-613B-51589DD7941C}"/>
              </a:ext>
            </a:extLst>
          </p:cNvPr>
          <p:cNvSpPr>
            <a:spLocks noGrp="1"/>
          </p:cNvSpPr>
          <p:nvPr>
            <p:ph type="title"/>
          </p:nvPr>
        </p:nvSpPr>
        <p:spPr>
          <a:xfrm>
            <a:off x="838200" y="440076"/>
            <a:ext cx="10503109" cy="1113203"/>
          </a:xfrm>
          <a:solidFill>
            <a:schemeClr val="accent1"/>
          </a:solidFill>
        </p:spPr>
        <p:txBody>
          <a:bodyPr>
            <a:normAutofit/>
          </a:bodyPr>
          <a:lstStyle/>
          <a:p>
            <a:r>
              <a:rPr lang="en-US" sz="4000" b="1" dirty="0">
                <a:solidFill>
                  <a:schemeClr val="bg1"/>
                </a:solidFill>
                <a:ea typeface="+mj-lt"/>
                <a:cs typeface="+mj-lt"/>
              </a:rPr>
              <a:t>Research Question:</a:t>
            </a:r>
            <a:endParaRPr lang="en-US" sz="4000" b="1">
              <a:solidFill>
                <a:schemeClr val="bg1"/>
              </a:solidFill>
            </a:endParaRPr>
          </a:p>
        </p:txBody>
      </p:sp>
      <p:sp>
        <p:nvSpPr>
          <p:cNvPr id="3" name="Content Placeholder 2">
            <a:extLst>
              <a:ext uri="{FF2B5EF4-FFF2-40B4-BE49-F238E27FC236}">
                <a16:creationId xmlns:a16="http://schemas.microsoft.com/office/drawing/2014/main" id="{3DBFB2EC-46AF-11D1-1C2C-9D71E8FC6B1F}"/>
              </a:ext>
            </a:extLst>
          </p:cNvPr>
          <p:cNvSpPr>
            <a:spLocks noGrp="1"/>
          </p:cNvSpPr>
          <p:nvPr>
            <p:ph idx="1"/>
          </p:nvPr>
        </p:nvSpPr>
        <p:spPr/>
        <p:txBody>
          <a:bodyPr vert="horz" lIns="91440" tIns="45720" rIns="91440" bIns="45720" rtlCol="0" anchor="ctr">
            <a:normAutofit/>
          </a:bodyPr>
          <a:lstStyle/>
          <a:p>
            <a:r>
              <a:rPr lang="en-US" dirty="0">
                <a:ea typeface="+mn-lt"/>
                <a:cs typeface="+mn-lt"/>
              </a:rPr>
              <a:t>Can LLMs effectively </a:t>
            </a:r>
            <a:r>
              <a:rPr lang="en-US" b="1" dirty="0">
                <a:ea typeface="+mn-lt"/>
                <a:cs typeface="+mn-lt"/>
              </a:rPr>
              <a:t>enhance decision-making</a:t>
            </a:r>
            <a:r>
              <a:rPr lang="en-US" dirty="0">
                <a:ea typeface="+mn-lt"/>
                <a:cs typeface="+mn-lt"/>
              </a:rPr>
              <a:t> for AVs in </a:t>
            </a:r>
            <a:r>
              <a:rPr lang="en-US" b="1" dirty="0">
                <a:ea typeface="+mn-lt"/>
                <a:cs typeface="+mn-lt"/>
              </a:rPr>
              <a:t>Unknown-Unsafe domains</a:t>
            </a:r>
            <a:r>
              <a:rPr lang="en-US" dirty="0">
                <a:ea typeface="+mn-lt"/>
                <a:cs typeface="+mn-lt"/>
              </a:rPr>
              <a:t> within a </a:t>
            </a:r>
            <a:r>
              <a:rPr lang="en-US" b="1" dirty="0">
                <a:ea typeface="+mn-lt"/>
                <a:cs typeface="+mn-lt"/>
              </a:rPr>
              <a:t>multi-agent framework</a:t>
            </a:r>
            <a:r>
              <a:rPr lang="en-US" dirty="0">
                <a:ea typeface="+mn-lt"/>
                <a:cs typeface="+mn-lt"/>
              </a:rPr>
              <a:t> compared to current mechanisms?</a:t>
            </a:r>
            <a:endParaRPr lang="en-US" dirty="0"/>
          </a:p>
          <a:p>
            <a:endParaRPr lang="en-US" dirty="0"/>
          </a:p>
        </p:txBody>
      </p:sp>
    </p:spTree>
    <p:extLst>
      <p:ext uri="{BB962C8B-B14F-4D97-AF65-F5344CB8AC3E}">
        <p14:creationId xmlns:p14="http://schemas.microsoft.com/office/powerpoint/2010/main" val="758188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601A3F1A-261A-940E-568A-008DEEBEF195}"/>
              </a:ext>
            </a:extLst>
          </p:cNvPr>
          <p:cNvPicPr>
            <a:picLocks noGrp="1" noChangeAspect="1"/>
          </p:cNvPicPr>
          <p:nvPr>
            <p:ph idx="1"/>
          </p:nvPr>
        </p:nvPicPr>
        <p:blipFill>
          <a:blip r:embed="rId2"/>
          <a:srcRect l="1768" t="34014" r="1768" b="29932"/>
          <a:stretch/>
        </p:blipFill>
        <p:spPr>
          <a:xfrm>
            <a:off x="885247" y="1263668"/>
            <a:ext cx="10474389" cy="2556274"/>
          </a:xfrm>
        </p:spPr>
      </p:pic>
      <p:sp>
        <p:nvSpPr>
          <p:cNvPr id="3" name="TextBox 2">
            <a:extLst>
              <a:ext uri="{FF2B5EF4-FFF2-40B4-BE49-F238E27FC236}">
                <a16:creationId xmlns:a16="http://schemas.microsoft.com/office/drawing/2014/main" id="{2664472B-FBBB-2F50-2A59-72851B19EE0B}"/>
              </a:ext>
            </a:extLst>
          </p:cNvPr>
          <p:cNvSpPr txBox="1"/>
          <p:nvPr/>
        </p:nvSpPr>
        <p:spPr>
          <a:xfrm>
            <a:off x="872736" y="3864476"/>
            <a:ext cx="5173327" cy="2477601"/>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dirty="0">
                <a:ea typeface="+mn-lt"/>
                <a:cs typeface="+mn-lt"/>
              </a:rPr>
              <a:t> The domain (a) is divided into Known-Safe, Known-Unsafe, and Unknown-Unsafe regions.</a:t>
            </a:r>
          </a:p>
          <a:p>
            <a:pPr>
              <a:buFont typeface="Arial" panose="020B0604020202020204" pitchFamily="34" charset="0"/>
              <a:buChar char="•"/>
            </a:pPr>
            <a:r>
              <a:rPr lang="en-US" sz="1900" dirty="0">
                <a:ea typeface="+mn-lt"/>
                <a:cs typeface="+mn-lt"/>
              </a:rPr>
              <a:t> Unknown-unsafe cases that humans can often solve with their experience and common sense.</a:t>
            </a:r>
            <a:endParaRPr lang="en-US" sz="1900" dirty="0"/>
          </a:p>
          <a:p>
            <a:pPr marL="285750" indent="-285750">
              <a:buFont typeface="Arial" panose="020B0604020202020204" pitchFamily="34" charset="0"/>
              <a:buChar char="•"/>
            </a:pPr>
            <a:endParaRPr lang="en-US" sz="2000" dirty="0"/>
          </a:p>
          <a:p>
            <a:r>
              <a:rPr lang="en-US" sz="2000" b="1" dirty="0"/>
              <a:t>Unknown-Unsafe: Challenging scenarios requiring human-like reasoning.</a:t>
            </a:r>
          </a:p>
          <a:p>
            <a:pPr marL="285750" indent="-285750" algn="l">
              <a:buFont typeface="Arial" panose="020B0604020202020204" pitchFamily="34" charset="0"/>
              <a:buChar char="•"/>
            </a:pPr>
            <a:endParaRPr lang="en-US" sz="1900" dirty="0"/>
          </a:p>
        </p:txBody>
      </p:sp>
      <p:sp>
        <p:nvSpPr>
          <p:cNvPr id="8" name="TextBox 7">
            <a:extLst>
              <a:ext uri="{FF2B5EF4-FFF2-40B4-BE49-F238E27FC236}">
                <a16:creationId xmlns:a16="http://schemas.microsoft.com/office/drawing/2014/main" id="{FA9AC8F0-9F4E-7406-46ED-D2DE3176C73A}"/>
              </a:ext>
            </a:extLst>
          </p:cNvPr>
          <p:cNvSpPr txBox="1"/>
          <p:nvPr/>
        </p:nvSpPr>
        <p:spPr>
          <a:xfrm>
            <a:off x="5950653" y="3820756"/>
            <a:ext cx="5185820" cy="2431435"/>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US" sz="1900" dirty="0">
                <a:ea typeface="+mn-lt"/>
                <a:cs typeface="+mn-lt"/>
              </a:rPr>
              <a:t> Current AV System Architecture (b), consists of an Agent that interacts with the Environment, Condenses Observations, Retrieves Evaluations, and receives Feedback from an Expert.</a:t>
            </a:r>
          </a:p>
          <a:p>
            <a:pPr>
              <a:buFont typeface="Arial" panose="020B0604020202020204" pitchFamily="34" charset="0"/>
              <a:buChar char="•"/>
            </a:pPr>
            <a:r>
              <a:rPr lang="en-US" sz="1900" dirty="0">
                <a:ea typeface="+mn-lt"/>
                <a:cs typeface="+mn-lt"/>
              </a:rPr>
              <a:t> Without the incorporation of common sense, the model still fails to the long tailed cases.</a:t>
            </a:r>
          </a:p>
          <a:p>
            <a:r>
              <a:rPr lang="en-US" sz="1900" dirty="0">
                <a:ea typeface="+mn-lt"/>
                <a:cs typeface="+mn-lt"/>
              </a:rPr>
              <a:t>[Fu 2024]</a:t>
            </a:r>
            <a:endParaRPr lang="en-US" sz="1900" dirty="0"/>
          </a:p>
        </p:txBody>
      </p:sp>
      <p:sp>
        <p:nvSpPr>
          <p:cNvPr id="10" name="TextBox 9">
            <a:extLst>
              <a:ext uri="{FF2B5EF4-FFF2-40B4-BE49-F238E27FC236}">
                <a16:creationId xmlns:a16="http://schemas.microsoft.com/office/drawing/2014/main" id="{65CC49BF-AC18-5AE0-6E58-44A766A48702}"/>
              </a:ext>
            </a:extLst>
          </p:cNvPr>
          <p:cNvSpPr txBox="1"/>
          <p:nvPr/>
        </p:nvSpPr>
        <p:spPr>
          <a:xfrm rot="10800000" flipV="1">
            <a:off x="882355" y="6267280"/>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Fu, D., Li, X., Wen, L., Dou, M., Cai, P., Shi, B., &amp; Qiao, Y. (2024). Drive like a human: Rethinking autonomous driving with large language models. In </a:t>
            </a:r>
            <a:r>
              <a:rPr lang="en-US" sz="1000" i="1" dirty="0">
                <a:solidFill>
                  <a:srgbClr val="222222"/>
                </a:solidFill>
                <a:latin typeface="Arial"/>
                <a:cs typeface="Arial"/>
              </a:rPr>
              <a:t>Proceedings of the IEEE/CVF Winter Conference on Applications of Computer Vision</a:t>
            </a:r>
            <a:r>
              <a:rPr lang="en-US" sz="1000" dirty="0">
                <a:solidFill>
                  <a:srgbClr val="222222"/>
                </a:solidFill>
                <a:latin typeface="Arial"/>
                <a:cs typeface="Arial"/>
              </a:rPr>
              <a:t> (pp. 910-919).</a:t>
            </a:r>
            <a:endParaRPr lang="en-US" dirty="0"/>
          </a:p>
        </p:txBody>
      </p:sp>
      <p:sp>
        <p:nvSpPr>
          <p:cNvPr id="9" name="Title 1">
            <a:extLst>
              <a:ext uri="{FF2B5EF4-FFF2-40B4-BE49-F238E27FC236}">
                <a16:creationId xmlns:a16="http://schemas.microsoft.com/office/drawing/2014/main" id="{64D5D739-FBB1-FD5F-AD29-0EBCC476FCA1}"/>
              </a:ext>
            </a:extLst>
          </p:cNvPr>
          <p:cNvSpPr txBox="1">
            <a:spLocks/>
          </p:cNvSpPr>
          <p:nvPr/>
        </p:nvSpPr>
        <p:spPr>
          <a:xfrm>
            <a:off x="872736" y="190609"/>
            <a:ext cx="11246368" cy="951472"/>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ptos"/>
                <a:ea typeface="+mj-lt"/>
                <a:cs typeface="+mj-lt"/>
              </a:rPr>
              <a:t> Research Background </a:t>
            </a:r>
            <a:endParaRPr lang="en-US" sz="4000">
              <a:solidFill>
                <a:schemeClr val="bg1"/>
              </a:solidFill>
              <a:latin typeface="Aptos"/>
            </a:endParaRPr>
          </a:p>
        </p:txBody>
      </p:sp>
    </p:spTree>
    <p:extLst>
      <p:ext uri="{BB962C8B-B14F-4D97-AF65-F5344CB8AC3E}">
        <p14:creationId xmlns:p14="http://schemas.microsoft.com/office/powerpoint/2010/main" val="315339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5A9283-5F58-50F9-0728-EE97164BCB1B}"/>
              </a:ext>
            </a:extLst>
          </p:cNvPr>
          <p:cNvSpPr>
            <a:spLocks noGrp="1"/>
          </p:cNvSpPr>
          <p:nvPr>
            <p:ph type="title"/>
          </p:nvPr>
        </p:nvSpPr>
        <p:spPr>
          <a:xfrm>
            <a:off x="818572" y="795215"/>
            <a:ext cx="7242774" cy="864387"/>
          </a:xfrm>
          <a:solidFill>
            <a:schemeClr val="accent4">
              <a:lumMod val="50000"/>
            </a:schemeClr>
          </a:solidFill>
          <a:ln>
            <a:solidFill>
              <a:srgbClr val="4472C4"/>
            </a:solidFill>
          </a:ln>
        </p:spPr>
        <p:txBody>
          <a:bodyPr vert="horz" lIns="91440" tIns="45720" rIns="91440" bIns="45720" rtlCol="0" anchor="ctr">
            <a:normAutofit/>
          </a:bodyPr>
          <a:lstStyle/>
          <a:p>
            <a:r>
              <a:rPr lang="en-US" sz="4000" b="1" dirty="0">
                <a:solidFill>
                  <a:schemeClr val="bg1"/>
                </a:solidFill>
                <a:latin typeface="Aptos"/>
              </a:rPr>
              <a:t>Research Objective</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FCE64F-B46A-B864-91B1-84F58C98BA3D}"/>
              </a:ext>
            </a:extLst>
          </p:cNvPr>
          <p:cNvSpPr>
            <a:spLocks noGrp="1"/>
          </p:cNvSpPr>
          <p:nvPr>
            <p:ph idx="1"/>
          </p:nvPr>
        </p:nvSpPr>
        <p:spPr>
          <a:xfrm>
            <a:off x="818572" y="2696165"/>
            <a:ext cx="7092975" cy="3477624"/>
          </a:xfrm>
        </p:spPr>
        <p:txBody>
          <a:bodyPr vert="horz" lIns="91440" tIns="45720" rIns="91440" bIns="45720" rtlCol="0" anchor="t">
            <a:normAutofit/>
          </a:bodyPr>
          <a:lstStyle/>
          <a:p>
            <a:pPr marL="0" indent="0">
              <a:buNone/>
            </a:pPr>
            <a:endParaRPr lang="en-US" sz="2000" dirty="0">
              <a:solidFill>
                <a:schemeClr val="tx1">
                  <a:alpha val="80000"/>
                </a:schemeClr>
              </a:solidFill>
            </a:endParaRPr>
          </a:p>
          <a:p>
            <a:r>
              <a:rPr lang="en-US" sz="2000" dirty="0">
                <a:solidFill>
                  <a:schemeClr val="tx1">
                    <a:alpha val="80000"/>
                  </a:schemeClr>
                </a:solidFill>
                <a:ea typeface="+mn-lt"/>
                <a:cs typeface="+mn-lt"/>
              </a:rPr>
              <a:t>To explore the use of </a:t>
            </a:r>
            <a:r>
              <a:rPr lang="en-US" sz="2000" b="1" dirty="0">
                <a:solidFill>
                  <a:schemeClr val="tx1">
                    <a:alpha val="80000"/>
                  </a:schemeClr>
                </a:solidFill>
                <a:ea typeface="+mn-lt"/>
                <a:cs typeface="+mn-lt"/>
              </a:rPr>
              <a:t>Large Language Models(LLMs) </a:t>
            </a:r>
            <a:r>
              <a:rPr lang="en-US" sz="2000" dirty="0">
                <a:solidFill>
                  <a:schemeClr val="tx1">
                    <a:alpha val="80000"/>
                  </a:schemeClr>
                </a:solidFill>
                <a:ea typeface="+mn-lt"/>
                <a:cs typeface="+mn-lt"/>
              </a:rPr>
              <a:t>for autonomous driving systems(ADS) as the main decision-making agent within </a:t>
            </a:r>
            <a:r>
              <a:rPr lang="en-US" sz="2000" b="1" dirty="0">
                <a:solidFill>
                  <a:schemeClr val="tx1">
                    <a:alpha val="80000"/>
                  </a:schemeClr>
                </a:solidFill>
                <a:ea typeface="+mn-lt"/>
                <a:cs typeface="+mn-lt"/>
              </a:rPr>
              <a:t>a multi-agent framework</a:t>
            </a:r>
            <a:r>
              <a:rPr lang="en-US" sz="2000" dirty="0">
                <a:solidFill>
                  <a:schemeClr val="tx1">
                    <a:alpha val="80000"/>
                  </a:schemeClr>
                </a:solidFill>
                <a:ea typeface="+mn-lt"/>
                <a:cs typeface="+mn-lt"/>
              </a:rPr>
              <a:t> for evaluating its reasoning abilities in handling Unknown-Unsafe</a:t>
            </a:r>
          </a:p>
        </p:txBody>
      </p:sp>
      <p:pic>
        <p:nvPicPr>
          <p:cNvPr id="7" name="Graphic 6" descr="Electric Car">
            <a:extLst>
              <a:ext uri="{FF2B5EF4-FFF2-40B4-BE49-F238E27FC236}">
                <a16:creationId xmlns:a16="http://schemas.microsoft.com/office/drawing/2014/main" id="{0CA033CC-0937-C9F7-512C-06DC0EE6F3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7670" y="1711557"/>
            <a:ext cx="3548404" cy="3548404"/>
          </a:xfrm>
          <a:prstGeom prst="rect">
            <a:avLst/>
          </a:prstGeom>
        </p:spPr>
      </p:pic>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85004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759F-5652-5941-FB8E-7479D0406B27}"/>
              </a:ext>
            </a:extLst>
          </p:cNvPr>
          <p:cNvSpPr>
            <a:spLocks noGrp="1"/>
          </p:cNvSpPr>
          <p:nvPr>
            <p:ph type="title"/>
          </p:nvPr>
        </p:nvSpPr>
        <p:spPr>
          <a:xfrm>
            <a:off x="838200" y="365125"/>
            <a:ext cx="10394373" cy="1163927"/>
          </a:xfrm>
          <a:solidFill>
            <a:schemeClr val="accent1">
              <a:lumMod val="75000"/>
            </a:schemeClr>
          </a:solidFill>
        </p:spPr>
        <p:txBody>
          <a:bodyPr>
            <a:normAutofit/>
          </a:bodyPr>
          <a:lstStyle/>
          <a:p>
            <a:r>
              <a:rPr lang="en-US" sz="4000" b="1" dirty="0">
                <a:solidFill>
                  <a:schemeClr val="bg1"/>
                </a:solidFill>
                <a:ea typeface="+mj-lt"/>
                <a:cs typeface="+mj-lt"/>
              </a:rPr>
              <a:t>Research Contribution :</a:t>
            </a:r>
            <a:endParaRPr lang="en-US" sz="4000">
              <a:solidFill>
                <a:schemeClr val="bg1"/>
              </a:solidFill>
            </a:endParaRPr>
          </a:p>
        </p:txBody>
      </p:sp>
      <p:sp>
        <p:nvSpPr>
          <p:cNvPr id="3" name="Content Placeholder 2">
            <a:extLst>
              <a:ext uri="{FF2B5EF4-FFF2-40B4-BE49-F238E27FC236}">
                <a16:creationId xmlns:a16="http://schemas.microsoft.com/office/drawing/2014/main" id="{42AB7FB0-AE3B-9A41-A9D8-D8A6BFC36CCC}"/>
              </a:ext>
            </a:extLst>
          </p:cNvPr>
          <p:cNvSpPr>
            <a:spLocks noGrp="1"/>
          </p:cNvSpPr>
          <p:nvPr>
            <p:ph idx="1"/>
          </p:nvPr>
        </p:nvSpPr>
        <p:spPr>
          <a:xfrm>
            <a:off x="855518" y="1692853"/>
            <a:ext cx="10498282" cy="4484110"/>
          </a:xfrm>
        </p:spPr>
        <p:txBody>
          <a:bodyPr vert="horz" lIns="91440" tIns="45720" rIns="91440" bIns="45720" rtlCol="0" anchor="t">
            <a:normAutofit/>
          </a:bodyPr>
          <a:lstStyle/>
          <a:p>
            <a:r>
              <a:rPr lang="en-US" sz="2500" dirty="0">
                <a:ea typeface="+mn-lt"/>
                <a:cs typeface="+mn-lt"/>
              </a:rPr>
              <a:t>The main contribution of this research includes,</a:t>
            </a:r>
            <a:endParaRPr lang="en-US" sz="2500" dirty="0"/>
          </a:p>
          <a:p>
            <a:pPr lvl="1"/>
            <a:r>
              <a:rPr lang="en-US" sz="2500" dirty="0">
                <a:ea typeface="+mn-lt"/>
                <a:cs typeface="+mn-lt"/>
              </a:rPr>
              <a:t>Investigating the </a:t>
            </a:r>
            <a:r>
              <a:rPr lang="en-US" sz="2500" b="1" dirty="0">
                <a:ea typeface="+mn-lt"/>
                <a:cs typeface="+mn-lt"/>
              </a:rPr>
              <a:t> LLMs</a:t>
            </a:r>
            <a:r>
              <a:rPr lang="en-US" sz="2500" dirty="0">
                <a:ea typeface="+mn-lt"/>
                <a:cs typeface="+mn-lt"/>
              </a:rPr>
              <a:t> as the main decision agent in ADS</a:t>
            </a:r>
            <a:endParaRPr lang="en-US" sz="2500" dirty="0"/>
          </a:p>
          <a:p>
            <a:pPr lvl="1"/>
            <a:r>
              <a:rPr lang="en-US" sz="2500" dirty="0">
                <a:solidFill>
                  <a:schemeClr val="tx1">
                    <a:alpha val="80000"/>
                  </a:schemeClr>
                </a:solidFill>
              </a:rPr>
              <a:t>Evaluating  LLMs reasoning abilities in handling  Unknown-Unsafe domain</a:t>
            </a:r>
          </a:p>
          <a:p>
            <a:pPr lvl="1"/>
            <a:r>
              <a:rPr lang="en-US" sz="2500" dirty="0"/>
              <a:t>Implementing a Multi-Agent Framework for V2V Communication</a:t>
            </a:r>
            <a:endParaRPr lang="en-US" sz="2500" dirty="0">
              <a:solidFill>
                <a:schemeClr val="tx1">
                  <a:alpha val="80000"/>
                </a:schemeClr>
              </a:solidFill>
            </a:endParaRPr>
          </a:p>
          <a:p>
            <a:pPr lvl="1"/>
            <a:endParaRPr lang="en-US" sz="2500" dirty="0">
              <a:solidFill>
                <a:srgbClr val="000000">
                  <a:alpha val="80000"/>
                </a:srgbClr>
              </a:solidFill>
            </a:endParaRPr>
          </a:p>
          <a:p>
            <a:pPr marL="457200" lvl="1" indent="0">
              <a:buNone/>
            </a:pPr>
            <a:endParaRPr lang="en-US" sz="2500" dirty="0"/>
          </a:p>
          <a:p>
            <a:pPr lvl="1">
              <a:buFont typeface="Courier New" panose="020B0604020202020204" pitchFamily="34" charset="0"/>
              <a:buChar char="o"/>
            </a:pPr>
            <a:endParaRPr lang="en-US" sz="2500" dirty="0"/>
          </a:p>
          <a:p>
            <a:pPr marL="514350" indent="-514350"/>
            <a:endParaRPr lang="en-US" sz="2500" dirty="0"/>
          </a:p>
          <a:p>
            <a:pPr marL="0" indent="0">
              <a:buNone/>
            </a:pPr>
            <a:endParaRPr lang="en-US" sz="2500" dirty="0"/>
          </a:p>
        </p:txBody>
      </p:sp>
    </p:spTree>
    <p:extLst>
      <p:ext uri="{BB962C8B-B14F-4D97-AF65-F5344CB8AC3E}">
        <p14:creationId xmlns:p14="http://schemas.microsoft.com/office/powerpoint/2010/main" val="362805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3D1B1-9C1A-B7BE-8171-C434492F4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D9989-21C7-6A89-81F2-D7CDA5964E68}"/>
              </a:ext>
            </a:extLst>
          </p:cNvPr>
          <p:cNvSpPr>
            <a:spLocks noGrp="1"/>
          </p:cNvSpPr>
          <p:nvPr>
            <p:ph type="title"/>
          </p:nvPr>
        </p:nvSpPr>
        <p:spPr>
          <a:xfrm>
            <a:off x="963874" y="377617"/>
            <a:ext cx="10423236" cy="1048473"/>
          </a:xfrm>
          <a:solidFill>
            <a:schemeClr val="accent4">
              <a:lumMod val="50000"/>
            </a:schemeClr>
          </a:solidFill>
          <a:ln>
            <a:solidFill>
              <a:srgbClr val="4472C4"/>
            </a:solidFill>
          </a:ln>
        </p:spPr>
        <p:txBody>
          <a:bodyPr/>
          <a:lstStyle/>
          <a:p>
            <a:r>
              <a:rPr lang="en-US" b="1" dirty="0">
                <a:solidFill>
                  <a:schemeClr val="bg1"/>
                </a:solidFill>
                <a:ea typeface="+mj-lt"/>
                <a:cs typeface="+mj-lt"/>
              </a:rPr>
              <a:t>Why LLM as Decision Agent:</a:t>
            </a:r>
            <a:endParaRPr lang="en-US" b="1">
              <a:solidFill>
                <a:schemeClr val="bg1"/>
              </a:solidFill>
            </a:endParaRPr>
          </a:p>
        </p:txBody>
      </p:sp>
      <p:sp>
        <p:nvSpPr>
          <p:cNvPr id="3" name="Content Placeholder 2">
            <a:extLst>
              <a:ext uri="{FF2B5EF4-FFF2-40B4-BE49-F238E27FC236}">
                <a16:creationId xmlns:a16="http://schemas.microsoft.com/office/drawing/2014/main" id="{E253B446-1509-A4D0-D152-BEDD6701C1DD}"/>
              </a:ext>
            </a:extLst>
          </p:cNvPr>
          <p:cNvSpPr>
            <a:spLocks noGrp="1"/>
          </p:cNvSpPr>
          <p:nvPr>
            <p:ph idx="1"/>
          </p:nvPr>
        </p:nvSpPr>
        <p:spPr>
          <a:xfrm>
            <a:off x="963118" y="1694462"/>
            <a:ext cx="10390682" cy="1959157"/>
          </a:xfrm>
        </p:spPr>
        <p:txBody>
          <a:bodyPr vert="horz" lIns="91440" tIns="45720" rIns="91440" bIns="45720" rtlCol="0" anchor="t">
            <a:normAutofit/>
          </a:bodyPr>
          <a:lstStyle/>
          <a:p>
            <a:pPr marL="0" indent="0">
              <a:buNone/>
            </a:pPr>
            <a:endParaRPr lang="en-US" dirty="0">
              <a:latin typeface="Aptos"/>
              <a:cs typeface="Arial"/>
            </a:endParaRPr>
          </a:p>
          <a:p>
            <a:endParaRPr lang="en-US">
              <a:latin typeface="Aptos" panose="020B0004020202020204"/>
              <a:cs typeface="Arial"/>
            </a:endParaRPr>
          </a:p>
        </p:txBody>
      </p:sp>
      <p:sp>
        <p:nvSpPr>
          <p:cNvPr id="5" name="TextBox 4">
            <a:extLst>
              <a:ext uri="{FF2B5EF4-FFF2-40B4-BE49-F238E27FC236}">
                <a16:creationId xmlns:a16="http://schemas.microsoft.com/office/drawing/2014/main" id="{9BDA6BC5-AD6E-7809-3010-A7743C8271A6}"/>
              </a:ext>
            </a:extLst>
          </p:cNvPr>
          <p:cNvSpPr txBox="1"/>
          <p:nvPr/>
        </p:nvSpPr>
        <p:spPr>
          <a:xfrm>
            <a:off x="960678" y="1951031"/>
            <a:ext cx="1052559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t>This paper[Cui 2023] introduces </a:t>
            </a:r>
            <a:r>
              <a:rPr lang="en-US" sz="2000" dirty="0" err="1"/>
              <a:t>DriveLLM</a:t>
            </a:r>
            <a:r>
              <a:rPr lang="en-US" sz="2000" dirty="0"/>
              <a:t>, a decision-making framework that combines large language models (LLMs) with autonomous driving systems to enhance commonsense reasoning in complex driving scenarios.</a:t>
            </a:r>
          </a:p>
          <a:p>
            <a:r>
              <a:rPr lang="en-US" sz="2000" dirty="0"/>
              <a:t> </a:t>
            </a:r>
          </a:p>
          <a:p>
            <a:r>
              <a:rPr lang="en-US" sz="2000" dirty="0"/>
              <a:t>  - Combines LLMs with autonomous driving systems.</a:t>
            </a:r>
          </a:p>
          <a:p>
            <a:r>
              <a:rPr lang="en-US" sz="2000" dirty="0"/>
              <a:t>  - Uses a cyber-physical feedback system for continuous learning.</a:t>
            </a:r>
          </a:p>
          <a:p>
            <a:r>
              <a:rPr lang="en-US" sz="2000" dirty="0"/>
              <a:t>  - Outperforms traditional decision-making frameworks.</a:t>
            </a:r>
          </a:p>
        </p:txBody>
      </p:sp>
      <p:sp>
        <p:nvSpPr>
          <p:cNvPr id="6" name="TextBox 5">
            <a:extLst>
              <a:ext uri="{FF2B5EF4-FFF2-40B4-BE49-F238E27FC236}">
                <a16:creationId xmlns:a16="http://schemas.microsoft.com/office/drawing/2014/main" id="{76CEB2DA-1C4C-677A-58C0-E816AD0B315D}"/>
              </a:ext>
            </a:extLst>
          </p:cNvPr>
          <p:cNvSpPr txBox="1"/>
          <p:nvPr/>
        </p:nvSpPr>
        <p:spPr>
          <a:xfrm>
            <a:off x="1092499" y="4197800"/>
            <a:ext cx="10557480" cy="412601"/>
          </a:xfrm>
          <a:prstGeom prst="rect">
            <a:avLst/>
          </a:prstGeom>
          <a:noFill/>
          <a:ln>
            <a:solidFill>
              <a:srgbClr val="4472C4"/>
            </a:solid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solidFill>
                  <a:srgbClr val="222222"/>
                </a:solidFill>
                <a:latin typeface="Arial"/>
                <a:cs typeface="Arial"/>
              </a:rPr>
              <a:t>Cui, Y., Huang, S., Zhong, J., Liu, Z., Wang, Y., Sun, C., ... &amp; </a:t>
            </a:r>
            <a:r>
              <a:rPr lang="en-US" sz="1000" dirty="0" err="1">
                <a:solidFill>
                  <a:srgbClr val="222222"/>
                </a:solidFill>
                <a:latin typeface="Arial"/>
                <a:cs typeface="Arial"/>
              </a:rPr>
              <a:t>Khajepour</a:t>
            </a:r>
            <a:r>
              <a:rPr lang="en-US" sz="1000" dirty="0">
                <a:solidFill>
                  <a:srgbClr val="222222"/>
                </a:solidFill>
                <a:latin typeface="Arial"/>
                <a:cs typeface="Arial"/>
              </a:rPr>
              <a:t>, A. (2023). </a:t>
            </a:r>
            <a:r>
              <a:rPr lang="en-US" sz="1000" dirty="0" err="1">
                <a:solidFill>
                  <a:srgbClr val="222222"/>
                </a:solidFill>
                <a:latin typeface="Arial"/>
                <a:cs typeface="Arial"/>
              </a:rPr>
              <a:t>Drivellm</a:t>
            </a:r>
            <a:r>
              <a:rPr lang="en-US" sz="1000" dirty="0">
                <a:solidFill>
                  <a:srgbClr val="222222"/>
                </a:solidFill>
                <a:latin typeface="Arial"/>
                <a:cs typeface="Arial"/>
              </a:rPr>
              <a:t>: Charting the path toward full autonomous driving with large language models. </a:t>
            </a:r>
            <a:r>
              <a:rPr lang="en-US" sz="1000" i="1" dirty="0">
                <a:solidFill>
                  <a:srgbClr val="222222"/>
                </a:solidFill>
                <a:latin typeface="Arial"/>
                <a:cs typeface="Arial"/>
              </a:rPr>
              <a:t>IEEE Transactions on Intelligent Vehicles</a:t>
            </a:r>
            <a:r>
              <a:rPr lang="en-US" sz="1000" dirty="0">
                <a:solidFill>
                  <a:srgbClr val="222222"/>
                </a:solidFill>
                <a:latin typeface="Arial"/>
                <a:cs typeface="Arial"/>
              </a:rPr>
              <a:t>.</a:t>
            </a:r>
            <a:endParaRPr lang="en-US" dirty="0"/>
          </a:p>
        </p:txBody>
      </p:sp>
    </p:spTree>
    <p:extLst>
      <p:ext uri="{BB962C8B-B14F-4D97-AF65-F5344CB8AC3E}">
        <p14:creationId xmlns:p14="http://schemas.microsoft.com/office/powerpoint/2010/main" val="1423051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E604-CB67-9C80-7391-E1712C89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468D-24DD-AC9E-2802-56612B812318}"/>
              </a:ext>
            </a:extLst>
          </p:cNvPr>
          <p:cNvSpPr>
            <a:spLocks noGrp="1"/>
          </p:cNvSpPr>
          <p:nvPr>
            <p:ph type="title"/>
          </p:nvPr>
        </p:nvSpPr>
        <p:spPr>
          <a:xfrm>
            <a:off x="969364" y="352633"/>
            <a:ext cx="10384437" cy="1038252"/>
          </a:xfrm>
          <a:solidFill>
            <a:schemeClr val="accent4">
              <a:lumMod val="50000"/>
            </a:schemeClr>
          </a:solidFill>
          <a:ln>
            <a:solidFill>
              <a:srgbClr val="4472C4"/>
            </a:solidFill>
          </a:ln>
        </p:spPr>
        <p:txBody>
          <a:bodyPr/>
          <a:lstStyle/>
          <a:p>
            <a:r>
              <a:rPr lang="en-US" b="1" dirty="0">
                <a:solidFill>
                  <a:schemeClr val="bg1"/>
                </a:solidFill>
              </a:rPr>
              <a:t>Why Multiagent  Approach:</a:t>
            </a:r>
          </a:p>
        </p:txBody>
      </p:sp>
      <p:sp>
        <p:nvSpPr>
          <p:cNvPr id="6" name="Content Placeholder 2">
            <a:extLst>
              <a:ext uri="{FF2B5EF4-FFF2-40B4-BE49-F238E27FC236}">
                <a16:creationId xmlns:a16="http://schemas.microsoft.com/office/drawing/2014/main" id="{6BAB4F5C-37A6-2C53-7B6C-66B6AACCBCCD}"/>
              </a:ext>
            </a:extLst>
          </p:cNvPr>
          <p:cNvSpPr txBox="1">
            <a:spLocks/>
          </p:cNvSpPr>
          <p:nvPr/>
        </p:nvSpPr>
        <p:spPr>
          <a:xfrm>
            <a:off x="976601" y="1533273"/>
            <a:ext cx="10547851" cy="435837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a typeface="+mn-lt"/>
                <a:cs typeface="+mn-lt"/>
              </a:rPr>
              <a:t>This paper [Ayache 2017] presents an autonomous vehicular system based on multi-agents to reduces the complexity of the autonomous system by splitting tasks between different agents, which in turn reduces execution time and allows for quicker intervention in complex scenarios. The proposed MAS can be applied to all vehicle brands, unlike existing systems that are dedicated to specific brands.</a:t>
            </a:r>
          </a:p>
          <a:p>
            <a:pPr>
              <a:buFontTx/>
              <a:buChar char="-"/>
            </a:pPr>
            <a:r>
              <a:rPr lang="en-US" sz="2000" dirty="0"/>
              <a:t>Splits complex tasks across multiple specialized agents </a:t>
            </a:r>
          </a:p>
          <a:p>
            <a:pPr>
              <a:buFontTx/>
              <a:buChar char="-"/>
            </a:pPr>
            <a:r>
              <a:rPr lang="en-US" sz="2000" dirty="0"/>
              <a:t>Enables more efficient system-wide processing</a:t>
            </a:r>
          </a:p>
          <a:p>
            <a:pPr>
              <a:buFontTx/>
              <a:buChar char="-"/>
            </a:pPr>
            <a:r>
              <a:rPr lang="en-US" sz="2000" dirty="0"/>
              <a:t> Dramatically reduces overall execution time</a:t>
            </a:r>
          </a:p>
          <a:p>
            <a:pPr>
              <a:buFontTx/>
              <a:buChar char="-"/>
            </a:pPr>
            <a:r>
              <a:rPr lang="en-US" sz="2000" dirty="0"/>
              <a:t>Compatible with all vehicle brands</a:t>
            </a:r>
            <a:endParaRPr lang="en-US" sz="3200" dirty="0"/>
          </a:p>
          <a:p>
            <a:endParaRPr lang="en-US" sz="2000" dirty="0">
              <a:ea typeface="+mn-lt"/>
              <a:cs typeface="+mn-lt"/>
            </a:endParaRPr>
          </a:p>
          <a:p>
            <a:endParaRPr lang="en-US" sz="1900" dirty="0"/>
          </a:p>
          <a:p>
            <a:endParaRPr lang="en-US" sz="1900" dirty="0"/>
          </a:p>
        </p:txBody>
      </p:sp>
      <p:sp>
        <p:nvSpPr>
          <p:cNvPr id="8" name="TextBox 7">
            <a:extLst>
              <a:ext uri="{FF2B5EF4-FFF2-40B4-BE49-F238E27FC236}">
                <a16:creationId xmlns:a16="http://schemas.microsoft.com/office/drawing/2014/main" id="{03A7B5F0-C193-87F2-03C5-472DDCF8286A}"/>
              </a:ext>
            </a:extLst>
          </p:cNvPr>
          <p:cNvSpPr txBox="1"/>
          <p:nvPr/>
        </p:nvSpPr>
        <p:spPr>
          <a:xfrm rot="10800000" flipV="1">
            <a:off x="1065198" y="5982592"/>
            <a:ext cx="10459254" cy="40011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rgbClr val="222222"/>
                </a:solidFill>
                <a:latin typeface="Arial"/>
                <a:cs typeface="Arial"/>
              </a:rPr>
              <a:t>Ayache, N., </a:t>
            </a:r>
            <a:r>
              <a:rPr lang="en-US" sz="1000" dirty="0" err="1">
                <a:solidFill>
                  <a:srgbClr val="222222"/>
                </a:solidFill>
                <a:latin typeface="Arial"/>
                <a:cs typeface="Arial"/>
              </a:rPr>
              <a:t>Yahyaouy</a:t>
            </a:r>
            <a:r>
              <a:rPr lang="en-US" sz="1000" dirty="0">
                <a:solidFill>
                  <a:srgbClr val="222222"/>
                </a:solidFill>
                <a:latin typeface="Arial"/>
                <a:cs typeface="Arial"/>
              </a:rPr>
              <a:t>, A., &amp; Abdelouahed, S. M. (2017, April). An autonomous vehicular system based on </a:t>
            </a:r>
            <a:r>
              <a:rPr lang="en-US" sz="1000" dirty="0" err="1">
                <a:solidFill>
                  <a:srgbClr val="222222"/>
                </a:solidFill>
                <a:latin typeface="Arial"/>
                <a:cs typeface="Arial"/>
              </a:rPr>
              <a:t>muli</a:t>
            </a:r>
            <a:r>
              <a:rPr lang="en-US" sz="1000" dirty="0">
                <a:solidFill>
                  <a:srgbClr val="222222"/>
                </a:solidFill>
                <a:latin typeface="Arial"/>
                <a:cs typeface="Arial"/>
              </a:rPr>
              <a:t>-agents control: Architecture and behavior simulation. In </a:t>
            </a:r>
            <a:r>
              <a:rPr lang="en-US" sz="1000" i="1" dirty="0">
                <a:solidFill>
                  <a:srgbClr val="222222"/>
                </a:solidFill>
                <a:latin typeface="Arial"/>
                <a:cs typeface="Arial"/>
              </a:rPr>
              <a:t>2017 Intelligent Systems and Computer Vision (ISCV)</a:t>
            </a:r>
            <a:r>
              <a:rPr lang="en-US" sz="1000" dirty="0">
                <a:solidFill>
                  <a:srgbClr val="222222"/>
                </a:solidFill>
                <a:latin typeface="Arial"/>
                <a:cs typeface="Arial"/>
              </a:rPr>
              <a:t> (pp. 1-7). IEEE.</a:t>
            </a:r>
            <a:endParaRPr lang="en-US" dirty="0"/>
          </a:p>
        </p:txBody>
      </p:sp>
    </p:spTree>
    <p:extLst>
      <p:ext uri="{BB962C8B-B14F-4D97-AF65-F5344CB8AC3E}">
        <p14:creationId xmlns:p14="http://schemas.microsoft.com/office/powerpoint/2010/main" val="60854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1706</Words>
  <Application>Microsoft Office PowerPoint</Application>
  <PresentationFormat>Widescreen</PresentationFormat>
  <Paragraphs>137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Toward a Multi agent approach for LLM-Based Dynamic Vehicle control and communication in accidental condition</vt:lpstr>
      <vt:lpstr>PowerPoint Presentation</vt:lpstr>
      <vt:lpstr>PowerPoint Presentation</vt:lpstr>
      <vt:lpstr>Research Question:</vt:lpstr>
      <vt:lpstr>PowerPoint Presentation</vt:lpstr>
      <vt:lpstr>Research Objective</vt:lpstr>
      <vt:lpstr>Research Contribution :</vt:lpstr>
      <vt:lpstr>Why LLM as Decision Agent:</vt:lpstr>
      <vt:lpstr>Why Multiagent  Approach:</vt:lpstr>
      <vt:lpstr>Related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Related Work</vt:lpstr>
      <vt:lpstr>PowerPoint Presentation</vt:lpstr>
      <vt:lpstr>Key Contributions: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ラフィ ムハンマドアシフッザマン</cp:lastModifiedBy>
  <cp:revision>1176</cp:revision>
  <dcterms:created xsi:type="dcterms:W3CDTF">2024-08-12T08:53:47Z</dcterms:created>
  <dcterms:modified xsi:type="dcterms:W3CDTF">2025-03-27T08:22:13Z</dcterms:modified>
</cp:coreProperties>
</file>