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8" r:id="rId2"/>
    <p:sldId id="318" r:id="rId3"/>
    <p:sldId id="319" r:id="rId4"/>
    <p:sldId id="305" r:id="rId5"/>
    <p:sldId id="303" r:id="rId6"/>
    <p:sldId id="289" r:id="rId7"/>
    <p:sldId id="282" r:id="rId8"/>
    <p:sldId id="284" r:id="rId9"/>
    <p:sldId id="261" r:id="rId10"/>
    <p:sldId id="292" r:id="rId11"/>
    <p:sldId id="307" r:id="rId12"/>
    <p:sldId id="308" r:id="rId13"/>
    <p:sldId id="283" r:id="rId14"/>
    <p:sldId id="301" r:id="rId15"/>
    <p:sldId id="328" r:id="rId16"/>
    <p:sldId id="325" r:id="rId17"/>
    <p:sldId id="327" r:id="rId18"/>
    <p:sldId id="321" r:id="rId19"/>
    <p:sldId id="323" r:id="rId20"/>
    <p:sldId id="326" r:id="rId21"/>
    <p:sldId id="322" r:id="rId22"/>
    <p:sldId id="310" r:id="rId23"/>
    <p:sldId id="312" r:id="rId24"/>
    <p:sldId id="317" r:id="rId25"/>
    <p:sldId id="313" r:id="rId26"/>
    <p:sldId id="316" r:id="rId27"/>
    <p:sldId id="300" r:id="rId28"/>
    <p:sldId id="299" r:id="rId29"/>
    <p:sldId id="275" r:id="rId30"/>
    <p:sldId id="320" r:id="rId31"/>
    <p:sldId id="311" r:id="rId32"/>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86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CD81AF-D7D0-8F45-9AD3-651608313473}" v="327" dt="2025-06-11T07:02:55.92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392"/>
    <p:restoredTop sz="94718"/>
  </p:normalViewPr>
  <p:slideViewPr>
    <p:cSldViewPr snapToGrid="0">
      <p:cViewPr varScale="1">
        <p:scale>
          <a:sx n="88" d="100"/>
          <a:sy n="88" d="100"/>
        </p:scale>
        <p:origin x="49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image" Target="../media/image15.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BE53D4-FECE-A849-B2D7-6FFE80E5901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618E113-7EE5-B746-AAF7-19DEF77A8A0C}">
      <dgm:prSet/>
      <dgm:spPr/>
      <dgm:t>
        <a:bodyPr/>
        <a:lstStyle/>
        <a:p>
          <a:r>
            <a:rPr lang="en-US" b="1"/>
            <a:t>Research Background:</a:t>
          </a:r>
          <a:endParaRPr lang="en-US"/>
        </a:p>
      </dgm:t>
    </dgm:pt>
    <dgm:pt modelId="{8BC9A1BE-D3A9-C447-8E1D-857686E97C58}" type="parTrans" cxnId="{793AC237-9BE3-1D4C-9FA6-224E70E07D32}">
      <dgm:prSet/>
      <dgm:spPr/>
      <dgm:t>
        <a:bodyPr/>
        <a:lstStyle/>
        <a:p>
          <a:endParaRPr lang="en-US"/>
        </a:p>
      </dgm:t>
    </dgm:pt>
    <dgm:pt modelId="{9BA5594D-D6F9-3040-8DF4-FAABD6F78A3C}" type="sibTrans" cxnId="{793AC237-9BE3-1D4C-9FA6-224E70E07D32}">
      <dgm:prSet/>
      <dgm:spPr/>
      <dgm:t>
        <a:bodyPr/>
        <a:lstStyle/>
        <a:p>
          <a:endParaRPr lang="en-US"/>
        </a:p>
      </dgm:t>
    </dgm:pt>
    <dgm:pt modelId="{AAE3B45F-7EF2-074A-8B31-931B16A9BC51}" type="pres">
      <dgm:prSet presAssocID="{DBBE53D4-FECE-A849-B2D7-6FFE80E59019}" presName="linear" presStyleCnt="0">
        <dgm:presLayoutVars>
          <dgm:animLvl val="lvl"/>
          <dgm:resizeHandles val="exact"/>
        </dgm:presLayoutVars>
      </dgm:prSet>
      <dgm:spPr/>
    </dgm:pt>
    <dgm:pt modelId="{E80318BB-F6B2-284B-B961-B8808C2CB3B2}" type="pres">
      <dgm:prSet presAssocID="{9618E113-7EE5-B746-AAF7-19DEF77A8A0C}" presName="parentText" presStyleLbl="node1" presStyleIdx="0" presStyleCnt="1" custLinFactNeighborY="-1101">
        <dgm:presLayoutVars>
          <dgm:chMax val="0"/>
          <dgm:bulletEnabled val="1"/>
        </dgm:presLayoutVars>
      </dgm:prSet>
      <dgm:spPr/>
    </dgm:pt>
  </dgm:ptLst>
  <dgm:cxnLst>
    <dgm:cxn modelId="{793AC237-9BE3-1D4C-9FA6-224E70E07D32}" srcId="{DBBE53D4-FECE-A849-B2D7-6FFE80E59019}" destId="{9618E113-7EE5-B746-AAF7-19DEF77A8A0C}" srcOrd="0" destOrd="0" parTransId="{8BC9A1BE-D3A9-C447-8E1D-857686E97C58}" sibTransId="{9BA5594D-D6F9-3040-8DF4-FAABD6F78A3C}"/>
    <dgm:cxn modelId="{FD128B9F-1612-0045-B338-95F03295A70C}" type="presOf" srcId="{9618E113-7EE5-B746-AAF7-19DEF77A8A0C}" destId="{E80318BB-F6B2-284B-B961-B8808C2CB3B2}" srcOrd="0" destOrd="0" presId="urn:microsoft.com/office/officeart/2005/8/layout/vList2"/>
    <dgm:cxn modelId="{117E71DE-AB61-184B-9CF3-273F05F20627}" type="presOf" srcId="{DBBE53D4-FECE-A849-B2D7-6FFE80E59019}" destId="{AAE3B45F-7EF2-074A-8B31-931B16A9BC51}" srcOrd="0" destOrd="0" presId="urn:microsoft.com/office/officeart/2005/8/layout/vList2"/>
    <dgm:cxn modelId="{CE421FD5-C6D4-A140-B51B-4F470C78EDB8}" type="presParOf" srcId="{AAE3B45F-7EF2-074A-8B31-931B16A9BC51}" destId="{E80318BB-F6B2-284B-B961-B8808C2CB3B2}"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02E16A-6BA7-BA4B-BC8C-B34C7A40D946}" type="doc">
      <dgm:prSet loTypeId="urn:microsoft.com/office/officeart/2008/layout/TitledPictureBlocks" loCatId="list" qsTypeId="urn:microsoft.com/office/officeart/2005/8/quickstyle/simple1" qsCatId="simple" csTypeId="urn:microsoft.com/office/officeart/2005/8/colors/colorful1" csCatId="colorful" phldr="1"/>
      <dgm:spPr/>
      <dgm:t>
        <a:bodyPr/>
        <a:lstStyle/>
        <a:p>
          <a:endParaRPr lang="en-US"/>
        </a:p>
      </dgm:t>
    </dgm:pt>
    <dgm:pt modelId="{99D145B2-DFE9-9B4E-B99D-94F64E4D0464}">
      <dgm:prSet/>
      <dgm:spPr/>
      <dgm:t>
        <a:bodyPr/>
        <a:lstStyle/>
        <a:p>
          <a:r>
            <a:rPr lang="en-US" i="0" dirty="0"/>
            <a:t>Stop Sign on Partial Road</a:t>
          </a:r>
          <a:endParaRPr lang="en-US" dirty="0"/>
        </a:p>
      </dgm:t>
    </dgm:pt>
    <dgm:pt modelId="{28672810-55C8-9C4D-86EC-1E9AAE26D162}" type="parTrans" cxnId="{1EA29B1D-6057-2A4B-9C52-836CC9254C28}">
      <dgm:prSet/>
      <dgm:spPr/>
      <dgm:t>
        <a:bodyPr/>
        <a:lstStyle/>
        <a:p>
          <a:endParaRPr lang="en-US"/>
        </a:p>
      </dgm:t>
    </dgm:pt>
    <dgm:pt modelId="{FADA5F17-871B-704B-AA01-0D552D9A89E4}" type="sibTrans" cxnId="{1EA29B1D-6057-2A4B-9C52-836CC9254C28}">
      <dgm:prSet/>
      <dgm:spPr/>
      <dgm:t>
        <a:bodyPr/>
        <a:lstStyle/>
        <a:p>
          <a:endParaRPr lang="en-US"/>
        </a:p>
      </dgm:t>
    </dgm:pt>
    <dgm:pt modelId="{FB701452-C724-2547-8A90-DC67DE456FDF}">
      <dgm:prSet/>
      <dgm:spPr/>
      <dgm:t>
        <a:bodyPr/>
        <a:lstStyle/>
        <a:p>
          <a:r>
            <a:rPr lang="en-US" i="0" dirty="0"/>
            <a:t>Traffic Light Recognition</a:t>
          </a:r>
          <a:endParaRPr lang="en-US" dirty="0"/>
        </a:p>
      </dgm:t>
    </dgm:pt>
    <dgm:pt modelId="{CF1ED806-C0BB-F840-AB69-98905EC7766D}" type="parTrans" cxnId="{A2779986-56F2-6C4E-BB75-138C822B21B0}">
      <dgm:prSet/>
      <dgm:spPr/>
      <dgm:t>
        <a:bodyPr/>
        <a:lstStyle/>
        <a:p>
          <a:endParaRPr lang="en-US"/>
        </a:p>
      </dgm:t>
    </dgm:pt>
    <dgm:pt modelId="{9021C799-3C25-5548-A7E7-8D83C2ED3A75}" type="sibTrans" cxnId="{A2779986-56F2-6C4E-BB75-138C822B21B0}">
      <dgm:prSet/>
      <dgm:spPr/>
      <dgm:t>
        <a:bodyPr/>
        <a:lstStyle/>
        <a:p>
          <a:endParaRPr lang="en-US"/>
        </a:p>
      </dgm:t>
    </dgm:pt>
    <dgm:pt modelId="{792931A8-738B-E34E-80F9-41FBD4C478ED}">
      <dgm:prSet/>
      <dgm:spPr/>
      <dgm:t>
        <a:bodyPr/>
        <a:lstStyle/>
        <a:p>
          <a:r>
            <a:rPr lang="en-US" i="0" dirty="0"/>
            <a:t>Sudden Pedestrian Crossing</a:t>
          </a:r>
          <a:endParaRPr lang="en-US" dirty="0"/>
        </a:p>
      </dgm:t>
    </dgm:pt>
    <dgm:pt modelId="{EFEA9EB2-ABAD-F142-B052-09F5F8DEF7AE}" type="parTrans" cxnId="{E4EA413A-299C-CF46-ACD6-6757091E0949}">
      <dgm:prSet/>
      <dgm:spPr/>
      <dgm:t>
        <a:bodyPr/>
        <a:lstStyle/>
        <a:p>
          <a:endParaRPr lang="en-US"/>
        </a:p>
      </dgm:t>
    </dgm:pt>
    <dgm:pt modelId="{98C405F8-83D6-224D-9FA9-1E4899E12C28}" type="sibTrans" cxnId="{E4EA413A-299C-CF46-ACD6-6757091E0949}">
      <dgm:prSet/>
      <dgm:spPr/>
      <dgm:t>
        <a:bodyPr/>
        <a:lstStyle/>
        <a:p>
          <a:endParaRPr lang="en-US"/>
        </a:p>
      </dgm:t>
    </dgm:pt>
    <dgm:pt modelId="{0D8C8840-FEEA-3149-BD6B-5ABAC58F3E58}" type="pres">
      <dgm:prSet presAssocID="{1C02E16A-6BA7-BA4B-BC8C-B34C7A40D946}" presName="rootNode" presStyleCnt="0">
        <dgm:presLayoutVars>
          <dgm:chMax/>
          <dgm:chPref/>
          <dgm:dir/>
          <dgm:animLvl val="lvl"/>
        </dgm:presLayoutVars>
      </dgm:prSet>
      <dgm:spPr/>
    </dgm:pt>
    <dgm:pt modelId="{A40B47B3-69D1-4146-B95B-646CBF7CA5CB}" type="pres">
      <dgm:prSet presAssocID="{99D145B2-DFE9-9B4E-B99D-94F64E4D0464}" presName="composite" presStyleCnt="0"/>
      <dgm:spPr/>
    </dgm:pt>
    <dgm:pt modelId="{9555220C-AB67-804F-AFBB-2428FEE887BF}" type="pres">
      <dgm:prSet presAssocID="{99D145B2-DFE9-9B4E-B99D-94F64E4D0464}" presName="ParentText" presStyleLbl="node1" presStyleIdx="0" presStyleCnt="3">
        <dgm:presLayoutVars>
          <dgm:chMax val="1"/>
          <dgm:chPref val="1"/>
          <dgm:bulletEnabled val="1"/>
        </dgm:presLayoutVars>
      </dgm:prSet>
      <dgm:spPr/>
    </dgm:pt>
    <dgm:pt modelId="{CC58DF19-D56B-7B45-A97B-4D042D094F04}" type="pres">
      <dgm:prSet presAssocID="{99D145B2-DFE9-9B4E-B99D-94F64E4D0464}" presName="Image" presStyleLbl="b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t="-40000" b="-40000"/>
          </a:stretch>
        </a:blipFill>
      </dgm:spPr>
    </dgm:pt>
    <dgm:pt modelId="{C5F6AA66-422F-054D-8624-8A645E1AA233}" type="pres">
      <dgm:prSet presAssocID="{99D145B2-DFE9-9B4E-B99D-94F64E4D0464}" presName="ChildText" presStyleLbl="fgAcc1" presStyleIdx="0" presStyleCnt="0">
        <dgm:presLayoutVars>
          <dgm:chMax val="0"/>
          <dgm:chPref val="0"/>
          <dgm:bulletEnabled val="1"/>
        </dgm:presLayoutVars>
      </dgm:prSet>
      <dgm:spPr/>
    </dgm:pt>
    <dgm:pt modelId="{E0E69C64-83C0-7C45-972F-87CF0D04A449}" type="pres">
      <dgm:prSet presAssocID="{FADA5F17-871B-704B-AA01-0D552D9A89E4}" presName="sibTrans" presStyleCnt="0"/>
      <dgm:spPr/>
    </dgm:pt>
    <dgm:pt modelId="{CB07D026-BB84-8D44-A9EC-9179C3AB5850}" type="pres">
      <dgm:prSet presAssocID="{FB701452-C724-2547-8A90-DC67DE456FDF}" presName="composite" presStyleCnt="0"/>
      <dgm:spPr/>
    </dgm:pt>
    <dgm:pt modelId="{658B0368-ABA7-2A4F-8BB6-42057054CCC1}" type="pres">
      <dgm:prSet presAssocID="{FB701452-C724-2547-8A90-DC67DE456FDF}" presName="ParentText" presStyleLbl="node1" presStyleIdx="1" presStyleCnt="3" custLinFactNeighborX="-859" custLinFactNeighborY="15489">
        <dgm:presLayoutVars>
          <dgm:chMax val="1"/>
          <dgm:chPref val="1"/>
          <dgm:bulletEnabled val="1"/>
        </dgm:presLayoutVars>
      </dgm:prSet>
      <dgm:spPr/>
    </dgm:pt>
    <dgm:pt modelId="{A3CCCE30-8807-FC4D-A1DF-D1FA49B86B40}" type="pres">
      <dgm:prSet presAssocID="{FB701452-C724-2547-8A90-DC67DE456FDF}" presName="Image" presStyleLbl="bgImgPlace1" presStyleIdx="1" presStyleCnt="3" custLinFactNeighborX="-985" custLinFactNeighborY="3184"/>
      <dgm:spPr>
        <a:blipFill>
          <a:blip xmlns:r="http://schemas.openxmlformats.org/officeDocument/2006/relationships" r:embed="rId2">
            <a:extLst>
              <a:ext uri="{28A0092B-C50C-407E-A947-70E740481C1C}">
                <a14:useLocalDpi xmlns:a14="http://schemas.microsoft.com/office/drawing/2010/main" val="0"/>
              </a:ext>
            </a:extLst>
          </a:blip>
          <a:srcRect/>
          <a:stretch>
            <a:fillRect t="-40000" b="-40000"/>
          </a:stretch>
        </a:blipFill>
      </dgm:spPr>
    </dgm:pt>
    <dgm:pt modelId="{C51D9802-689A-CD4F-BA83-679F8B901E66}" type="pres">
      <dgm:prSet presAssocID="{FB701452-C724-2547-8A90-DC67DE456FDF}" presName="ChildText" presStyleLbl="fgAcc1" presStyleIdx="0" presStyleCnt="0">
        <dgm:presLayoutVars>
          <dgm:chMax val="0"/>
          <dgm:chPref val="0"/>
          <dgm:bulletEnabled val="1"/>
        </dgm:presLayoutVars>
      </dgm:prSet>
      <dgm:spPr/>
    </dgm:pt>
    <dgm:pt modelId="{2C856BAC-0A79-8244-B8B3-90F66DDF65BB}" type="pres">
      <dgm:prSet presAssocID="{9021C799-3C25-5548-A7E7-8D83C2ED3A75}" presName="sibTrans" presStyleCnt="0"/>
      <dgm:spPr/>
    </dgm:pt>
    <dgm:pt modelId="{E572678F-8976-AD45-9FFA-2F5FF6544F7F}" type="pres">
      <dgm:prSet presAssocID="{792931A8-738B-E34E-80F9-41FBD4C478ED}" presName="composite" presStyleCnt="0"/>
      <dgm:spPr/>
    </dgm:pt>
    <dgm:pt modelId="{B92A95CD-E7A1-354A-A56E-BCD0FB55F8E8}" type="pres">
      <dgm:prSet presAssocID="{792931A8-738B-E34E-80F9-41FBD4C478ED}" presName="ParentText" presStyleLbl="node1" presStyleIdx="2" presStyleCnt="3" custLinFactNeighborX="-51733" custLinFactNeighborY="-66622">
        <dgm:presLayoutVars>
          <dgm:chMax val="1"/>
          <dgm:chPref val="1"/>
          <dgm:bulletEnabled val="1"/>
        </dgm:presLayoutVars>
      </dgm:prSet>
      <dgm:spPr/>
    </dgm:pt>
    <dgm:pt modelId="{BA5B3C01-C2FB-BE42-8D11-1F4BDCE7A3DB}" type="pres">
      <dgm:prSet presAssocID="{792931A8-738B-E34E-80F9-41FBD4C478ED}" presName="Image" presStyleLbl="bgImgPlace1" presStyleIdx="2" presStyleCnt="3" custScaleX="100088" custScaleY="120205" custLinFactNeighborX="-52311" custLinFactNeighborY="-1896"/>
      <dgm:spPr>
        <a:blipFill>
          <a:blip xmlns:r="http://schemas.openxmlformats.org/officeDocument/2006/relationships" r:embed="rId3">
            <a:extLst>
              <a:ext uri="{28A0092B-C50C-407E-A947-70E740481C1C}">
                <a14:useLocalDpi xmlns:a14="http://schemas.microsoft.com/office/drawing/2010/main" val="0"/>
              </a:ext>
            </a:extLst>
          </a:blip>
          <a:srcRect/>
          <a:stretch>
            <a:fillRect t="-41000" b="-41000"/>
          </a:stretch>
        </a:blipFill>
      </dgm:spPr>
    </dgm:pt>
    <dgm:pt modelId="{75FE10CE-BB03-9E48-9F87-D39A98656020}" type="pres">
      <dgm:prSet presAssocID="{792931A8-738B-E34E-80F9-41FBD4C478ED}" presName="ChildText" presStyleLbl="fgAcc1" presStyleIdx="0" presStyleCnt="0" custScaleX="312612" custScaleY="204614" custLinFactNeighborX="73757" custLinFactNeighborY="-5858">
        <dgm:presLayoutVars>
          <dgm:chMax val="0"/>
          <dgm:chPref val="0"/>
          <dgm:bulletEnabled val="1"/>
        </dgm:presLayoutVars>
      </dgm:prSet>
      <dgm:spPr/>
    </dgm:pt>
  </dgm:ptLst>
  <dgm:cxnLst>
    <dgm:cxn modelId="{1EA29B1D-6057-2A4B-9C52-836CC9254C28}" srcId="{1C02E16A-6BA7-BA4B-BC8C-B34C7A40D946}" destId="{99D145B2-DFE9-9B4E-B99D-94F64E4D0464}" srcOrd="0" destOrd="0" parTransId="{28672810-55C8-9C4D-86EC-1E9AAE26D162}" sibTransId="{FADA5F17-871B-704B-AA01-0D552D9A89E4}"/>
    <dgm:cxn modelId="{E4EA413A-299C-CF46-ACD6-6757091E0949}" srcId="{1C02E16A-6BA7-BA4B-BC8C-B34C7A40D946}" destId="{792931A8-738B-E34E-80F9-41FBD4C478ED}" srcOrd="2" destOrd="0" parTransId="{EFEA9EB2-ABAD-F142-B052-09F5F8DEF7AE}" sibTransId="{98C405F8-83D6-224D-9FA9-1E4899E12C28}"/>
    <dgm:cxn modelId="{37454542-9F00-E443-9C3E-F7E14B9ED54C}" type="presOf" srcId="{FB701452-C724-2547-8A90-DC67DE456FDF}" destId="{658B0368-ABA7-2A4F-8BB6-42057054CCC1}" srcOrd="0" destOrd="0" presId="urn:microsoft.com/office/officeart/2008/layout/TitledPictureBlocks"/>
    <dgm:cxn modelId="{A2779986-56F2-6C4E-BB75-138C822B21B0}" srcId="{1C02E16A-6BA7-BA4B-BC8C-B34C7A40D946}" destId="{FB701452-C724-2547-8A90-DC67DE456FDF}" srcOrd="1" destOrd="0" parTransId="{CF1ED806-C0BB-F840-AB69-98905EC7766D}" sibTransId="{9021C799-3C25-5548-A7E7-8D83C2ED3A75}"/>
    <dgm:cxn modelId="{1EE3E7B6-04E4-1544-9305-7CA03F26DB85}" type="presOf" srcId="{99D145B2-DFE9-9B4E-B99D-94F64E4D0464}" destId="{9555220C-AB67-804F-AFBB-2428FEE887BF}" srcOrd="0" destOrd="0" presId="urn:microsoft.com/office/officeart/2008/layout/TitledPictureBlocks"/>
    <dgm:cxn modelId="{4BA451DF-BE58-1748-8B42-54F7125F024C}" type="presOf" srcId="{792931A8-738B-E34E-80F9-41FBD4C478ED}" destId="{B92A95CD-E7A1-354A-A56E-BCD0FB55F8E8}" srcOrd="0" destOrd="0" presId="urn:microsoft.com/office/officeart/2008/layout/TitledPictureBlocks"/>
    <dgm:cxn modelId="{634195E2-D3CC-044D-A60A-1B4C4F0F497C}" type="presOf" srcId="{1C02E16A-6BA7-BA4B-BC8C-B34C7A40D946}" destId="{0D8C8840-FEEA-3149-BD6B-5ABAC58F3E58}" srcOrd="0" destOrd="0" presId="urn:microsoft.com/office/officeart/2008/layout/TitledPictureBlocks"/>
    <dgm:cxn modelId="{964C23AB-6975-AF41-A8E6-9DD841CE8B28}" type="presParOf" srcId="{0D8C8840-FEEA-3149-BD6B-5ABAC58F3E58}" destId="{A40B47B3-69D1-4146-B95B-646CBF7CA5CB}" srcOrd="0" destOrd="0" presId="urn:microsoft.com/office/officeart/2008/layout/TitledPictureBlocks"/>
    <dgm:cxn modelId="{78E41250-52DE-6F41-994D-6905714A5289}" type="presParOf" srcId="{A40B47B3-69D1-4146-B95B-646CBF7CA5CB}" destId="{9555220C-AB67-804F-AFBB-2428FEE887BF}" srcOrd="0" destOrd="0" presId="urn:microsoft.com/office/officeart/2008/layout/TitledPictureBlocks"/>
    <dgm:cxn modelId="{C09335AA-9654-B64A-9E32-85796C7B19B4}" type="presParOf" srcId="{A40B47B3-69D1-4146-B95B-646CBF7CA5CB}" destId="{CC58DF19-D56B-7B45-A97B-4D042D094F04}" srcOrd="1" destOrd="0" presId="urn:microsoft.com/office/officeart/2008/layout/TitledPictureBlocks"/>
    <dgm:cxn modelId="{931266E1-A280-9047-8322-BE54831F37A8}" type="presParOf" srcId="{A40B47B3-69D1-4146-B95B-646CBF7CA5CB}" destId="{C5F6AA66-422F-054D-8624-8A645E1AA233}" srcOrd="2" destOrd="0" presId="urn:microsoft.com/office/officeart/2008/layout/TitledPictureBlocks"/>
    <dgm:cxn modelId="{34E3E0B4-020B-044C-A8F5-9828F23F1AC8}" type="presParOf" srcId="{0D8C8840-FEEA-3149-BD6B-5ABAC58F3E58}" destId="{E0E69C64-83C0-7C45-972F-87CF0D04A449}" srcOrd="1" destOrd="0" presId="urn:microsoft.com/office/officeart/2008/layout/TitledPictureBlocks"/>
    <dgm:cxn modelId="{187426DC-B9A8-F34D-8EF1-317366A27DA0}" type="presParOf" srcId="{0D8C8840-FEEA-3149-BD6B-5ABAC58F3E58}" destId="{CB07D026-BB84-8D44-A9EC-9179C3AB5850}" srcOrd="2" destOrd="0" presId="urn:microsoft.com/office/officeart/2008/layout/TitledPictureBlocks"/>
    <dgm:cxn modelId="{9E97E9D2-F421-3243-B220-2F60EF79B60E}" type="presParOf" srcId="{CB07D026-BB84-8D44-A9EC-9179C3AB5850}" destId="{658B0368-ABA7-2A4F-8BB6-42057054CCC1}" srcOrd="0" destOrd="0" presId="urn:microsoft.com/office/officeart/2008/layout/TitledPictureBlocks"/>
    <dgm:cxn modelId="{D18D3BFB-2B57-EF4E-B269-38ACBF46CFCD}" type="presParOf" srcId="{CB07D026-BB84-8D44-A9EC-9179C3AB5850}" destId="{A3CCCE30-8807-FC4D-A1DF-D1FA49B86B40}" srcOrd="1" destOrd="0" presId="urn:microsoft.com/office/officeart/2008/layout/TitledPictureBlocks"/>
    <dgm:cxn modelId="{A6228A44-31B2-AA44-8E9A-9262F04E9B56}" type="presParOf" srcId="{CB07D026-BB84-8D44-A9EC-9179C3AB5850}" destId="{C51D9802-689A-CD4F-BA83-679F8B901E66}" srcOrd="2" destOrd="0" presId="urn:microsoft.com/office/officeart/2008/layout/TitledPictureBlocks"/>
    <dgm:cxn modelId="{E2E43919-34BF-C042-A7F6-A3C2CC11DB79}" type="presParOf" srcId="{0D8C8840-FEEA-3149-BD6B-5ABAC58F3E58}" destId="{2C856BAC-0A79-8244-B8B3-90F66DDF65BB}" srcOrd="3" destOrd="0" presId="urn:microsoft.com/office/officeart/2008/layout/TitledPictureBlocks"/>
    <dgm:cxn modelId="{71740838-8778-6444-9BE1-D651CF4BDC51}" type="presParOf" srcId="{0D8C8840-FEEA-3149-BD6B-5ABAC58F3E58}" destId="{E572678F-8976-AD45-9FFA-2F5FF6544F7F}" srcOrd="4" destOrd="0" presId="urn:microsoft.com/office/officeart/2008/layout/TitledPictureBlocks"/>
    <dgm:cxn modelId="{289DA987-22FB-DA41-943F-E26AFBA4667D}" type="presParOf" srcId="{E572678F-8976-AD45-9FFA-2F5FF6544F7F}" destId="{B92A95CD-E7A1-354A-A56E-BCD0FB55F8E8}" srcOrd="0" destOrd="0" presId="urn:microsoft.com/office/officeart/2008/layout/TitledPictureBlocks"/>
    <dgm:cxn modelId="{C35E2383-BEB3-A145-A669-E3C5D84B0F76}" type="presParOf" srcId="{E572678F-8976-AD45-9FFA-2F5FF6544F7F}" destId="{BA5B3C01-C2FB-BE42-8D11-1F4BDCE7A3DB}" srcOrd="1" destOrd="0" presId="urn:microsoft.com/office/officeart/2008/layout/TitledPictureBlocks"/>
    <dgm:cxn modelId="{B2F6B9A3-31AA-B74D-81C6-BF9F0CFF9021}" type="presParOf" srcId="{E572678F-8976-AD45-9FFA-2F5FF6544F7F}" destId="{75FE10CE-BB03-9E48-9F87-D39A98656020}" srcOrd="2" destOrd="0" presId="urn:microsoft.com/office/officeart/2008/layout/TitledPictureBlock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0318BB-F6B2-284B-B961-B8808C2CB3B2}">
      <dsp:nvSpPr>
        <dsp:cNvPr id="0" name=""/>
        <dsp:cNvSpPr/>
      </dsp:nvSpPr>
      <dsp:spPr>
        <a:xfrm>
          <a:off x="0" y="0"/>
          <a:ext cx="12183611" cy="76167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kern="1200"/>
            <a:t>Research Background:</a:t>
          </a:r>
          <a:endParaRPr lang="en-US" sz="3100" kern="1200"/>
        </a:p>
      </dsp:txBody>
      <dsp:txXfrm>
        <a:off x="37182" y="37182"/>
        <a:ext cx="12109247" cy="6873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58DF19-D56B-7B45-A97B-4D042D094F04}">
      <dsp:nvSpPr>
        <dsp:cNvPr id="0" name=""/>
        <dsp:cNvSpPr/>
      </dsp:nvSpPr>
      <dsp:spPr>
        <a:xfrm>
          <a:off x="1105554" y="446644"/>
          <a:ext cx="2498401" cy="211688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40000" b="-40000"/>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555220C-AB67-804F-AFBB-2428FEE887BF}">
      <dsp:nvSpPr>
        <dsp:cNvPr id="0" name=""/>
        <dsp:cNvSpPr/>
      </dsp:nvSpPr>
      <dsp:spPr>
        <a:xfrm>
          <a:off x="1105554" y="43000"/>
          <a:ext cx="2498401" cy="364518"/>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i="0" kern="1200" dirty="0"/>
            <a:t>Stop Sign on Partial Road</a:t>
          </a:r>
          <a:endParaRPr lang="en-US" sz="1500" kern="1200" dirty="0"/>
        </a:p>
      </dsp:txBody>
      <dsp:txXfrm>
        <a:off x="1105554" y="43000"/>
        <a:ext cx="2498401" cy="364518"/>
      </dsp:txXfrm>
    </dsp:sp>
    <dsp:sp modelId="{A3CCCE30-8807-FC4D-A1DF-D1FA49B86B40}">
      <dsp:nvSpPr>
        <dsp:cNvPr id="0" name=""/>
        <dsp:cNvSpPr/>
      </dsp:nvSpPr>
      <dsp:spPr>
        <a:xfrm>
          <a:off x="4848619" y="514045"/>
          <a:ext cx="2498401" cy="2116880"/>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40000" b="-40000"/>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58B0368-ABA7-2A4F-8BB6-42057054CCC1}">
      <dsp:nvSpPr>
        <dsp:cNvPr id="0" name=""/>
        <dsp:cNvSpPr/>
      </dsp:nvSpPr>
      <dsp:spPr>
        <a:xfrm>
          <a:off x="4851767" y="99460"/>
          <a:ext cx="2498401" cy="364518"/>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i="0" kern="1200" dirty="0"/>
            <a:t>Traffic Light Recognition</a:t>
          </a:r>
          <a:endParaRPr lang="en-US" sz="1500" kern="1200" dirty="0"/>
        </a:p>
      </dsp:txBody>
      <dsp:txXfrm>
        <a:off x="4851767" y="99460"/>
        <a:ext cx="2498401" cy="364518"/>
      </dsp:txXfrm>
    </dsp:sp>
    <dsp:sp modelId="{BA5B3C01-C2FB-BE42-8D11-1F4BDCE7A3DB}">
      <dsp:nvSpPr>
        <dsp:cNvPr id="0" name=""/>
        <dsp:cNvSpPr/>
      </dsp:nvSpPr>
      <dsp:spPr>
        <a:xfrm>
          <a:off x="1052196" y="3048215"/>
          <a:ext cx="2500600" cy="2544596"/>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41000" b="-41000"/>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92A95CD-E7A1-354A-A56E-BCD0FB55F8E8}">
      <dsp:nvSpPr>
        <dsp:cNvPr id="0" name=""/>
        <dsp:cNvSpPr/>
      </dsp:nvSpPr>
      <dsp:spPr>
        <a:xfrm>
          <a:off x="1067737" y="2655716"/>
          <a:ext cx="2498401" cy="364518"/>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i="0" kern="1200" dirty="0"/>
            <a:t>Sudden Pedestrian Crossing</a:t>
          </a:r>
          <a:endParaRPr lang="en-US" sz="1500" kern="1200" dirty="0"/>
        </a:p>
      </dsp:txBody>
      <dsp:txXfrm>
        <a:off x="1067737" y="2655716"/>
        <a:ext cx="2498401" cy="36451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TitledPictureBlocks">
  <dgm:title val=""/>
  <dgm:desc val=""/>
  <dgm:catLst>
    <dgm:cat type="picture" pri="10000"/>
    <dgm:cat type="pictureconvert" pri="10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rootNode">
    <dgm:varLst>
      <dgm:chMax/>
      <dgm:chPref/>
      <dgm:dir/>
      <dgm:animLvl val="lvl"/>
    </dgm:varLst>
    <dgm:choose name="Name0">
      <dgm:if name="Name1" func="var" arg="dir" op="equ" val="norm">
        <dgm:alg type="snake">
          <dgm:param type="off" val="ctr"/>
          <dgm:param type="grDir" val="tL"/>
        </dgm:alg>
      </dgm:if>
      <dgm:else name="Name2">
        <dgm:alg type="snake">
          <dgm:param type="off" val="ctr"/>
          <dgm:param type="grDir" val="tR"/>
        </dgm:alg>
      </dgm:else>
    </dgm:choose>
    <dgm:shape xmlns:r="http://schemas.openxmlformats.org/officeDocument/2006/relationships" r:blip="">
      <dgm:adjLst/>
    </dgm:shape>
    <dgm:constrLst>
      <dgm:constr type="primFontSz" for="des" forName="ParentText" op="equ"/>
      <dgm:constr type="primFontSz" for="des" forName="ChildText" op="equ"/>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787"/>
        </dgm:alg>
        <dgm:shape xmlns:r="http://schemas.openxmlformats.org/officeDocument/2006/relationships" r:blip="">
          <dgm:adjLst/>
        </dgm:shape>
        <dgm:choose name="Name3">
          <dgm:if name="Name4" func="var" arg="dir" op="equ" val="norm">
            <dgm:constrLst>
              <dgm:constr type="l" for="ch" forName="ParentText" refType="w" fact="0"/>
              <dgm:constr type="t" for="ch" forName="ParentText" refType="h" fact="0"/>
              <dgm:constr type="w" for="ch" forName="ParentText" refType="w" fact="0.7457"/>
              <dgm:constr type="h" for="ch" forName="ParentText" refType="h" fact="0.15"/>
              <dgm:constr type="l" for="ch" forName="Image" refType="w" fact="0"/>
              <dgm:constr type="t" for="ch" forName="Image" refType="h" fact="0.1661"/>
              <dgm:constr type="w" for="ch" forName="Image" refType="w" fact="0.7457"/>
              <dgm:constr type="h" for="ch" forName="Image" refType="h" fact="0.8711"/>
              <dgm:constr type="l" for="ch" forName="ChildText" refType="w" fact="0.6464"/>
              <dgm:constr type="t" for="ch" forName="ChildText" refType="h" fact="0.288"/>
              <dgm:constr type="w" for="ch" forName="ChildText" refType="w" fact="0.3536"/>
              <dgm:constr type="h" for="ch" forName="ChildText" refType="h" fact="0.5074"/>
            </dgm:constrLst>
          </dgm:if>
          <dgm:else name="Name5">
            <dgm:constrLst>
              <dgm:constr type="l" for="ch" forName="ParentText" refType="w" fact="0.26"/>
              <dgm:constr type="t" for="ch" forName="ParentText" refType="h" fact="0"/>
              <dgm:constr type="w" for="ch" forName="ParentText" refType="w" fact="0.7457"/>
              <dgm:constr type="h" for="ch" forName="ParentText" refType="h" fact="0.15"/>
              <dgm:constr type="l" for="ch" forName="Image" refType="w" fact="0.26"/>
              <dgm:constr type="t" for="ch" forName="Image" refType="h" fact="0.1661"/>
              <dgm:constr type="w" for="ch" forName="Image" refType="w" fact="0.7446"/>
              <dgm:constr type="h" for="ch" forName="Image" refType="h" fact="0.8711"/>
              <dgm:constr type="l" for="ch" forName="ChildText" refType="w" fact="0"/>
              <dgm:constr type="t" for="ch" forName="ChildText" refType="h" fact="0.288"/>
              <dgm:constr type="w" for="ch" forName="ChildText" refType="w" fact="0.3536"/>
              <dgm:constr type="h" for="ch" forName="ChildText" refType="h" fact="0.5074"/>
            </dgm:constrLst>
          </dgm:else>
        </dgm:choose>
        <dgm:layoutNode name="ParentText" styleLbl="node1">
          <dgm:varLst>
            <dgm:chMax val="1"/>
            <dgm:chPref val="1"/>
            <dgm:bulletEnabled val="1"/>
          </dgm:varLst>
          <dgm:alg type="tx"/>
          <dgm:shape xmlns:r="http://schemas.openxmlformats.org/officeDocument/2006/relationships" type="rect" r:blip="" zOrderOff="10">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Image" styleLbl="bgImgPlace1">
          <dgm:alg type="sp"/>
          <dgm:shape xmlns:r="http://schemas.openxmlformats.org/officeDocument/2006/relationships" type="rect" r:blip="" blipPhldr="1">
            <dgm:adjLst/>
          </dgm:shape>
          <dgm:presOf/>
        </dgm:layoutNode>
        <dgm:layoutNode name="ChildText" styleLbl="fgAcc1">
          <dgm:varLst>
            <dgm:chMax val="0"/>
            <dgm:chPref val="0"/>
            <dgm:bulletEnabled val="1"/>
          </dgm:varLst>
          <dgm:choose name="Name6">
            <dgm:if name="Name7" axis="des" ptType="node" func="cnt" op="equ" val="1">
              <dgm:alg type="tx">
                <dgm:param type="stBulletLvl" val="2"/>
                <dgm:param type="txAnchorVertCh" val="mid"/>
                <dgm:param type="parTxLTRAlign" val="l"/>
              </dgm:alg>
            </dgm:if>
            <dgm:else name="Name8">
              <dgm:alg type="tx">
                <dgm:param type="stBulletLvl" val="1"/>
                <dgm:param type="txAnchorVertCh" val="mid"/>
              </dgm:alg>
            </dgm:else>
          </dgm:choose>
          <dgm:choose name="Name9">
            <dgm:if name="Name10" axis="ch" ptType="node" func="cnt" op="gte" val="1">
              <dgm:shape xmlns:r="http://schemas.openxmlformats.org/officeDocument/2006/relationships" type="roundRect" r:blip="">
                <dgm:adjLst>
                  <dgm:adj idx="1" val="0.1"/>
                </dgm:adjLst>
              </dgm:shape>
              <dgm:presOf axis="des" ptType="node"/>
            </dgm:if>
            <dgm:else name="Name11">
              <dgm:shape xmlns:r="http://schemas.openxmlformats.org/officeDocument/2006/relationships" type="roundRect" r:blip="" hideGeom="1">
                <dgm:adjLst>
                  <dgm:adj idx="1" val="0.1"/>
                </dgm:adjLst>
              </dgm:shape>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1"/>
            <a:ext cx="3962400" cy="344091"/>
          </a:xfrm>
          <a:prstGeom prst="rect">
            <a:avLst/>
          </a:prstGeom>
        </p:spPr>
        <p:txBody>
          <a:bodyPr vert="horz" lIns="91440" tIns="45720" rIns="91440" bIns="45720" rtlCol="0"/>
          <a:lstStyle>
            <a:lvl1pPr algn="r">
              <a:defRPr sz="1200"/>
            </a:lvl1pPr>
          </a:lstStyle>
          <a:p>
            <a:fld id="{80C951AB-9E71-5849-B1A6-2B28582586F6}" type="datetimeFigureOut">
              <a:rPr lang="en-US" smtClean="0"/>
              <a:t>6/11/25</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0984EEF3-17D1-3A4E-8EA2-8341E73DF4AA}" type="slidenum">
              <a:rPr lang="en-US" smtClean="0"/>
              <a:t>‹#›</a:t>
            </a:fld>
            <a:endParaRPr lang="en-US"/>
          </a:p>
        </p:txBody>
      </p:sp>
    </p:spTree>
    <p:extLst>
      <p:ext uri="{BB962C8B-B14F-4D97-AF65-F5344CB8AC3E}">
        <p14:creationId xmlns:p14="http://schemas.microsoft.com/office/powerpoint/2010/main" val="415813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84EEF3-17D1-3A4E-8EA2-8341E73DF4AA}" type="slidenum">
              <a:rPr lang="en-US" smtClean="0"/>
              <a:t>3</a:t>
            </a:fld>
            <a:endParaRPr lang="en-US"/>
          </a:p>
        </p:txBody>
      </p:sp>
    </p:spTree>
    <p:extLst>
      <p:ext uri="{BB962C8B-B14F-4D97-AF65-F5344CB8AC3E}">
        <p14:creationId xmlns:p14="http://schemas.microsoft.com/office/powerpoint/2010/main" val="149069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984EEF3-17D1-3A4E-8EA2-8341E73DF4AA}" type="slidenum">
              <a:rPr lang="en-US" smtClean="0"/>
              <a:t>5</a:t>
            </a:fld>
            <a:endParaRPr lang="en-US"/>
          </a:p>
        </p:txBody>
      </p:sp>
    </p:spTree>
    <p:extLst>
      <p:ext uri="{BB962C8B-B14F-4D97-AF65-F5344CB8AC3E}">
        <p14:creationId xmlns:p14="http://schemas.microsoft.com/office/powerpoint/2010/main" val="149069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6/11/25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2192000" cy="6858000"/>
          </a:xfrm>
          <a:prstGeom prst="rect">
            <a:avLst/>
          </a:prstGeom>
        </p:spPr>
      </p:pic>
      <p:sp>
        <p:nvSpPr>
          <p:cNvPr id="3" name="Shape 0"/>
          <p:cNvSpPr/>
          <p:nvPr/>
        </p:nvSpPr>
        <p:spPr>
          <a:xfrm>
            <a:off x="0" y="0"/>
            <a:ext cx="12192000" cy="68580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0699346" y="6457950"/>
            <a:ext cx="1435504" cy="342900"/>
          </a:xfrm>
          <a:prstGeom prst="rect">
            <a:avLst/>
          </a:prstGeom>
        </p:spPr>
      </p:pic>
    </p:spTree>
    <p:extLst>
      <p:ext uri="{BB962C8B-B14F-4D97-AF65-F5344CB8AC3E}">
        <p14:creationId xmlns:p14="http://schemas.microsoft.com/office/powerpoint/2010/main" val="1289219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6/11/25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6/11/25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6/11/25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6/11/25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6/11/25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9933" y="287803"/>
            <a:ext cx="10867865" cy="3026265"/>
          </a:xfrm>
          <a:solidFill>
            <a:schemeClr val="accent1"/>
          </a:solidFill>
        </p:spPr>
        <p:txBody>
          <a:bodyPr vert="horz" lIns="91440" tIns="45720" rIns="91440" bIns="45720" rtlCol="0" anchor="ctr">
            <a:normAutofit/>
          </a:bodyPr>
          <a:lstStyle/>
          <a:p>
            <a:r>
              <a:rPr lang="en-US" sz="4800" dirty="0">
                <a:solidFill>
                  <a:schemeClr val="bg1"/>
                </a:solidFill>
                <a:ea typeface="+mj-lt"/>
                <a:cs typeface="+mj-lt"/>
              </a:rPr>
              <a:t>Toward a Multi Agent Approach for LLM-Based Dynamic Vehicle Control and Communication in Accidental Condition</a:t>
            </a:r>
            <a:endParaRPr lang="en-US" sz="4800" dirty="0">
              <a:solidFill>
                <a:schemeClr val="bg1"/>
              </a:solidFill>
            </a:endParaRPr>
          </a:p>
        </p:txBody>
      </p:sp>
      <p:sp>
        <p:nvSpPr>
          <p:cNvPr id="3" name="Subtitle 2"/>
          <p:cNvSpPr>
            <a:spLocks noGrp="1"/>
          </p:cNvSpPr>
          <p:nvPr>
            <p:ph type="subTitle" idx="1"/>
          </p:nvPr>
        </p:nvSpPr>
        <p:spPr>
          <a:xfrm>
            <a:off x="780093" y="3553793"/>
            <a:ext cx="10867867" cy="2689350"/>
          </a:xfrm>
        </p:spPr>
        <p:txBody>
          <a:bodyPr vert="horz" lIns="91440" tIns="45720" rIns="91440" bIns="45720" rtlCol="0" anchor="t">
            <a:normAutofit/>
          </a:bodyPr>
          <a:lstStyle/>
          <a:p>
            <a:r>
              <a:rPr lang="en-US" sz="2000">
                <a:ea typeface="+mn-lt"/>
                <a:cs typeface="+mn-lt"/>
              </a:rPr>
              <a:t>PRESENTER - RAFI MD ASHIFUJJMAN, ID  - 71330708</a:t>
            </a:r>
          </a:p>
          <a:p>
            <a:r>
              <a:rPr lang="en-US" sz="2000">
                <a:ea typeface="+mn-lt"/>
                <a:cs typeface="+mn-lt"/>
              </a:rPr>
              <a:t>SUPERVISOR- NAOKI FUKUTA</a:t>
            </a:r>
            <a:endParaRPr lang="en-US" sz="2000"/>
          </a:p>
          <a:p>
            <a:r>
              <a:rPr lang="en-US" sz="2000">
                <a:ea typeface="+mn-lt"/>
                <a:cs typeface="+mn-lt"/>
              </a:rPr>
              <a:t>DEPARTMENT OF INFORMATICS </a:t>
            </a:r>
            <a:endParaRPr lang="en-US" sz="2000"/>
          </a:p>
          <a:p>
            <a:r>
              <a:rPr lang="en-US" sz="2000">
                <a:ea typeface="+mn-lt"/>
                <a:cs typeface="+mn-lt"/>
              </a:rPr>
              <a:t>GRADUATE SCHOOL OF INTEGRATED SCIENCE AND TECHNOLOGY, </a:t>
            </a:r>
          </a:p>
          <a:p>
            <a:r>
              <a:rPr lang="en-US" sz="2000">
                <a:ea typeface="+mn-lt"/>
                <a:cs typeface="+mn-lt"/>
              </a:rPr>
              <a:t>SHIZUOKA UNIVERSITY.</a:t>
            </a:r>
            <a:endParaRPr lang="en-US" sz="2000"/>
          </a:p>
        </p:txBody>
      </p:sp>
    </p:spTree>
    <p:extLst>
      <p:ext uri="{BB962C8B-B14F-4D97-AF65-F5344CB8AC3E}">
        <p14:creationId xmlns:p14="http://schemas.microsoft.com/office/powerpoint/2010/main" val="495848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B759F-5652-5941-FB8E-7479D0406B27}"/>
              </a:ext>
            </a:extLst>
          </p:cNvPr>
          <p:cNvSpPr>
            <a:spLocks noGrp="1"/>
          </p:cNvSpPr>
          <p:nvPr>
            <p:ph type="title"/>
          </p:nvPr>
        </p:nvSpPr>
        <p:spPr>
          <a:xfrm>
            <a:off x="838200" y="365125"/>
            <a:ext cx="10394373" cy="1163927"/>
          </a:xfrm>
          <a:solidFill>
            <a:schemeClr val="accent1">
              <a:lumMod val="75000"/>
            </a:schemeClr>
          </a:solidFill>
        </p:spPr>
        <p:txBody>
          <a:bodyPr>
            <a:normAutofit/>
          </a:bodyPr>
          <a:lstStyle/>
          <a:p>
            <a:r>
              <a:rPr lang="en-US" sz="4000" b="1">
                <a:solidFill>
                  <a:schemeClr val="bg1"/>
                </a:solidFill>
                <a:ea typeface="+mj-lt"/>
                <a:cs typeface="+mj-lt"/>
              </a:rPr>
              <a:t>Research Contribution :</a:t>
            </a:r>
            <a:endParaRPr lang="en-US" sz="4000">
              <a:solidFill>
                <a:schemeClr val="bg1"/>
              </a:solidFill>
            </a:endParaRPr>
          </a:p>
        </p:txBody>
      </p:sp>
      <p:sp>
        <p:nvSpPr>
          <p:cNvPr id="3" name="Content Placeholder 2">
            <a:extLst>
              <a:ext uri="{FF2B5EF4-FFF2-40B4-BE49-F238E27FC236}">
                <a16:creationId xmlns:a16="http://schemas.microsoft.com/office/drawing/2014/main" id="{42AB7FB0-AE3B-9A41-A9D8-D8A6BFC36CCC}"/>
              </a:ext>
            </a:extLst>
          </p:cNvPr>
          <p:cNvSpPr>
            <a:spLocks noGrp="1"/>
          </p:cNvSpPr>
          <p:nvPr>
            <p:ph idx="1"/>
          </p:nvPr>
        </p:nvSpPr>
        <p:spPr>
          <a:xfrm>
            <a:off x="855518" y="1692853"/>
            <a:ext cx="10498282" cy="4484110"/>
          </a:xfrm>
        </p:spPr>
        <p:txBody>
          <a:bodyPr vert="horz" lIns="91440" tIns="45720" rIns="91440" bIns="45720" rtlCol="0" anchor="t">
            <a:normAutofit/>
          </a:bodyPr>
          <a:lstStyle/>
          <a:p>
            <a:r>
              <a:rPr lang="en-US" sz="2500" dirty="0">
                <a:ea typeface="+mn-lt"/>
                <a:cs typeface="+mn-lt"/>
              </a:rPr>
              <a:t>The main contribution of this research includes,</a:t>
            </a:r>
            <a:endParaRPr lang="en-US" sz="2500" dirty="0"/>
          </a:p>
          <a:p>
            <a:pPr lvl="1"/>
            <a:r>
              <a:rPr lang="en-US" sz="2500" dirty="0">
                <a:ea typeface="+mn-lt"/>
                <a:cs typeface="+mn-lt"/>
              </a:rPr>
              <a:t>Investigating the </a:t>
            </a:r>
            <a:r>
              <a:rPr lang="en-US" sz="2500" b="1" dirty="0">
                <a:ea typeface="+mn-lt"/>
                <a:cs typeface="+mn-lt"/>
              </a:rPr>
              <a:t> LLMs</a:t>
            </a:r>
            <a:r>
              <a:rPr lang="en-US" sz="2500" dirty="0">
                <a:ea typeface="+mn-lt"/>
                <a:cs typeface="+mn-lt"/>
              </a:rPr>
              <a:t> as the main decision agent in ADS</a:t>
            </a:r>
            <a:endParaRPr lang="en-US" sz="2500" dirty="0"/>
          </a:p>
          <a:p>
            <a:pPr lvl="1"/>
            <a:r>
              <a:rPr lang="en-US" sz="2500" dirty="0">
                <a:solidFill>
                  <a:schemeClr val="tx1">
                    <a:alpha val="80000"/>
                  </a:schemeClr>
                </a:solidFill>
              </a:rPr>
              <a:t>Evaluating  LLMs reasoning abilities in handling  Unknown-Unsafe domain</a:t>
            </a:r>
          </a:p>
          <a:p>
            <a:pPr lvl="1"/>
            <a:r>
              <a:rPr lang="en-US" sz="2500" dirty="0"/>
              <a:t>Implementing a Multi-Agent Framework for V2V Communication</a:t>
            </a:r>
            <a:endParaRPr lang="en-US" sz="2500" dirty="0">
              <a:solidFill>
                <a:schemeClr val="tx1">
                  <a:alpha val="80000"/>
                </a:schemeClr>
              </a:solidFill>
            </a:endParaRPr>
          </a:p>
          <a:p>
            <a:pPr lvl="1"/>
            <a:endParaRPr lang="en-US" sz="2500" dirty="0">
              <a:solidFill>
                <a:srgbClr val="000000">
                  <a:alpha val="80000"/>
                </a:srgbClr>
              </a:solidFill>
            </a:endParaRPr>
          </a:p>
          <a:p>
            <a:pPr marL="457200" lvl="1" indent="0">
              <a:buNone/>
            </a:pPr>
            <a:endParaRPr lang="en-US" sz="2500" dirty="0"/>
          </a:p>
          <a:p>
            <a:pPr lvl="1">
              <a:buFont typeface="Courier New" panose="020B0604020202020204" pitchFamily="34" charset="0"/>
              <a:buChar char="o"/>
            </a:pPr>
            <a:endParaRPr lang="en-US" sz="2500" dirty="0"/>
          </a:p>
          <a:p>
            <a:pPr marL="514350" indent="-514350"/>
            <a:endParaRPr lang="en-US" sz="2500" dirty="0"/>
          </a:p>
          <a:p>
            <a:pPr marL="0" indent="0">
              <a:buNone/>
            </a:pPr>
            <a:endParaRPr lang="en-US" sz="2500" dirty="0"/>
          </a:p>
        </p:txBody>
      </p:sp>
    </p:spTree>
    <p:extLst>
      <p:ext uri="{BB962C8B-B14F-4D97-AF65-F5344CB8AC3E}">
        <p14:creationId xmlns:p14="http://schemas.microsoft.com/office/powerpoint/2010/main" val="3628056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13D1B1-9C1A-B7BE-8171-C434492F4A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8D9989-21C7-6A89-81F2-D7CDA5964E68}"/>
              </a:ext>
            </a:extLst>
          </p:cNvPr>
          <p:cNvSpPr>
            <a:spLocks noGrp="1"/>
          </p:cNvSpPr>
          <p:nvPr>
            <p:ph type="title"/>
          </p:nvPr>
        </p:nvSpPr>
        <p:spPr>
          <a:xfrm>
            <a:off x="963874" y="377617"/>
            <a:ext cx="10423236" cy="1048473"/>
          </a:xfrm>
          <a:solidFill>
            <a:schemeClr val="accent4">
              <a:lumMod val="50000"/>
            </a:schemeClr>
          </a:solidFill>
          <a:ln>
            <a:solidFill>
              <a:srgbClr val="4472C4"/>
            </a:solidFill>
          </a:ln>
        </p:spPr>
        <p:txBody>
          <a:bodyPr/>
          <a:lstStyle/>
          <a:p>
            <a:r>
              <a:rPr lang="en-US" b="1">
                <a:solidFill>
                  <a:schemeClr val="bg1"/>
                </a:solidFill>
                <a:ea typeface="+mj-lt"/>
                <a:cs typeface="+mj-lt"/>
              </a:rPr>
              <a:t>Why LLM as Decision Agent:</a:t>
            </a:r>
            <a:endParaRPr lang="en-US" b="1">
              <a:solidFill>
                <a:schemeClr val="bg1"/>
              </a:solidFill>
            </a:endParaRPr>
          </a:p>
        </p:txBody>
      </p:sp>
      <p:sp>
        <p:nvSpPr>
          <p:cNvPr id="3" name="Content Placeholder 2">
            <a:extLst>
              <a:ext uri="{FF2B5EF4-FFF2-40B4-BE49-F238E27FC236}">
                <a16:creationId xmlns:a16="http://schemas.microsoft.com/office/drawing/2014/main" id="{E253B446-1509-A4D0-D152-BEDD6701C1DD}"/>
              </a:ext>
            </a:extLst>
          </p:cNvPr>
          <p:cNvSpPr>
            <a:spLocks noGrp="1"/>
          </p:cNvSpPr>
          <p:nvPr>
            <p:ph idx="1"/>
          </p:nvPr>
        </p:nvSpPr>
        <p:spPr>
          <a:xfrm>
            <a:off x="963118" y="1694462"/>
            <a:ext cx="10390682" cy="1959157"/>
          </a:xfrm>
        </p:spPr>
        <p:txBody>
          <a:bodyPr vert="horz" lIns="91440" tIns="45720" rIns="91440" bIns="45720" rtlCol="0" anchor="t">
            <a:normAutofit/>
          </a:bodyPr>
          <a:lstStyle/>
          <a:p>
            <a:pPr marL="0" indent="0">
              <a:buNone/>
            </a:pPr>
            <a:endParaRPr lang="en-US">
              <a:latin typeface="Aptos"/>
              <a:cs typeface="Arial"/>
            </a:endParaRPr>
          </a:p>
          <a:p>
            <a:endParaRPr lang="en-US">
              <a:latin typeface="Aptos"/>
              <a:cs typeface="Arial"/>
            </a:endParaRPr>
          </a:p>
        </p:txBody>
      </p:sp>
      <p:sp>
        <p:nvSpPr>
          <p:cNvPr id="5" name="TextBox 4">
            <a:extLst>
              <a:ext uri="{FF2B5EF4-FFF2-40B4-BE49-F238E27FC236}">
                <a16:creationId xmlns:a16="http://schemas.microsoft.com/office/drawing/2014/main" id="{9BDA6BC5-AD6E-7809-3010-A7743C8271A6}"/>
              </a:ext>
            </a:extLst>
          </p:cNvPr>
          <p:cNvSpPr txBox="1"/>
          <p:nvPr/>
        </p:nvSpPr>
        <p:spPr>
          <a:xfrm>
            <a:off x="960678" y="1951031"/>
            <a:ext cx="10525591"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a:t>This paper[Cui 2023] introduces </a:t>
            </a:r>
            <a:r>
              <a:rPr lang="en-US" sz="2000" err="1"/>
              <a:t>DriveLLM</a:t>
            </a:r>
            <a:r>
              <a:rPr lang="en-US" sz="2000"/>
              <a:t>, a decision-making framework that combines large language models (LLMs) with autonomous driving systems to enhance commonsense reasoning in complex driving scenarios.</a:t>
            </a:r>
          </a:p>
          <a:p>
            <a:r>
              <a:rPr lang="en-US" sz="2000"/>
              <a:t> </a:t>
            </a:r>
          </a:p>
          <a:p>
            <a:r>
              <a:rPr lang="en-US" sz="2000"/>
              <a:t>  - Combines LLMs with autonomous driving systems.</a:t>
            </a:r>
          </a:p>
          <a:p>
            <a:r>
              <a:rPr lang="en-US" sz="2000"/>
              <a:t>  - Uses a cyber-physical feedback system for continuous learning.</a:t>
            </a:r>
          </a:p>
          <a:p>
            <a:r>
              <a:rPr lang="en-US" sz="2000"/>
              <a:t>  - Outperforms traditional decision-making frameworks.</a:t>
            </a:r>
          </a:p>
        </p:txBody>
      </p:sp>
      <p:sp>
        <p:nvSpPr>
          <p:cNvPr id="6" name="TextBox 5">
            <a:extLst>
              <a:ext uri="{FF2B5EF4-FFF2-40B4-BE49-F238E27FC236}">
                <a16:creationId xmlns:a16="http://schemas.microsoft.com/office/drawing/2014/main" id="{76CEB2DA-1C4C-677A-58C0-E816AD0B315D}"/>
              </a:ext>
            </a:extLst>
          </p:cNvPr>
          <p:cNvSpPr txBox="1"/>
          <p:nvPr/>
        </p:nvSpPr>
        <p:spPr>
          <a:xfrm>
            <a:off x="1092499" y="4197800"/>
            <a:ext cx="10557480" cy="412601"/>
          </a:xfrm>
          <a:prstGeom prst="rect">
            <a:avLst/>
          </a:prstGeom>
          <a:noFill/>
          <a:ln>
            <a:solidFill>
              <a:srgbClr val="4472C4"/>
            </a:solidFill>
          </a:ln>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a:solidFill>
                  <a:srgbClr val="222222"/>
                </a:solidFill>
                <a:latin typeface="Arial"/>
                <a:cs typeface="Arial"/>
              </a:rPr>
              <a:t>Cui, Y., Huang, S., Zhong, J., Liu, Z., Wang, Y., Sun, C., ... &amp; </a:t>
            </a:r>
            <a:r>
              <a:rPr lang="en-US" sz="1000" err="1">
                <a:solidFill>
                  <a:srgbClr val="222222"/>
                </a:solidFill>
                <a:latin typeface="Arial"/>
                <a:cs typeface="Arial"/>
              </a:rPr>
              <a:t>Khajepour</a:t>
            </a:r>
            <a:r>
              <a:rPr lang="en-US" sz="1000">
                <a:solidFill>
                  <a:srgbClr val="222222"/>
                </a:solidFill>
                <a:latin typeface="Arial"/>
                <a:cs typeface="Arial"/>
              </a:rPr>
              <a:t>, A. (2023). </a:t>
            </a:r>
            <a:r>
              <a:rPr lang="en-US" sz="1000" err="1">
                <a:solidFill>
                  <a:srgbClr val="222222"/>
                </a:solidFill>
                <a:latin typeface="Arial"/>
                <a:cs typeface="Arial"/>
              </a:rPr>
              <a:t>Drivellm</a:t>
            </a:r>
            <a:r>
              <a:rPr lang="en-US" sz="1000">
                <a:solidFill>
                  <a:srgbClr val="222222"/>
                </a:solidFill>
                <a:latin typeface="Arial"/>
                <a:cs typeface="Arial"/>
              </a:rPr>
              <a:t>: Charting the path toward full autonomous driving with large language models. </a:t>
            </a:r>
            <a:r>
              <a:rPr lang="en-US" sz="1000" i="1">
                <a:solidFill>
                  <a:srgbClr val="222222"/>
                </a:solidFill>
                <a:latin typeface="Arial"/>
                <a:cs typeface="Arial"/>
              </a:rPr>
              <a:t>IEEE Transactions on Intelligent Vehicles</a:t>
            </a:r>
            <a:r>
              <a:rPr lang="en-US" sz="1000">
                <a:solidFill>
                  <a:srgbClr val="222222"/>
                </a:solidFill>
                <a:latin typeface="Arial"/>
                <a:cs typeface="Arial"/>
              </a:rPr>
              <a:t>.</a:t>
            </a:r>
            <a:endParaRPr lang="en-US"/>
          </a:p>
        </p:txBody>
      </p:sp>
    </p:spTree>
    <p:extLst>
      <p:ext uri="{BB962C8B-B14F-4D97-AF65-F5344CB8AC3E}">
        <p14:creationId xmlns:p14="http://schemas.microsoft.com/office/powerpoint/2010/main" val="1423051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E7E604-CB67-9C80-7391-E1712C89AE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CE468D-24DD-AC9E-2802-56612B812318}"/>
              </a:ext>
            </a:extLst>
          </p:cNvPr>
          <p:cNvSpPr>
            <a:spLocks noGrp="1"/>
          </p:cNvSpPr>
          <p:nvPr>
            <p:ph type="title"/>
          </p:nvPr>
        </p:nvSpPr>
        <p:spPr>
          <a:xfrm>
            <a:off x="969364" y="352633"/>
            <a:ext cx="10384437" cy="1038252"/>
          </a:xfrm>
          <a:solidFill>
            <a:schemeClr val="accent4">
              <a:lumMod val="50000"/>
            </a:schemeClr>
          </a:solidFill>
          <a:ln>
            <a:solidFill>
              <a:srgbClr val="4472C4"/>
            </a:solidFill>
          </a:ln>
        </p:spPr>
        <p:txBody>
          <a:bodyPr/>
          <a:lstStyle/>
          <a:p>
            <a:r>
              <a:rPr lang="en-US" b="1">
                <a:solidFill>
                  <a:schemeClr val="bg1"/>
                </a:solidFill>
              </a:rPr>
              <a:t>Why Multiagent  Approach:</a:t>
            </a:r>
          </a:p>
        </p:txBody>
      </p:sp>
      <p:sp>
        <p:nvSpPr>
          <p:cNvPr id="6" name="Content Placeholder 2">
            <a:extLst>
              <a:ext uri="{FF2B5EF4-FFF2-40B4-BE49-F238E27FC236}">
                <a16:creationId xmlns:a16="http://schemas.microsoft.com/office/drawing/2014/main" id="{6BAB4F5C-37A6-2C53-7B6C-66B6AACCBCCD}"/>
              </a:ext>
            </a:extLst>
          </p:cNvPr>
          <p:cNvSpPr txBox="1">
            <a:spLocks/>
          </p:cNvSpPr>
          <p:nvPr/>
        </p:nvSpPr>
        <p:spPr>
          <a:xfrm>
            <a:off x="976601" y="1533273"/>
            <a:ext cx="10547851" cy="435837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ea typeface="+mn-lt"/>
                <a:cs typeface="+mn-lt"/>
              </a:rPr>
              <a:t>This paper [Ayache 2017] presents an autonomous vehicular system based on multi-agents to reduces the complexity of the autonomous system by splitting tasks between different agents, which in turn reduces execution time and allows for quicker intervention in complex scenarios. The proposed MAS can be applied to all vehicle brands, unlike existing systems that are dedicated to specific brands.</a:t>
            </a:r>
          </a:p>
          <a:p>
            <a:pPr>
              <a:buFontTx/>
              <a:buChar char="-"/>
            </a:pPr>
            <a:r>
              <a:rPr lang="en-US" sz="2000"/>
              <a:t>Splits complex tasks across multiple specialized agents </a:t>
            </a:r>
          </a:p>
          <a:p>
            <a:pPr>
              <a:buFontTx/>
              <a:buChar char="-"/>
            </a:pPr>
            <a:r>
              <a:rPr lang="en-US" sz="2000"/>
              <a:t>Enables more efficient system-wide processing</a:t>
            </a:r>
          </a:p>
          <a:p>
            <a:pPr>
              <a:buFontTx/>
              <a:buChar char="-"/>
            </a:pPr>
            <a:r>
              <a:rPr lang="en-US" sz="2000"/>
              <a:t> Dramatically reduces overall execution time</a:t>
            </a:r>
          </a:p>
          <a:p>
            <a:pPr>
              <a:buFontTx/>
              <a:buChar char="-"/>
            </a:pPr>
            <a:r>
              <a:rPr lang="en-US" sz="2000"/>
              <a:t>Compatible with all vehicle brands</a:t>
            </a:r>
            <a:endParaRPr lang="en-US" sz="3200"/>
          </a:p>
          <a:p>
            <a:endParaRPr lang="en-US" sz="2000">
              <a:ea typeface="+mn-lt"/>
              <a:cs typeface="+mn-lt"/>
            </a:endParaRPr>
          </a:p>
          <a:p>
            <a:endParaRPr lang="en-US" sz="1900"/>
          </a:p>
          <a:p>
            <a:endParaRPr lang="en-US" sz="1900"/>
          </a:p>
        </p:txBody>
      </p:sp>
      <p:sp>
        <p:nvSpPr>
          <p:cNvPr id="8" name="TextBox 7">
            <a:extLst>
              <a:ext uri="{FF2B5EF4-FFF2-40B4-BE49-F238E27FC236}">
                <a16:creationId xmlns:a16="http://schemas.microsoft.com/office/drawing/2014/main" id="{03A7B5F0-C193-87F2-03C5-472DDCF8286A}"/>
              </a:ext>
            </a:extLst>
          </p:cNvPr>
          <p:cNvSpPr txBox="1"/>
          <p:nvPr/>
        </p:nvSpPr>
        <p:spPr>
          <a:xfrm rot="10800000" flipV="1">
            <a:off x="1065198" y="5982592"/>
            <a:ext cx="10459254" cy="40011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solidFill>
                  <a:srgbClr val="222222"/>
                </a:solidFill>
                <a:latin typeface="Arial"/>
                <a:cs typeface="Arial"/>
              </a:rPr>
              <a:t>Ayache, N., </a:t>
            </a:r>
            <a:r>
              <a:rPr lang="en-US" sz="1000" err="1">
                <a:solidFill>
                  <a:srgbClr val="222222"/>
                </a:solidFill>
                <a:latin typeface="Arial"/>
                <a:cs typeface="Arial"/>
              </a:rPr>
              <a:t>Yahyaouy</a:t>
            </a:r>
            <a:r>
              <a:rPr lang="en-US" sz="1000">
                <a:solidFill>
                  <a:srgbClr val="222222"/>
                </a:solidFill>
                <a:latin typeface="Arial"/>
                <a:cs typeface="Arial"/>
              </a:rPr>
              <a:t>, A., &amp; Abdelouahed, S. M. (2017, April). An autonomous vehicular system based on </a:t>
            </a:r>
            <a:r>
              <a:rPr lang="en-US" sz="1000" err="1">
                <a:solidFill>
                  <a:srgbClr val="222222"/>
                </a:solidFill>
                <a:latin typeface="Arial"/>
                <a:cs typeface="Arial"/>
              </a:rPr>
              <a:t>muli</a:t>
            </a:r>
            <a:r>
              <a:rPr lang="en-US" sz="1000">
                <a:solidFill>
                  <a:srgbClr val="222222"/>
                </a:solidFill>
                <a:latin typeface="Arial"/>
                <a:cs typeface="Arial"/>
              </a:rPr>
              <a:t>-agents control: Architecture and behavior simulation. In </a:t>
            </a:r>
            <a:r>
              <a:rPr lang="en-US" sz="1000" i="1">
                <a:solidFill>
                  <a:srgbClr val="222222"/>
                </a:solidFill>
                <a:latin typeface="Arial"/>
                <a:cs typeface="Arial"/>
              </a:rPr>
              <a:t>2017 Intelligent Systems and Computer Vision (ISCV)</a:t>
            </a:r>
            <a:r>
              <a:rPr lang="en-US" sz="1000">
                <a:solidFill>
                  <a:srgbClr val="222222"/>
                </a:solidFill>
                <a:latin typeface="Arial"/>
                <a:cs typeface="Arial"/>
              </a:rPr>
              <a:t> (pp. 1-7). IEEE.</a:t>
            </a:r>
            <a:endParaRPr lang="en-US"/>
          </a:p>
        </p:txBody>
      </p:sp>
    </p:spTree>
    <p:extLst>
      <p:ext uri="{BB962C8B-B14F-4D97-AF65-F5344CB8AC3E}">
        <p14:creationId xmlns:p14="http://schemas.microsoft.com/office/powerpoint/2010/main" val="608547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23515-5CB1-A6F5-B5A9-C0F5C55D8128}"/>
              </a:ext>
            </a:extLst>
          </p:cNvPr>
          <p:cNvSpPr>
            <a:spLocks noGrp="1"/>
          </p:cNvSpPr>
          <p:nvPr>
            <p:ph type="title"/>
          </p:nvPr>
        </p:nvSpPr>
        <p:spPr>
          <a:xfrm>
            <a:off x="1050559" y="477551"/>
            <a:ext cx="10571814" cy="988285"/>
          </a:xfrm>
          <a:solidFill>
            <a:schemeClr val="accent4">
              <a:lumMod val="50000"/>
            </a:schemeClr>
          </a:solidFill>
          <a:ln>
            <a:solidFill>
              <a:srgbClr val="4472C4"/>
            </a:solidFill>
          </a:ln>
        </p:spPr>
        <p:txBody>
          <a:bodyPr/>
          <a:lstStyle/>
          <a:p>
            <a:r>
              <a:rPr lang="en-US" b="1">
                <a:solidFill>
                  <a:schemeClr val="bg1"/>
                </a:solidFill>
                <a:ea typeface="+mj-lt"/>
                <a:cs typeface="+mj-lt"/>
              </a:rPr>
              <a:t>Related Work</a:t>
            </a:r>
          </a:p>
        </p:txBody>
      </p:sp>
      <p:sp>
        <p:nvSpPr>
          <p:cNvPr id="3" name="Content Placeholder 2">
            <a:extLst>
              <a:ext uri="{FF2B5EF4-FFF2-40B4-BE49-F238E27FC236}">
                <a16:creationId xmlns:a16="http://schemas.microsoft.com/office/drawing/2014/main" id="{B89791BA-2989-D0D3-21F0-D75882FC04E6}"/>
              </a:ext>
            </a:extLst>
          </p:cNvPr>
          <p:cNvSpPr>
            <a:spLocks noGrp="1"/>
          </p:cNvSpPr>
          <p:nvPr>
            <p:ph idx="1"/>
          </p:nvPr>
        </p:nvSpPr>
        <p:spPr>
          <a:xfrm>
            <a:off x="950152" y="1668815"/>
            <a:ext cx="10772586" cy="1957647"/>
          </a:xfrm>
        </p:spPr>
        <p:txBody>
          <a:bodyPr vert="horz" lIns="91440" tIns="45720" rIns="91440" bIns="45720" rtlCol="0" anchor="t">
            <a:noAutofit/>
          </a:bodyPr>
          <a:lstStyle/>
          <a:p>
            <a:r>
              <a:rPr lang="en-US" sz="2000">
                <a:solidFill>
                  <a:srgbClr val="000000"/>
                </a:solidFill>
                <a:ea typeface="+mn-lt"/>
                <a:cs typeface="+mn-lt"/>
              </a:rPr>
              <a:t>This paper [Hook 2021] presents experiments on learning decision-making policies in multi-agent environments for autonomous systems like connected autonomous vehicles. Agents were able to learn to navigate their environment and avoid collisions even in a partially observable setting with obstacles and other moving agents. However, Learning decision-making policies  is challenging due to the non-stationary nature of the environment.</a:t>
            </a:r>
          </a:p>
          <a:p>
            <a:endParaRPr lang="en-US" sz="1900"/>
          </a:p>
          <a:p>
            <a:endParaRPr lang="en-US" sz="1900"/>
          </a:p>
        </p:txBody>
      </p:sp>
      <p:sp>
        <p:nvSpPr>
          <p:cNvPr id="9" name="Content Placeholder 2">
            <a:extLst>
              <a:ext uri="{FF2B5EF4-FFF2-40B4-BE49-F238E27FC236}">
                <a16:creationId xmlns:a16="http://schemas.microsoft.com/office/drawing/2014/main" id="{B97DA612-A2F9-E2DD-010A-DC920DD9C2D6}"/>
              </a:ext>
            </a:extLst>
          </p:cNvPr>
          <p:cNvSpPr txBox="1">
            <a:spLocks/>
          </p:cNvSpPr>
          <p:nvPr/>
        </p:nvSpPr>
        <p:spPr>
          <a:xfrm>
            <a:off x="832945" y="3856749"/>
            <a:ext cx="10778358" cy="179601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900">
                <a:ea typeface="+mn-lt"/>
                <a:cs typeface="+mn-lt"/>
              </a:rPr>
              <a:t>This study [</a:t>
            </a:r>
            <a:r>
              <a:rPr lang="en-US" sz="1900" err="1">
                <a:ea typeface="+mn-lt"/>
                <a:cs typeface="+mn-lt"/>
              </a:rPr>
              <a:t>Ananthajothi</a:t>
            </a:r>
            <a:r>
              <a:rPr lang="en-US" sz="1900">
                <a:ea typeface="+mn-lt"/>
                <a:cs typeface="+mn-lt"/>
              </a:rPr>
              <a:t> 2023] looks to explore the ability of integrating LLMs into Autonomous driving (AD) structures to emulate human-like behavior . LLMs can use their memory to apply past experiences to future decision-making, improving adaptability and decision-making in AD systems. It can enhance reliability and safety by enabling human-like reasoning and adaptability.</a:t>
            </a:r>
            <a:endParaRPr lang="en-US" sz="1900" i="1">
              <a:ea typeface="+mn-lt"/>
              <a:cs typeface="+mn-lt"/>
            </a:endParaRPr>
          </a:p>
          <a:p>
            <a:endParaRPr lang="en-US" sz="1900"/>
          </a:p>
          <a:p>
            <a:endParaRPr lang="en-US" sz="1900"/>
          </a:p>
        </p:txBody>
      </p:sp>
      <p:sp>
        <p:nvSpPr>
          <p:cNvPr id="4" name="TextBox 3">
            <a:extLst>
              <a:ext uri="{FF2B5EF4-FFF2-40B4-BE49-F238E27FC236}">
                <a16:creationId xmlns:a16="http://schemas.microsoft.com/office/drawing/2014/main" id="{18446639-3141-3892-7377-93C37D3710D5}"/>
              </a:ext>
            </a:extLst>
          </p:cNvPr>
          <p:cNvSpPr txBox="1"/>
          <p:nvPr/>
        </p:nvSpPr>
        <p:spPr>
          <a:xfrm rot="10800000" flipV="1">
            <a:off x="1140296" y="5167245"/>
            <a:ext cx="10459254" cy="40011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err="1">
                <a:solidFill>
                  <a:srgbClr val="222222"/>
                </a:solidFill>
                <a:latin typeface="Arial"/>
                <a:cs typeface="Arial"/>
              </a:rPr>
              <a:t>Ananthajothi</a:t>
            </a:r>
            <a:r>
              <a:rPr lang="en-US" sz="1000">
                <a:solidFill>
                  <a:srgbClr val="222222"/>
                </a:solidFill>
                <a:latin typeface="Arial"/>
                <a:cs typeface="Arial"/>
              </a:rPr>
              <a:t>, K., GS, S. S., &amp; Saran, J. U. (2023, December). LLM's for Autonomous Driving: A New Way to Teach Machines to Drive. In </a:t>
            </a:r>
            <a:r>
              <a:rPr lang="en-US" sz="1000" i="1">
                <a:solidFill>
                  <a:srgbClr val="222222"/>
                </a:solidFill>
                <a:latin typeface="Arial"/>
                <a:cs typeface="Arial"/>
              </a:rPr>
              <a:t>2023 3rd International Conference on Mobile Networks and Wireless Communications (ICMNWC)</a:t>
            </a:r>
            <a:r>
              <a:rPr lang="en-US" sz="1000">
                <a:solidFill>
                  <a:srgbClr val="222222"/>
                </a:solidFill>
                <a:latin typeface="Arial"/>
                <a:cs typeface="Arial"/>
              </a:rPr>
              <a:t> (pp. 1-6). IEEE.</a:t>
            </a:r>
            <a:endParaRPr lang="en-US"/>
          </a:p>
        </p:txBody>
      </p:sp>
      <p:sp>
        <p:nvSpPr>
          <p:cNvPr id="6" name="TextBox 5">
            <a:extLst>
              <a:ext uri="{FF2B5EF4-FFF2-40B4-BE49-F238E27FC236}">
                <a16:creationId xmlns:a16="http://schemas.microsoft.com/office/drawing/2014/main" id="{3E7D9179-17BF-DF29-113C-41E13F30FBB4}"/>
              </a:ext>
            </a:extLst>
          </p:cNvPr>
          <p:cNvSpPr txBox="1"/>
          <p:nvPr/>
        </p:nvSpPr>
        <p:spPr>
          <a:xfrm>
            <a:off x="1140296" y="3141441"/>
            <a:ext cx="9911407" cy="400110"/>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solidFill>
                  <a:srgbClr val="222222"/>
                </a:solidFill>
                <a:latin typeface="Arial"/>
                <a:cs typeface="Arial"/>
              </a:rPr>
              <a:t>Hook, J., El-</a:t>
            </a:r>
            <a:r>
              <a:rPr lang="en-US" sz="1000" err="1">
                <a:solidFill>
                  <a:srgbClr val="222222"/>
                </a:solidFill>
                <a:latin typeface="Arial"/>
                <a:cs typeface="Arial"/>
              </a:rPr>
              <a:t>Sedky</a:t>
            </a:r>
            <a:r>
              <a:rPr lang="en-US" sz="1000">
                <a:solidFill>
                  <a:srgbClr val="222222"/>
                </a:solidFill>
                <a:latin typeface="Arial"/>
                <a:cs typeface="Arial"/>
              </a:rPr>
              <a:t>, S., De Silva, V., &amp; Kondoz, A. (2021). Learning data-driven decision-making policies in multi-agent environments for autonomous systems. </a:t>
            </a:r>
            <a:r>
              <a:rPr lang="en-US" sz="1000" i="1">
                <a:solidFill>
                  <a:srgbClr val="222222"/>
                </a:solidFill>
                <a:latin typeface="Arial"/>
                <a:cs typeface="Arial"/>
              </a:rPr>
              <a:t>Cognitive Systems Research</a:t>
            </a:r>
            <a:r>
              <a:rPr lang="en-US" sz="1000">
                <a:solidFill>
                  <a:srgbClr val="222222"/>
                </a:solidFill>
                <a:latin typeface="Arial"/>
                <a:cs typeface="Arial"/>
              </a:rPr>
              <a:t>, </a:t>
            </a:r>
            <a:r>
              <a:rPr lang="en-US" sz="1000" i="1">
                <a:solidFill>
                  <a:srgbClr val="222222"/>
                </a:solidFill>
                <a:latin typeface="Arial"/>
                <a:cs typeface="Arial"/>
              </a:rPr>
              <a:t>65</a:t>
            </a:r>
            <a:r>
              <a:rPr lang="en-US" sz="1000">
                <a:solidFill>
                  <a:srgbClr val="222222"/>
                </a:solidFill>
                <a:latin typeface="Arial"/>
                <a:cs typeface="Arial"/>
              </a:rPr>
              <a:t>, 40-49.</a:t>
            </a:r>
            <a:endParaRPr lang="en-US"/>
          </a:p>
        </p:txBody>
      </p:sp>
    </p:spTree>
    <p:extLst>
      <p:ext uri="{BB962C8B-B14F-4D97-AF65-F5344CB8AC3E}">
        <p14:creationId xmlns:p14="http://schemas.microsoft.com/office/powerpoint/2010/main" val="12160991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EE0466-2BF6-E6DE-C515-072ABB2B46F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818C49-4011-438E-48EA-388618951AC0}"/>
              </a:ext>
            </a:extLst>
          </p:cNvPr>
          <p:cNvSpPr>
            <a:spLocks noGrp="1"/>
          </p:cNvSpPr>
          <p:nvPr>
            <p:ph idx="1"/>
          </p:nvPr>
        </p:nvSpPr>
        <p:spPr>
          <a:xfrm>
            <a:off x="0" y="1392573"/>
            <a:ext cx="12191999" cy="5381442"/>
          </a:xfrm>
        </p:spPr>
        <p:txBody>
          <a:bodyPr vert="horz" lIns="91440" tIns="45720" rIns="91440" bIns="45720" rtlCol="0" anchor="t">
            <a:normAutofit/>
          </a:bodyPr>
          <a:lstStyle/>
          <a:p>
            <a:endParaRPr lang="en-US" sz="2000" dirty="0"/>
          </a:p>
          <a:p>
            <a:pPr marL="0" indent="0">
              <a:buNone/>
            </a:pPr>
            <a:r>
              <a:rPr lang="en-US" sz="2000" b="1" dirty="0"/>
              <a:t>During this investigation with various LLM, we proceed our investigation under two assumptions</a:t>
            </a:r>
          </a:p>
          <a:p>
            <a:r>
              <a:rPr lang="en-US" sz="2000" dirty="0"/>
              <a:t>  Certain AI can transform real-world situations into text-based explanations, which are subsequently used as input for the LLMs </a:t>
            </a:r>
          </a:p>
          <a:p>
            <a:r>
              <a:rPr lang="en-US" sz="2000" dirty="0"/>
              <a:t>  The outputs generated by the LLMs can be translated into actual decisions made by the decision agent of AV by interpreting the responses from the LLMs.</a:t>
            </a:r>
          </a:p>
        </p:txBody>
      </p:sp>
      <p:sp>
        <p:nvSpPr>
          <p:cNvPr id="9" name="Title 1">
            <a:extLst>
              <a:ext uri="{FF2B5EF4-FFF2-40B4-BE49-F238E27FC236}">
                <a16:creationId xmlns:a16="http://schemas.microsoft.com/office/drawing/2014/main" id="{594F2DD8-0BE0-20FF-BC03-B94E82B6E79F}"/>
              </a:ext>
            </a:extLst>
          </p:cNvPr>
          <p:cNvSpPr txBox="1">
            <a:spLocks/>
          </p:cNvSpPr>
          <p:nvPr/>
        </p:nvSpPr>
        <p:spPr>
          <a:xfrm>
            <a:off x="0" y="276838"/>
            <a:ext cx="12192000" cy="729841"/>
          </a:xfrm>
          <a:prstGeom prst="rect">
            <a:avLst/>
          </a:prstGeom>
          <a:solidFill>
            <a:schemeClr val="accent4">
              <a:lumMod val="50000"/>
            </a:schemeClr>
          </a:solidFill>
          <a:ln>
            <a:solidFill>
              <a:srgbClr val="4472C4"/>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4000" b="1" dirty="0">
                <a:solidFill>
                  <a:schemeClr val="bg1"/>
                </a:solidFill>
                <a:latin typeface="Aptos" panose="020B0004020202020204" pitchFamily="34" charset="0"/>
                <a:cs typeface="Arial" panose="020B0604020202020204" pitchFamily="34" charset="0"/>
              </a:rPr>
              <a:t>Our Approach: Research Assumptions</a:t>
            </a:r>
            <a:endParaRPr lang="en-JP" sz="4000" b="1">
              <a:solidFill>
                <a:schemeClr val="bg1"/>
              </a:solidFill>
              <a:latin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253559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DDAE66-097E-CD8F-2B9D-38F1AB9FBC5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42C777-7D5E-D82F-AE04-C2033453A52A}"/>
              </a:ext>
            </a:extLst>
          </p:cNvPr>
          <p:cNvSpPr>
            <a:spLocks noGrp="1"/>
          </p:cNvSpPr>
          <p:nvPr>
            <p:ph idx="1"/>
          </p:nvPr>
        </p:nvSpPr>
        <p:spPr>
          <a:xfrm>
            <a:off x="0" y="1392573"/>
            <a:ext cx="12191999" cy="5381442"/>
          </a:xfrm>
        </p:spPr>
        <p:txBody>
          <a:bodyPr vert="horz" lIns="91440" tIns="45720" rIns="91440" bIns="45720" rtlCol="0" anchor="t">
            <a:normAutofit/>
          </a:bodyPr>
          <a:lstStyle/>
          <a:p>
            <a:endParaRPr lang="en-US" sz="2000" dirty="0"/>
          </a:p>
          <a:p>
            <a:r>
              <a:rPr lang="en-US" sz="2000" b="1" dirty="0"/>
              <a:t>During this investigation with various LLM, we proceed our investigation under two assumptions</a:t>
            </a:r>
          </a:p>
          <a:p>
            <a:r>
              <a:rPr lang="en-US" sz="2000" b="1" dirty="0"/>
              <a:t>Situation-to-Text Conversion:</a:t>
            </a:r>
            <a:r>
              <a:rPr lang="en-US" sz="2000" dirty="0"/>
              <a:t> Certain AI systems can transform real-world situations into text-based explanations for LLM input </a:t>
            </a:r>
          </a:p>
          <a:p>
            <a:r>
              <a:rPr lang="en-US" sz="2000" b="1" dirty="0"/>
              <a:t>LLM-to-Decision Translation:</a:t>
            </a:r>
            <a:r>
              <a:rPr lang="en-US" sz="2000" dirty="0"/>
              <a:t> LLM outputs can be translated into actual AV decisions by interpreting responses </a:t>
            </a:r>
          </a:p>
          <a:p>
            <a:r>
              <a:rPr lang="en-US" sz="2000" b="1" dirty="0"/>
              <a:t>V2V Infrastructure:</a:t>
            </a:r>
            <a:r>
              <a:rPr lang="en-US" sz="2000" dirty="0"/>
              <a:t> Communication is achieved through standardized networking protocols (LAN-based, low-latency wireless systems) </a:t>
            </a:r>
          </a:p>
          <a:p>
            <a:r>
              <a:rPr lang="en-US" sz="2000" b="1" dirty="0"/>
              <a:t>Fixed Communication Radius:</a:t>
            </a:r>
            <a:r>
              <a:rPr lang="en-US" sz="2000" dirty="0"/>
              <a:t> Information sharing between vehicles occurs within defined range</a:t>
            </a:r>
            <a:endParaRPr lang="en-US" sz="2000" b="1" dirty="0"/>
          </a:p>
        </p:txBody>
      </p:sp>
      <p:sp>
        <p:nvSpPr>
          <p:cNvPr id="9" name="Title 1">
            <a:extLst>
              <a:ext uri="{FF2B5EF4-FFF2-40B4-BE49-F238E27FC236}">
                <a16:creationId xmlns:a16="http://schemas.microsoft.com/office/drawing/2014/main" id="{E738A83E-DE5A-44C3-3973-08665455DB13}"/>
              </a:ext>
            </a:extLst>
          </p:cNvPr>
          <p:cNvSpPr txBox="1">
            <a:spLocks/>
          </p:cNvSpPr>
          <p:nvPr/>
        </p:nvSpPr>
        <p:spPr>
          <a:xfrm>
            <a:off x="0" y="276838"/>
            <a:ext cx="12192000" cy="729841"/>
          </a:xfrm>
          <a:prstGeom prst="rect">
            <a:avLst/>
          </a:prstGeom>
          <a:solidFill>
            <a:schemeClr val="accent4">
              <a:lumMod val="50000"/>
            </a:schemeClr>
          </a:solidFill>
          <a:ln>
            <a:solidFill>
              <a:srgbClr val="4472C4"/>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4000" b="1" dirty="0">
                <a:solidFill>
                  <a:schemeClr val="bg1"/>
                </a:solidFill>
                <a:latin typeface="Aptos" panose="020B0004020202020204" pitchFamily="34" charset="0"/>
                <a:cs typeface="Arial" panose="020B0604020202020204" pitchFamily="34" charset="0"/>
              </a:rPr>
              <a:t>Our Approach: Research Assumptions</a:t>
            </a:r>
            <a:endParaRPr lang="en-JP" sz="4000" b="1">
              <a:solidFill>
                <a:schemeClr val="bg1"/>
              </a:solidFill>
              <a:latin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2935061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9AEE893-BF8A-4961-8984-5D0FEBF5934E}"/>
            </a:ext>
          </a:extLst>
        </p:cNvPr>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C4A280A7-00F1-A7AC-F308-E2C63EEE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3467E0DA-9543-CC2A-BDE3-97AC631ABDA7}"/>
              </a:ext>
            </a:extLst>
          </p:cNvPr>
          <p:cNvSpPr txBox="1">
            <a:spLocks/>
          </p:cNvSpPr>
          <p:nvPr/>
        </p:nvSpPr>
        <p:spPr>
          <a:xfrm>
            <a:off x="0" y="251670"/>
            <a:ext cx="12188950" cy="729842"/>
          </a:xfrm>
          <a:prstGeom prst="rect">
            <a:avLst/>
          </a:prstGeom>
          <a:solidFill>
            <a:schemeClr val="accent4">
              <a:lumMod val="50000"/>
            </a:schemeClr>
          </a:solidFill>
          <a:ln>
            <a:solidFill>
              <a:srgbClr val="4472C4"/>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chemeClr val="bg1"/>
                </a:solidFill>
                <a:latin typeface="Arial" panose="020B0604020202020204" pitchFamily="34" charset="0"/>
                <a:cs typeface="Arial" panose="020B0604020202020204" pitchFamily="34" charset="0"/>
              </a:rPr>
              <a:t>Our Approach: Environment Setup</a:t>
            </a:r>
            <a:endParaRPr lang="en-US" sz="4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358856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CFE4898-B298-C2A0-9D82-209F5E65D0A1}"/>
            </a:ext>
          </a:extLst>
        </p:cNvPr>
        <p:cNvGrpSpPr/>
        <p:nvPr/>
      </p:nvGrpSpPr>
      <p:grpSpPr>
        <a:xfrm>
          <a:off x="0" y="0"/>
          <a:ext cx="0" cy="0"/>
          <a:chOff x="0" y="0"/>
          <a:chExt cx="0" cy="0"/>
        </a:xfrm>
      </p:grpSpPr>
      <p:sp>
        <p:nvSpPr>
          <p:cNvPr id="55" name="Rectangle 54">
            <a:extLst>
              <a:ext uri="{FF2B5EF4-FFF2-40B4-BE49-F238E27FC236}">
                <a16:creationId xmlns:a16="http://schemas.microsoft.com/office/drawing/2014/main" id="{7ED7575E-88D2-B771-681D-46A7E5541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76457" cy="6858000"/>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table with text and numbers&#10;&#10;AI-generated content may be incorrect.">
            <a:extLst>
              <a:ext uri="{FF2B5EF4-FFF2-40B4-BE49-F238E27FC236}">
                <a16:creationId xmlns:a16="http://schemas.microsoft.com/office/drawing/2014/main" id="{6C312FB5-76ED-C408-D2BF-962D2DCC60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235" y="1207984"/>
            <a:ext cx="6221895" cy="4448653"/>
          </a:xfrm>
          <a:prstGeom prst="rect">
            <a:avLst/>
          </a:prstGeom>
        </p:spPr>
      </p:pic>
      <p:cxnSp>
        <p:nvCxnSpPr>
          <p:cNvPr id="57" name="Straight Connector 56">
            <a:extLst>
              <a:ext uri="{FF2B5EF4-FFF2-40B4-BE49-F238E27FC236}">
                <a16:creationId xmlns:a16="http://schemas.microsoft.com/office/drawing/2014/main" id="{249EDD1B-F94D-B4E6-ACAA-566B9A26FD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9939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593B21C-CD62-1D46-9D92-D370812BB164}"/>
              </a:ext>
            </a:extLst>
          </p:cNvPr>
          <p:cNvSpPr>
            <a:spLocks noGrp="1"/>
          </p:cNvSpPr>
          <p:nvPr>
            <p:ph idx="1"/>
          </p:nvPr>
        </p:nvSpPr>
        <p:spPr>
          <a:xfrm>
            <a:off x="7576457" y="2021748"/>
            <a:ext cx="4554024" cy="4836252"/>
          </a:xfrm>
        </p:spPr>
        <p:txBody>
          <a:bodyPr vert="horz" lIns="91440" tIns="45720" rIns="91440" bIns="45720" rtlCol="0">
            <a:normAutofit/>
          </a:bodyPr>
          <a:lstStyle/>
          <a:p>
            <a:pPr marL="0" indent="0">
              <a:buNone/>
            </a:pPr>
            <a:r>
              <a:rPr lang="en-US" sz="1600" b="1" i="0" dirty="0">
                <a:effectLst/>
              </a:rPr>
              <a:t>The factors were considered in the selection of LLM models for this study,</a:t>
            </a:r>
          </a:p>
          <a:p>
            <a:r>
              <a:rPr lang="en-US" sz="1600" dirty="0"/>
              <a:t>Quantization for Optimization</a:t>
            </a:r>
          </a:p>
          <a:p>
            <a:r>
              <a:rPr lang="en-US" sz="1600" dirty="0"/>
              <a:t>Top downloaded models from Hugging Face</a:t>
            </a:r>
          </a:p>
          <a:p>
            <a:r>
              <a:rPr lang="en-US" sz="1600" dirty="0"/>
              <a:t>LM Studio Recommendations, optimized accuracy and compatibility with local inference environments</a:t>
            </a:r>
          </a:p>
          <a:p>
            <a:r>
              <a:rPr lang="en-US" sz="1600" dirty="0"/>
              <a:t>Top commercial LLMs with open-source counterparts for accuracy</a:t>
            </a:r>
          </a:p>
          <a:p>
            <a:pPr marL="0"/>
            <a:endParaRPr lang="en-US" sz="1600" dirty="0"/>
          </a:p>
        </p:txBody>
      </p:sp>
      <p:sp>
        <p:nvSpPr>
          <p:cNvPr id="6" name="Title 1">
            <a:extLst>
              <a:ext uri="{FF2B5EF4-FFF2-40B4-BE49-F238E27FC236}">
                <a16:creationId xmlns:a16="http://schemas.microsoft.com/office/drawing/2014/main" id="{22CEAD7A-B37A-0200-4799-23174813829D}"/>
              </a:ext>
            </a:extLst>
          </p:cNvPr>
          <p:cNvSpPr txBox="1">
            <a:spLocks/>
          </p:cNvSpPr>
          <p:nvPr/>
        </p:nvSpPr>
        <p:spPr>
          <a:xfrm>
            <a:off x="7576457" y="488137"/>
            <a:ext cx="4615542" cy="1439693"/>
          </a:xfrm>
          <a:prstGeom prst="rect">
            <a:avLst/>
          </a:prstGeom>
          <a:solidFill>
            <a:schemeClr val="accent4">
              <a:lumMod val="50000"/>
            </a:schemeClr>
          </a:solidFill>
          <a:ln>
            <a:solidFill>
              <a:srgbClr val="4472C4"/>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400" b="1" dirty="0">
                <a:solidFill>
                  <a:schemeClr val="bg1"/>
                </a:solidFill>
                <a:latin typeface="Arial" panose="020B0604020202020204" pitchFamily="34" charset="0"/>
                <a:cs typeface="Arial" panose="020B0604020202020204" pitchFamily="34" charset="0"/>
              </a:rPr>
              <a:t>Our Approach: </a:t>
            </a:r>
            <a:r>
              <a:rPr lang="en-US" b="1" dirty="0">
                <a:solidFill>
                  <a:schemeClr val="bg1"/>
                </a:solidFill>
                <a:latin typeface="Arial" panose="020B0604020202020204" pitchFamily="34" charset="0"/>
                <a:cs typeface="Arial" panose="020B0604020202020204" pitchFamily="34" charset="0"/>
              </a:rPr>
              <a:t>Model Selection</a:t>
            </a:r>
            <a:endParaRPr lang="en-JP" sz="4400" b="1">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064697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6D3FFA4-FC5B-3C27-6A8D-028A65232DA2}"/>
            </a:ext>
          </a:extLst>
        </p:cNvPr>
        <p:cNvGrpSpPr/>
        <p:nvPr/>
      </p:nvGrpSpPr>
      <p:grpSpPr>
        <a:xfrm>
          <a:off x="0" y="0"/>
          <a:ext cx="0" cy="0"/>
          <a:chOff x="0" y="0"/>
          <a:chExt cx="0" cy="0"/>
        </a:xfrm>
      </p:grpSpPr>
      <p:sp>
        <p:nvSpPr>
          <p:cNvPr id="38" name="Rectangle 37">
            <a:extLst>
              <a:ext uri="{FF2B5EF4-FFF2-40B4-BE49-F238E27FC236}">
                <a16:creationId xmlns:a16="http://schemas.microsoft.com/office/drawing/2014/main" id="{B00278AE-C62A-3610-2127-E5F5BEDC22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844703" cy="6858000"/>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screen shot of a black screen&#10;&#10;AI-generated content may be incorrect.">
            <a:extLst>
              <a:ext uri="{FF2B5EF4-FFF2-40B4-BE49-F238E27FC236}">
                <a16:creationId xmlns:a16="http://schemas.microsoft.com/office/drawing/2014/main" id="{1803118C-6CAF-C004-B9D6-63146043F7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047" y="1068015"/>
            <a:ext cx="3184876" cy="4918726"/>
          </a:xfrm>
          <a:prstGeom prst="rect">
            <a:avLst/>
          </a:prstGeom>
        </p:spPr>
      </p:pic>
      <p:pic>
        <p:nvPicPr>
          <p:cNvPr id="13" name="Picture 12" descr="A screen shot of a black screen&#10;&#10;AI-generated content may be incorrect.">
            <a:extLst>
              <a:ext uri="{FF2B5EF4-FFF2-40B4-BE49-F238E27FC236}">
                <a16:creationId xmlns:a16="http://schemas.microsoft.com/office/drawing/2014/main" id="{341C4103-BA28-34CC-73FB-3AAC760354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6384" y="255137"/>
            <a:ext cx="2142023" cy="3075364"/>
          </a:xfrm>
          <a:prstGeom prst="rect">
            <a:avLst/>
          </a:prstGeom>
        </p:spPr>
      </p:pic>
      <p:cxnSp>
        <p:nvCxnSpPr>
          <p:cNvPr id="39" name="Straight Connector 38">
            <a:extLst>
              <a:ext uri="{FF2B5EF4-FFF2-40B4-BE49-F238E27FC236}">
                <a16:creationId xmlns:a16="http://schemas.microsoft.com/office/drawing/2014/main" id="{249EDD1B-F94D-B4E6-ACAA-566B9A26FD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78854"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9" name="Picture 8" descr="A black screen with white lines&#10;&#10;AI-generated content may be incorrect.">
            <a:extLst>
              <a:ext uri="{FF2B5EF4-FFF2-40B4-BE49-F238E27FC236}">
                <a16:creationId xmlns:a16="http://schemas.microsoft.com/office/drawing/2014/main" id="{5B4D635D-0E42-029E-EDA3-66388C63FF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76384" y="3527378"/>
            <a:ext cx="2142023" cy="3075485"/>
          </a:xfrm>
          <a:prstGeom prst="rect">
            <a:avLst/>
          </a:prstGeom>
        </p:spPr>
      </p:pic>
      <p:sp>
        <p:nvSpPr>
          <p:cNvPr id="3" name="TextBox 2">
            <a:extLst>
              <a:ext uri="{FF2B5EF4-FFF2-40B4-BE49-F238E27FC236}">
                <a16:creationId xmlns:a16="http://schemas.microsoft.com/office/drawing/2014/main" id="{F0989026-0958-BD4F-C22C-34770A871693}"/>
              </a:ext>
            </a:extLst>
          </p:cNvPr>
          <p:cNvSpPr txBox="1"/>
          <p:nvPr/>
        </p:nvSpPr>
        <p:spPr>
          <a:xfrm>
            <a:off x="6844702" y="2195344"/>
            <a:ext cx="5347297" cy="4615378"/>
          </a:xfrm>
          <a:prstGeom prst="rect">
            <a:avLst/>
          </a:prstGeom>
        </p:spPr>
        <p:txBody>
          <a:bodyPr vert="horz" lIns="91440" tIns="45720" rIns="91440" bIns="45720" rtlCol="0">
            <a:noAutofit/>
          </a:bodyPr>
          <a:lstStyle/>
          <a:p>
            <a:pPr indent="-228600">
              <a:lnSpc>
                <a:spcPct val="90000"/>
              </a:lnSpc>
              <a:spcBef>
                <a:spcPts val="1029"/>
              </a:spcBef>
              <a:spcAft>
                <a:spcPts val="300"/>
              </a:spcAft>
              <a:buFont typeface="Arial" panose="020B0604020202020204" pitchFamily="34" charset="0"/>
              <a:buChar char="•"/>
            </a:pPr>
            <a:r>
              <a:rPr lang="en-US" sz="2000" i="0" dirty="0">
                <a:effectLst/>
              </a:rPr>
              <a:t>Stop Sign on Partial Road</a:t>
            </a:r>
          </a:p>
          <a:p>
            <a:pPr indent="-228600">
              <a:lnSpc>
                <a:spcPct val="90000"/>
              </a:lnSpc>
              <a:spcBef>
                <a:spcPts val="300"/>
              </a:spcBef>
              <a:spcAft>
                <a:spcPts val="300"/>
              </a:spcAft>
              <a:buFont typeface="Arial" panose="020B0604020202020204" pitchFamily="34" charset="0"/>
              <a:buChar char="•"/>
            </a:pPr>
            <a:r>
              <a:rPr lang="en-US" sz="2000" i="0" dirty="0">
                <a:effectLst/>
              </a:rPr>
              <a:t>Traffic Light Recognition</a:t>
            </a:r>
          </a:p>
          <a:p>
            <a:pPr indent="-228600">
              <a:lnSpc>
                <a:spcPct val="90000"/>
              </a:lnSpc>
              <a:spcBef>
                <a:spcPts val="300"/>
              </a:spcBef>
              <a:spcAft>
                <a:spcPts val="300"/>
              </a:spcAft>
              <a:buFont typeface="Arial" panose="020B0604020202020204" pitchFamily="34" charset="0"/>
              <a:buChar char="•"/>
            </a:pPr>
            <a:r>
              <a:rPr lang="en-US" sz="2000" i="0" dirty="0">
                <a:effectLst/>
              </a:rPr>
              <a:t>Sudden Pedestrian Crossing</a:t>
            </a:r>
          </a:p>
          <a:p>
            <a:pPr>
              <a:lnSpc>
                <a:spcPct val="90000"/>
              </a:lnSpc>
              <a:spcBef>
                <a:spcPts val="300"/>
              </a:spcBef>
              <a:spcAft>
                <a:spcPts val="300"/>
              </a:spcAft>
            </a:pPr>
            <a:endParaRPr lang="en-US" sz="2000" dirty="0"/>
          </a:p>
          <a:p>
            <a:pPr>
              <a:lnSpc>
                <a:spcPct val="90000"/>
              </a:lnSpc>
              <a:spcBef>
                <a:spcPts val="300"/>
              </a:spcBef>
              <a:spcAft>
                <a:spcPts val="300"/>
              </a:spcAft>
            </a:pPr>
            <a:endParaRPr lang="en-US" sz="2000" i="0" dirty="0">
              <a:effectLst/>
            </a:endParaRPr>
          </a:p>
          <a:p>
            <a:r>
              <a:rPr lang="en-US" sz="2000" dirty="0"/>
              <a:t>Using these scenarios, we will test the LLM's capabilities in </a:t>
            </a:r>
            <a:r>
              <a:rPr lang="en-US" sz="2000" b="1" dirty="0"/>
              <a:t>logical reasoning</a:t>
            </a:r>
            <a:r>
              <a:rPr lang="en-US" sz="2000" dirty="0"/>
              <a:t>, </a:t>
            </a:r>
            <a:r>
              <a:rPr lang="en-US" sz="2000" b="1" dirty="0"/>
              <a:t>rule compliance</a:t>
            </a:r>
            <a:r>
              <a:rPr lang="en-US" sz="2000" dirty="0"/>
              <a:t>, and </a:t>
            </a:r>
            <a:r>
              <a:rPr lang="en-US" sz="2000" b="1" dirty="0"/>
              <a:t>dynamic decision-making </a:t>
            </a:r>
            <a:r>
              <a:rPr lang="en-US" sz="2000" dirty="0"/>
              <a:t>for autonomous systems.</a:t>
            </a:r>
          </a:p>
        </p:txBody>
      </p:sp>
      <p:sp>
        <p:nvSpPr>
          <p:cNvPr id="6" name="Title 1">
            <a:extLst>
              <a:ext uri="{FF2B5EF4-FFF2-40B4-BE49-F238E27FC236}">
                <a16:creationId xmlns:a16="http://schemas.microsoft.com/office/drawing/2014/main" id="{0279C506-D3EB-5044-4209-78E3F921FB6B}"/>
              </a:ext>
            </a:extLst>
          </p:cNvPr>
          <p:cNvSpPr txBox="1">
            <a:spLocks/>
          </p:cNvSpPr>
          <p:nvPr/>
        </p:nvSpPr>
        <p:spPr>
          <a:xfrm>
            <a:off x="6844703" y="715618"/>
            <a:ext cx="5347297" cy="1324198"/>
          </a:xfrm>
          <a:prstGeom prst="rect">
            <a:avLst/>
          </a:prstGeom>
          <a:solidFill>
            <a:schemeClr val="accent4">
              <a:lumMod val="50000"/>
            </a:schemeClr>
          </a:solidFill>
          <a:ln>
            <a:solidFill>
              <a:srgbClr val="4472C4"/>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chemeClr val="bg1"/>
                </a:solidFill>
                <a:latin typeface="Arial" panose="020B0604020202020204" pitchFamily="34" charset="0"/>
                <a:cs typeface="Arial" panose="020B0604020202020204" pitchFamily="34" charset="0"/>
              </a:rPr>
              <a:t>Our Approach: Test Scenarios</a:t>
            </a:r>
            <a:endParaRPr lang="en-US" sz="4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36746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1AE4137-E433-71BD-8C73-C766429F7694}"/>
            </a:ext>
          </a:extLst>
        </p:cNvPr>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7D144591-E9E9-4209-8701-3BB48A917D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7E879D09-D302-40B8-80C8-CDA38C63A8EE}"/>
              </a:ext>
            </a:extLst>
          </p:cNvPr>
          <p:cNvGraphicFramePr/>
          <p:nvPr>
            <p:extLst>
              <p:ext uri="{D42A27DB-BD31-4B8C-83A1-F6EECF244321}">
                <p14:modId xmlns:p14="http://schemas.microsoft.com/office/powerpoint/2010/main" val="1276711545"/>
              </p:ext>
            </p:extLst>
          </p:nvPr>
        </p:nvGraphicFramePr>
        <p:xfrm>
          <a:off x="833377" y="1205201"/>
          <a:ext cx="9329195" cy="56759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1">
            <a:extLst>
              <a:ext uri="{FF2B5EF4-FFF2-40B4-BE49-F238E27FC236}">
                <a16:creationId xmlns:a16="http://schemas.microsoft.com/office/drawing/2014/main" id="{770D4247-3B82-3746-8C7C-83E9CECD0B36}"/>
              </a:ext>
            </a:extLst>
          </p:cNvPr>
          <p:cNvSpPr txBox="1">
            <a:spLocks/>
          </p:cNvSpPr>
          <p:nvPr/>
        </p:nvSpPr>
        <p:spPr>
          <a:xfrm>
            <a:off x="601884" y="405115"/>
            <a:ext cx="11285316" cy="732193"/>
          </a:xfrm>
          <a:prstGeom prst="rect">
            <a:avLst/>
          </a:prstGeom>
          <a:solidFill>
            <a:schemeClr val="accent4">
              <a:lumMod val="50000"/>
            </a:schemeClr>
          </a:solidFill>
          <a:ln>
            <a:solidFill>
              <a:srgbClr val="4472C4"/>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chemeClr val="bg1"/>
                </a:solidFill>
                <a:latin typeface="Arial" panose="020B0604020202020204" pitchFamily="34" charset="0"/>
                <a:cs typeface="Arial" panose="020B0604020202020204" pitchFamily="34" charset="0"/>
              </a:rPr>
              <a:t>Our Approach: Test Scenarios</a:t>
            </a:r>
            <a:endParaRPr lang="en-US" sz="4000" dirty="0">
              <a:solidFill>
                <a:schemeClr val="bg1"/>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751C57D9-0E2A-A767-45DD-F3ED979BFB96}"/>
              </a:ext>
            </a:extLst>
          </p:cNvPr>
          <p:cNvSpPr txBox="1"/>
          <p:nvPr/>
        </p:nvSpPr>
        <p:spPr>
          <a:xfrm>
            <a:off x="5602147" y="4089476"/>
            <a:ext cx="4490977" cy="1631216"/>
          </a:xfrm>
          <a:prstGeom prst="rect">
            <a:avLst/>
          </a:prstGeom>
          <a:noFill/>
        </p:spPr>
        <p:txBody>
          <a:bodyPr wrap="square" rtlCol="0">
            <a:spAutoFit/>
          </a:bodyPr>
          <a:lstStyle/>
          <a:p>
            <a:r>
              <a:rPr lang="en-US" sz="2000" dirty="0"/>
              <a:t>Using these scenarios we will test the LLM's capabilities in </a:t>
            </a:r>
            <a:r>
              <a:rPr lang="en-US" sz="2000" b="1" dirty="0"/>
              <a:t>logical reasoning</a:t>
            </a:r>
            <a:r>
              <a:rPr lang="en-US" sz="2000" dirty="0"/>
              <a:t>, </a:t>
            </a:r>
            <a:r>
              <a:rPr lang="en-US" sz="2000" b="1" dirty="0"/>
              <a:t>rule compliance</a:t>
            </a:r>
            <a:r>
              <a:rPr lang="en-US" sz="2000" dirty="0"/>
              <a:t>, and </a:t>
            </a:r>
            <a:r>
              <a:rPr lang="en-US" sz="2000" b="1" dirty="0"/>
              <a:t>dynamic decision-making </a:t>
            </a:r>
            <a:r>
              <a:rPr lang="en-US" sz="2000" dirty="0"/>
              <a:t>for autonomous systems.</a:t>
            </a:r>
          </a:p>
        </p:txBody>
      </p:sp>
    </p:spTree>
    <p:extLst>
      <p:ext uri="{BB962C8B-B14F-4D97-AF65-F5344CB8AC3E}">
        <p14:creationId xmlns:p14="http://schemas.microsoft.com/office/powerpoint/2010/main" val="2516578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BB691F-792B-9B97-0D09-A6B412B145EA}"/>
            </a:ext>
          </a:extLst>
        </p:cNvPr>
        <p:cNvGrpSpPr/>
        <p:nvPr/>
      </p:nvGrpSpPr>
      <p:grpSpPr>
        <a:xfrm>
          <a:off x="0" y="0"/>
          <a:ext cx="0" cy="0"/>
          <a:chOff x="0" y="0"/>
          <a:chExt cx="0" cy="0"/>
        </a:xfrm>
      </p:grpSpPr>
      <p:sp>
        <p:nvSpPr>
          <p:cNvPr id="15" name="Content Placeholder 12">
            <a:extLst>
              <a:ext uri="{FF2B5EF4-FFF2-40B4-BE49-F238E27FC236}">
                <a16:creationId xmlns:a16="http://schemas.microsoft.com/office/drawing/2014/main" id="{D97D4B36-CBDC-2012-9033-E13C1B715946}"/>
              </a:ext>
            </a:extLst>
          </p:cNvPr>
          <p:cNvSpPr>
            <a:spLocks noGrp="1"/>
          </p:cNvSpPr>
          <p:nvPr>
            <p:ph idx="1"/>
          </p:nvPr>
        </p:nvSpPr>
        <p:spPr>
          <a:xfrm>
            <a:off x="757051" y="2004204"/>
            <a:ext cx="6713552" cy="4119172"/>
          </a:xfrm>
        </p:spPr>
        <p:txBody>
          <a:bodyPr vert="horz" lIns="91440" tIns="45720" rIns="91440" bIns="45720" rtlCol="0" anchor="t">
            <a:normAutofit/>
          </a:bodyPr>
          <a:lstStyle/>
          <a:p>
            <a:r>
              <a:rPr lang="en-US" sz="2000" dirty="0"/>
              <a:t>This appears to be a case of partial road construction or maintenance, that I often I see in Road. </a:t>
            </a:r>
            <a:r>
              <a:rPr lang="en-US" sz="2000" b="1" dirty="0"/>
              <a:t>What traditional  AV might do in this situation? </a:t>
            </a:r>
          </a:p>
          <a:p>
            <a:pPr marL="0" indent="0">
              <a:buNone/>
            </a:pPr>
            <a:endParaRPr lang="en-US" sz="2000" dirty="0"/>
          </a:p>
          <a:p>
            <a:pPr algn="l">
              <a:buFont typeface="Arial" panose="020B0604020202020204" pitchFamily="34" charset="0"/>
              <a:buChar char="•"/>
            </a:pPr>
            <a:r>
              <a:rPr lang="en-US" sz="2000" i="0" dirty="0">
                <a:solidFill>
                  <a:srgbClr val="000000"/>
                </a:solidFill>
                <a:effectLst/>
              </a:rPr>
              <a:t>Traditional AV sees "STOP" sign and completely halts</a:t>
            </a:r>
          </a:p>
          <a:p>
            <a:pPr algn="l">
              <a:buFont typeface="Arial" panose="020B0604020202020204" pitchFamily="34" charset="0"/>
              <a:buChar char="•"/>
            </a:pPr>
            <a:r>
              <a:rPr lang="en-US" sz="2000" i="0" dirty="0">
                <a:solidFill>
                  <a:srgbClr val="000000"/>
                </a:solidFill>
                <a:effectLst/>
              </a:rPr>
              <a:t>Human driver uses common sense to navigate partially blocked road</a:t>
            </a:r>
          </a:p>
          <a:p>
            <a:pPr marL="0" indent="0" algn="l">
              <a:buNone/>
            </a:pPr>
            <a:endParaRPr lang="en-US" sz="2000" i="0" dirty="0">
              <a:solidFill>
                <a:srgbClr val="000000"/>
              </a:solidFill>
              <a:effectLst/>
            </a:endParaRPr>
          </a:p>
          <a:p>
            <a:pPr algn="l">
              <a:buFont typeface="Wingdings" pitchFamily="2" charset="2"/>
              <a:buChar char="Ø"/>
            </a:pPr>
            <a:r>
              <a:rPr lang="en-US" sz="2000" b="1" dirty="0"/>
              <a:t>Absence of common-sense, human like reasoning!</a:t>
            </a:r>
          </a:p>
        </p:txBody>
      </p:sp>
      <p:pic>
        <p:nvPicPr>
          <p:cNvPr id="4" name="Picture 3" descr="A blue car on a road with a question mark above it&#10;&#10;AI-generated content may be incorrect.">
            <a:extLst>
              <a:ext uri="{FF2B5EF4-FFF2-40B4-BE49-F238E27FC236}">
                <a16:creationId xmlns:a16="http://schemas.microsoft.com/office/drawing/2014/main" id="{10EA0633-7579-9613-DD74-9EFCE1DB455C}"/>
              </a:ext>
            </a:extLst>
          </p:cNvPr>
          <p:cNvPicPr>
            <a:picLocks noChangeAspect="1"/>
          </p:cNvPicPr>
          <p:nvPr/>
        </p:nvPicPr>
        <p:blipFill>
          <a:blip r:embed="rId2">
            <a:extLst>
              <a:ext uri="{28A0092B-C50C-407E-A947-70E740481C1C}">
                <a14:useLocalDpi xmlns:a14="http://schemas.microsoft.com/office/drawing/2010/main" val="0"/>
              </a:ext>
            </a:extLst>
          </a:blip>
          <a:srcRect l="14133" r="25738"/>
          <a:stretch/>
        </p:blipFill>
        <p:spPr>
          <a:xfrm>
            <a:off x="7286045" y="1763242"/>
            <a:ext cx="4259248" cy="4427246"/>
          </a:xfrm>
          <a:prstGeom prst="rect">
            <a:avLst/>
          </a:prstGeom>
        </p:spPr>
      </p:pic>
      <p:grpSp>
        <p:nvGrpSpPr>
          <p:cNvPr id="2" name="Group 1">
            <a:extLst>
              <a:ext uri="{FF2B5EF4-FFF2-40B4-BE49-F238E27FC236}">
                <a16:creationId xmlns:a16="http://schemas.microsoft.com/office/drawing/2014/main" id="{0B32A594-2335-1742-C53E-4EAB18CF3BF4}"/>
              </a:ext>
            </a:extLst>
          </p:cNvPr>
          <p:cNvGrpSpPr/>
          <p:nvPr/>
        </p:nvGrpSpPr>
        <p:grpSpPr>
          <a:xfrm>
            <a:off x="0" y="353789"/>
            <a:ext cx="12183611" cy="761670"/>
            <a:chOff x="0" y="0"/>
            <a:chExt cx="12183611" cy="761670"/>
          </a:xfrm>
        </p:grpSpPr>
        <p:sp>
          <p:nvSpPr>
            <p:cNvPr id="5" name="Rounded Rectangle 4">
              <a:extLst>
                <a:ext uri="{FF2B5EF4-FFF2-40B4-BE49-F238E27FC236}">
                  <a16:creationId xmlns:a16="http://schemas.microsoft.com/office/drawing/2014/main" id="{F7DBA5C5-9C1A-8908-5D39-A654E0D94984}"/>
                </a:ext>
              </a:extLst>
            </p:cNvPr>
            <p:cNvSpPr/>
            <p:nvPr/>
          </p:nvSpPr>
          <p:spPr>
            <a:xfrm>
              <a:off x="0" y="0"/>
              <a:ext cx="12183611" cy="76167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6" name="Rounded Rectangle 4">
              <a:extLst>
                <a:ext uri="{FF2B5EF4-FFF2-40B4-BE49-F238E27FC236}">
                  <a16:creationId xmlns:a16="http://schemas.microsoft.com/office/drawing/2014/main" id="{B258A4D0-9F98-F9E8-A81A-B94080A75890}"/>
                </a:ext>
              </a:extLst>
            </p:cNvPr>
            <p:cNvSpPr txBox="1"/>
            <p:nvPr/>
          </p:nvSpPr>
          <p:spPr>
            <a:xfrm>
              <a:off x="37182" y="37182"/>
              <a:ext cx="12109247" cy="6873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kern="1200"/>
                <a:t>Research Background:</a:t>
              </a:r>
              <a:endParaRPr lang="en-US" sz="3100" kern="1200"/>
            </a:p>
          </p:txBody>
        </p:sp>
      </p:grpSp>
    </p:spTree>
    <p:extLst>
      <p:ext uri="{BB962C8B-B14F-4D97-AF65-F5344CB8AC3E}">
        <p14:creationId xmlns:p14="http://schemas.microsoft.com/office/powerpoint/2010/main" val="7020405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DA5E4C2-EC44-DA36-9FA5-03244DA59472}"/>
            </a:ext>
          </a:extLst>
        </p:cNvPr>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6B7EA3B8-24D2-EE9C-49C8-B93895B21A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868A87EF-3300-4B95-E703-9982C1F28DFB}"/>
              </a:ext>
            </a:extLst>
          </p:cNvPr>
          <p:cNvSpPr txBox="1">
            <a:spLocks/>
          </p:cNvSpPr>
          <p:nvPr/>
        </p:nvSpPr>
        <p:spPr>
          <a:xfrm>
            <a:off x="601884" y="405115"/>
            <a:ext cx="11285316" cy="732193"/>
          </a:xfrm>
          <a:prstGeom prst="rect">
            <a:avLst/>
          </a:prstGeom>
          <a:solidFill>
            <a:schemeClr val="accent4">
              <a:lumMod val="50000"/>
            </a:schemeClr>
          </a:solidFill>
          <a:ln>
            <a:solidFill>
              <a:srgbClr val="4472C4"/>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chemeClr val="bg1"/>
                </a:solidFill>
                <a:latin typeface="Arial" panose="020B0604020202020204" pitchFamily="34" charset="0"/>
                <a:cs typeface="Arial" panose="020B0604020202020204" pitchFamily="34" charset="0"/>
              </a:rPr>
              <a:t>Our Approach: Test Scenarios</a:t>
            </a:r>
            <a:endParaRPr lang="en-US" sz="4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042735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8B1BC16-21CD-E7B4-E8FB-67EA7088C9FF}"/>
            </a:ext>
          </a:extLst>
        </p:cNvPr>
        <p:cNvGrpSpPr/>
        <p:nvPr/>
      </p:nvGrpSpPr>
      <p:grpSpPr>
        <a:xfrm>
          <a:off x="0" y="0"/>
          <a:ext cx="0" cy="0"/>
          <a:chOff x="0" y="0"/>
          <a:chExt cx="0" cy="0"/>
        </a:xfrm>
      </p:grpSpPr>
      <p:sp>
        <p:nvSpPr>
          <p:cNvPr id="38" name="Rectangle 37">
            <a:extLst>
              <a:ext uri="{FF2B5EF4-FFF2-40B4-BE49-F238E27FC236}">
                <a16:creationId xmlns:a16="http://schemas.microsoft.com/office/drawing/2014/main" id="{D1954091-895F-D089-E7E4-F5B769DB62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844703" cy="6858000"/>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screen shot of a black screen&#10;&#10;AI-generated content may be incorrect.">
            <a:extLst>
              <a:ext uri="{FF2B5EF4-FFF2-40B4-BE49-F238E27FC236}">
                <a16:creationId xmlns:a16="http://schemas.microsoft.com/office/drawing/2014/main" id="{ED44A51A-E4C3-40BB-306F-F5FDA4AA5E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047" y="1068015"/>
            <a:ext cx="3184876" cy="4918726"/>
          </a:xfrm>
          <a:prstGeom prst="rect">
            <a:avLst/>
          </a:prstGeom>
        </p:spPr>
      </p:pic>
      <p:pic>
        <p:nvPicPr>
          <p:cNvPr id="13" name="Picture 12" descr="A screen shot of a black screen&#10;&#10;AI-generated content may be incorrect.">
            <a:extLst>
              <a:ext uri="{FF2B5EF4-FFF2-40B4-BE49-F238E27FC236}">
                <a16:creationId xmlns:a16="http://schemas.microsoft.com/office/drawing/2014/main" id="{9B70D810-9DAA-F1EF-30BC-45AF1F106F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6384" y="255137"/>
            <a:ext cx="2142023" cy="3075364"/>
          </a:xfrm>
          <a:prstGeom prst="rect">
            <a:avLst/>
          </a:prstGeom>
        </p:spPr>
      </p:pic>
      <p:cxnSp>
        <p:nvCxnSpPr>
          <p:cNvPr id="39" name="Straight Connector 38">
            <a:extLst>
              <a:ext uri="{FF2B5EF4-FFF2-40B4-BE49-F238E27FC236}">
                <a16:creationId xmlns:a16="http://schemas.microsoft.com/office/drawing/2014/main" id="{508C7AB3-5AF2-6161-5FDA-D80E6DF817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78854"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9" name="Picture 8" descr="A black screen with white lines&#10;&#10;AI-generated content may be incorrect.">
            <a:extLst>
              <a:ext uri="{FF2B5EF4-FFF2-40B4-BE49-F238E27FC236}">
                <a16:creationId xmlns:a16="http://schemas.microsoft.com/office/drawing/2014/main" id="{23D6B0D4-EC48-334C-8CE2-0FB36054A1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76384" y="3527378"/>
            <a:ext cx="2142023" cy="3075485"/>
          </a:xfrm>
          <a:prstGeom prst="rect">
            <a:avLst/>
          </a:prstGeom>
        </p:spPr>
      </p:pic>
      <p:sp>
        <p:nvSpPr>
          <p:cNvPr id="3" name="TextBox 2">
            <a:extLst>
              <a:ext uri="{FF2B5EF4-FFF2-40B4-BE49-F238E27FC236}">
                <a16:creationId xmlns:a16="http://schemas.microsoft.com/office/drawing/2014/main" id="{1882C6F6-AD33-56A1-667E-A640E4F7029B}"/>
              </a:ext>
            </a:extLst>
          </p:cNvPr>
          <p:cNvSpPr txBox="1"/>
          <p:nvPr/>
        </p:nvSpPr>
        <p:spPr>
          <a:xfrm>
            <a:off x="6844702" y="2270234"/>
            <a:ext cx="5347297" cy="4540488"/>
          </a:xfrm>
          <a:prstGeom prst="rect">
            <a:avLst/>
          </a:prstGeom>
        </p:spPr>
        <p:txBody>
          <a:bodyPr vert="horz" lIns="91440" tIns="45720" rIns="91440" bIns="45720" rtlCol="0">
            <a:noAutofit/>
          </a:bodyPr>
          <a:lstStyle/>
          <a:p>
            <a:pPr indent="-228600">
              <a:lnSpc>
                <a:spcPct val="90000"/>
              </a:lnSpc>
              <a:spcBef>
                <a:spcPts val="1029"/>
              </a:spcBef>
              <a:spcAft>
                <a:spcPts val="300"/>
              </a:spcAft>
              <a:buFont typeface="Arial" panose="020B0604020202020204" pitchFamily="34" charset="0"/>
              <a:buChar char="•"/>
            </a:pPr>
            <a:r>
              <a:rPr lang="en-US" sz="2000" i="0" dirty="0">
                <a:effectLst/>
              </a:rPr>
              <a:t>Stop Sign on Partial Road</a:t>
            </a:r>
          </a:p>
          <a:p>
            <a:pPr indent="-228600">
              <a:lnSpc>
                <a:spcPct val="90000"/>
              </a:lnSpc>
              <a:spcBef>
                <a:spcPts val="300"/>
              </a:spcBef>
              <a:spcAft>
                <a:spcPts val="300"/>
              </a:spcAft>
              <a:buFont typeface="Arial" panose="020B0604020202020204" pitchFamily="34" charset="0"/>
              <a:buChar char="•"/>
            </a:pPr>
            <a:r>
              <a:rPr lang="en-US" sz="2000" i="0" dirty="0">
                <a:effectLst/>
              </a:rPr>
              <a:t>Traffic Light Recognition</a:t>
            </a:r>
          </a:p>
          <a:p>
            <a:pPr indent="-228600">
              <a:lnSpc>
                <a:spcPct val="90000"/>
              </a:lnSpc>
              <a:spcBef>
                <a:spcPts val="300"/>
              </a:spcBef>
              <a:spcAft>
                <a:spcPts val="300"/>
              </a:spcAft>
              <a:buFont typeface="Arial" panose="020B0604020202020204" pitchFamily="34" charset="0"/>
              <a:buChar char="•"/>
            </a:pPr>
            <a:r>
              <a:rPr lang="en-US" sz="2000" i="0" dirty="0">
                <a:effectLst/>
              </a:rPr>
              <a:t>Sudden Pedestrian Crossing</a:t>
            </a:r>
          </a:p>
          <a:p>
            <a:r>
              <a:rPr lang="en-US" sz="2000" dirty="0"/>
              <a:t>Using these scenarios, we will test the LLM's capabilities in </a:t>
            </a:r>
            <a:r>
              <a:rPr lang="en-US" sz="2000" b="1" dirty="0"/>
              <a:t>logical reasoning</a:t>
            </a:r>
            <a:r>
              <a:rPr lang="en-US" sz="2000" dirty="0"/>
              <a:t>, </a:t>
            </a:r>
            <a:r>
              <a:rPr lang="en-US" sz="2000" b="1" dirty="0"/>
              <a:t>rule compliance</a:t>
            </a:r>
            <a:r>
              <a:rPr lang="en-US" sz="2000" dirty="0"/>
              <a:t>, and </a:t>
            </a:r>
            <a:r>
              <a:rPr lang="en-US" sz="2000" b="1" dirty="0"/>
              <a:t>dynamic decision-making </a:t>
            </a:r>
            <a:r>
              <a:rPr lang="en-US" sz="2000" dirty="0"/>
              <a:t>for autonomous systems.</a:t>
            </a:r>
          </a:p>
        </p:txBody>
      </p:sp>
      <p:sp>
        <p:nvSpPr>
          <p:cNvPr id="6" name="Title 1">
            <a:extLst>
              <a:ext uri="{FF2B5EF4-FFF2-40B4-BE49-F238E27FC236}">
                <a16:creationId xmlns:a16="http://schemas.microsoft.com/office/drawing/2014/main" id="{8A75BEBE-6CE0-7592-0279-F33CB6BBEA9E}"/>
              </a:ext>
            </a:extLst>
          </p:cNvPr>
          <p:cNvSpPr txBox="1">
            <a:spLocks/>
          </p:cNvSpPr>
          <p:nvPr/>
        </p:nvSpPr>
        <p:spPr>
          <a:xfrm>
            <a:off x="6844703" y="715618"/>
            <a:ext cx="5347297" cy="1324198"/>
          </a:xfrm>
          <a:prstGeom prst="rect">
            <a:avLst/>
          </a:prstGeom>
          <a:solidFill>
            <a:schemeClr val="accent4">
              <a:lumMod val="50000"/>
            </a:schemeClr>
          </a:solidFill>
          <a:ln>
            <a:solidFill>
              <a:srgbClr val="4472C4"/>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500" b="1" dirty="0">
                <a:solidFill>
                  <a:schemeClr val="bg1"/>
                </a:solidFill>
                <a:latin typeface="Arial" panose="020B0604020202020204" pitchFamily="34" charset="0"/>
                <a:cs typeface="Arial" panose="020B0604020202020204" pitchFamily="34" charset="0"/>
              </a:rPr>
              <a:t>Our Approach: Extended Test Scenario</a:t>
            </a:r>
            <a:endParaRPr lang="en-US" sz="35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756298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2252727-E8CA-CE95-1219-876A6EC3A310}"/>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A3AF47F-9ED6-FEB8-0B31-6260793C7614}"/>
              </a:ext>
            </a:extLst>
          </p:cNvPr>
          <p:cNvSpPr>
            <a:spLocks noGrp="1"/>
          </p:cNvSpPr>
          <p:nvPr>
            <p:ph idx="1"/>
          </p:nvPr>
        </p:nvSpPr>
        <p:spPr>
          <a:xfrm>
            <a:off x="630935" y="2642616"/>
            <a:ext cx="5226525" cy="3566160"/>
          </a:xfrm>
        </p:spPr>
        <p:txBody>
          <a:bodyPr vert="horz" lIns="91440" tIns="45720" rIns="91440" bIns="45720" rtlCol="0" anchor="t">
            <a:normAutofit/>
          </a:bodyPr>
          <a:lstStyle/>
          <a:p>
            <a:pPr marL="0" indent="0">
              <a:buNone/>
            </a:pPr>
            <a:r>
              <a:rPr lang="en-US" sz="2200" b="1"/>
              <a:t>To test these selected model, we have prepared simple text-based scenarios. </a:t>
            </a:r>
          </a:p>
          <a:p>
            <a:r>
              <a:rPr lang="en-US" sz="2200" i="0">
                <a:effectLst/>
              </a:rPr>
              <a:t>Logical Reasoning Scenarios: Complex situations requiring analytical thinking</a:t>
            </a:r>
          </a:p>
          <a:p>
            <a:r>
              <a:rPr lang="en-US" sz="2200" i="0">
                <a:effectLst/>
              </a:rPr>
              <a:t>Common Knowledge Scenarios: Standard situational responses</a:t>
            </a:r>
          </a:p>
          <a:p>
            <a:endParaRPr lang="en-US" sz="2200"/>
          </a:p>
        </p:txBody>
      </p:sp>
      <p:pic>
        <p:nvPicPr>
          <p:cNvPr id="4" name="Picture 3" descr="A screenshot of a computer&#10;&#10;AI-generated content may be incorrect.">
            <a:extLst>
              <a:ext uri="{FF2B5EF4-FFF2-40B4-BE49-F238E27FC236}">
                <a16:creationId xmlns:a16="http://schemas.microsoft.com/office/drawing/2014/main" id="{C33CDB1E-AAF9-61EB-860C-30B871C2F6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9048" y="1020231"/>
            <a:ext cx="5458968" cy="4817537"/>
          </a:xfrm>
          <a:prstGeom prst="rect">
            <a:avLst/>
          </a:prstGeom>
        </p:spPr>
      </p:pic>
      <p:sp>
        <p:nvSpPr>
          <p:cNvPr id="5" name="Title 1">
            <a:extLst>
              <a:ext uri="{FF2B5EF4-FFF2-40B4-BE49-F238E27FC236}">
                <a16:creationId xmlns:a16="http://schemas.microsoft.com/office/drawing/2014/main" id="{90214B02-F051-E50F-AA4E-37D13019DD44}"/>
              </a:ext>
            </a:extLst>
          </p:cNvPr>
          <p:cNvSpPr txBox="1">
            <a:spLocks/>
          </p:cNvSpPr>
          <p:nvPr/>
        </p:nvSpPr>
        <p:spPr>
          <a:xfrm>
            <a:off x="641446" y="1471448"/>
            <a:ext cx="5083931" cy="940728"/>
          </a:xfrm>
          <a:prstGeom prst="rect">
            <a:avLst/>
          </a:prstGeom>
          <a:solidFill>
            <a:schemeClr val="accent4">
              <a:lumMod val="50000"/>
            </a:schemeClr>
          </a:solidFill>
          <a:ln>
            <a:solidFill>
              <a:srgbClr val="4472C4"/>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4400" b="1" dirty="0">
                <a:solidFill>
                  <a:schemeClr val="bg1"/>
                </a:solidFill>
                <a:latin typeface="Arial" panose="020B0604020202020204" pitchFamily="34" charset="0"/>
                <a:cs typeface="Arial" panose="020B0604020202020204" pitchFamily="34" charset="0"/>
              </a:rPr>
              <a:t>Our Approach</a:t>
            </a:r>
            <a:endParaRPr lang="en-JP" sz="4400" b="1">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73813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C531C50-A6E2-A0E4-3B66-BFE353F7E860}"/>
            </a:ext>
          </a:extLst>
        </p:cNvPr>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4AA52BA-5D8E-76CD-185B-C9B7C8684F6C}"/>
              </a:ext>
            </a:extLst>
          </p:cNvPr>
          <p:cNvSpPr>
            <a:spLocks noGrp="1"/>
          </p:cNvSpPr>
          <p:nvPr>
            <p:ph idx="1"/>
          </p:nvPr>
        </p:nvSpPr>
        <p:spPr>
          <a:xfrm>
            <a:off x="640080" y="2706624"/>
            <a:ext cx="6894576" cy="3483864"/>
          </a:xfrm>
        </p:spPr>
        <p:txBody>
          <a:bodyPr vert="horz" lIns="91440" tIns="45720" rIns="91440" bIns="45720" rtlCol="0">
            <a:normAutofit/>
          </a:bodyPr>
          <a:lstStyle/>
          <a:p>
            <a:r>
              <a:rPr lang="en-US" sz="2200"/>
              <a:t>We ran “</a:t>
            </a:r>
            <a:r>
              <a:rPr lang="en-US" sz="2200" i="1">
                <a:effectLst/>
              </a:rPr>
              <a:t>What would the AV do in this</a:t>
            </a:r>
            <a:r>
              <a:rPr lang="en-US" sz="2200"/>
              <a:t> </a:t>
            </a:r>
            <a:r>
              <a:rPr lang="en-US" sz="2200" i="1">
                <a:effectLst/>
              </a:rPr>
              <a:t>situation? Please, just answer STOP or FORWARD</a:t>
            </a:r>
            <a:r>
              <a:rPr lang="en-US" sz="2200" i="1"/>
              <a:t>” </a:t>
            </a:r>
            <a:r>
              <a:rPr lang="en-US" sz="2200"/>
              <a:t>this same prompt at least 20 times in OpenHermes-2.5-Mistral 7B and analyzed the results.</a:t>
            </a:r>
          </a:p>
        </p:txBody>
      </p:sp>
      <p:pic>
        <p:nvPicPr>
          <p:cNvPr id="8" name="Picture 7" descr="A screenshot of a computer&#10;&#10;AI-generated content may be incorrect.">
            <a:extLst>
              <a:ext uri="{FF2B5EF4-FFF2-40B4-BE49-F238E27FC236}">
                <a16:creationId xmlns:a16="http://schemas.microsoft.com/office/drawing/2014/main" id="{0EDBDDAE-08F5-FD45-F88A-E3F8A181C4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4656" y="630711"/>
            <a:ext cx="4343400" cy="2627756"/>
          </a:xfrm>
          <a:prstGeom prst="rect">
            <a:avLst/>
          </a:prstGeom>
        </p:spPr>
      </p:pic>
      <p:pic>
        <p:nvPicPr>
          <p:cNvPr id="6" name="Picture 5" descr="A graph of a number of people&#10;&#10;AI-generated content may be incorrect.">
            <a:extLst>
              <a:ext uri="{FF2B5EF4-FFF2-40B4-BE49-F238E27FC236}">
                <a16:creationId xmlns:a16="http://schemas.microsoft.com/office/drawing/2014/main" id="{D2C288DA-3971-E955-19EF-764BDB0561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4656" y="3496749"/>
            <a:ext cx="4410864" cy="2624465"/>
          </a:xfrm>
          <a:prstGeom prst="rect">
            <a:avLst/>
          </a:prstGeom>
        </p:spPr>
      </p:pic>
      <p:sp>
        <p:nvSpPr>
          <p:cNvPr id="9" name="Title 1">
            <a:extLst>
              <a:ext uri="{FF2B5EF4-FFF2-40B4-BE49-F238E27FC236}">
                <a16:creationId xmlns:a16="http://schemas.microsoft.com/office/drawing/2014/main" id="{412639C3-200E-A89F-5301-09484EE56276}"/>
              </a:ext>
            </a:extLst>
          </p:cNvPr>
          <p:cNvSpPr txBox="1">
            <a:spLocks/>
          </p:cNvSpPr>
          <p:nvPr/>
        </p:nvSpPr>
        <p:spPr>
          <a:xfrm>
            <a:off x="758952" y="1568748"/>
            <a:ext cx="5083931" cy="940728"/>
          </a:xfrm>
          <a:prstGeom prst="rect">
            <a:avLst/>
          </a:prstGeom>
          <a:solidFill>
            <a:schemeClr val="accent4">
              <a:lumMod val="50000"/>
            </a:schemeClr>
          </a:solidFill>
          <a:ln>
            <a:solidFill>
              <a:srgbClr val="4472C4"/>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4400" b="1">
                <a:solidFill>
                  <a:schemeClr val="bg1"/>
                </a:solidFill>
                <a:latin typeface="Arial" panose="020B0604020202020204" pitchFamily="34" charset="0"/>
                <a:cs typeface="Arial" panose="020B0604020202020204" pitchFamily="34" charset="0"/>
              </a:rPr>
              <a:t>Our Approach</a:t>
            </a:r>
            <a:endParaRPr lang="en-JP" sz="4400" b="1">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738560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4" name="Picture 23" descr="A screenshot of a computer&#10;&#10;AI-generated content may be incorrect.">
            <a:extLst>
              <a:ext uri="{FF2B5EF4-FFF2-40B4-BE49-F238E27FC236}">
                <a16:creationId xmlns:a16="http://schemas.microsoft.com/office/drawing/2014/main" id="{9D92E4B6-CDAC-D758-3B6D-ED4961876C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266" y="1433823"/>
            <a:ext cx="3278292" cy="1983366"/>
          </a:xfrm>
          <a:prstGeom prst="rect">
            <a:avLst/>
          </a:prstGeom>
        </p:spPr>
      </p:pic>
      <p:pic>
        <p:nvPicPr>
          <p:cNvPr id="7" name="Picture 6" descr="A screenshot of a computer&#10;&#10;AI-generated content may be incorrect.">
            <a:extLst>
              <a:ext uri="{FF2B5EF4-FFF2-40B4-BE49-F238E27FC236}">
                <a16:creationId xmlns:a16="http://schemas.microsoft.com/office/drawing/2014/main" id="{5A83DB03-0145-FED6-8DE5-AE7BF9FC77FF}"/>
              </a:ext>
            </a:extLst>
          </p:cNvPr>
          <p:cNvPicPr>
            <a:picLocks noChangeAspect="1"/>
          </p:cNvPicPr>
          <p:nvPr/>
        </p:nvPicPr>
        <p:blipFill>
          <a:blip r:embed="rId3">
            <a:extLst>
              <a:ext uri="{28A0092B-C50C-407E-A947-70E740481C1C}">
                <a14:useLocalDpi xmlns:a14="http://schemas.microsoft.com/office/drawing/2010/main" val="0"/>
              </a:ext>
            </a:extLst>
          </a:blip>
          <a:srcRect l="54" r="37433" b="2"/>
          <a:stretch/>
        </p:blipFill>
        <p:spPr>
          <a:xfrm>
            <a:off x="4224231" y="1433823"/>
            <a:ext cx="3743538" cy="4940343"/>
          </a:xfrm>
          <a:prstGeom prst="rect">
            <a:avLst/>
          </a:prstGeom>
        </p:spPr>
      </p:pic>
      <p:pic>
        <p:nvPicPr>
          <p:cNvPr id="15" name="Picture 14" descr="A screenshot of a computer&#10;&#10;AI-generated content may be incorrect.">
            <a:extLst>
              <a:ext uri="{FF2B5EF4-FFF2-40B4-BE49-F238E27FC236}">
                <a16:creationId xmlns:a16="http://schemas.microsoft.com/office/drawing/2014/main" id="{1AB4B4A7-B1E7-C130-9302-973D8BFADC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32965" y="1433823"/>
            <a:ext cx="3530841" cy="2259738"/>
          </a:xfrm>
          <a:prstGeom prst="rect">
            <a:avLst/>
          </a:prstGeom>
        </p:spPr>
      </p:pic>
      <p:pic>
        <p:nvPicPr>
          <p:cNvPr id="9" name="Picture 8" descr="A screenshot of a computer&#10;&#10;AI-generated content may be incorrect.">
            <a:extLst>
              <a:ext uri="{FF2B5EF4-FFF2-40B4-BE49-F238E27FC236}">
                <a16:creationId xmlns:a16="http://schemas.microsoft.com/office/drawing/2014/main" id="{84806197-DE2D-ACFA-FE5A-C4BAD64F4606}"/>
              </a:ext>
            </a:extLst>
          </p:cNvPr>
          <p:cNvPicPr>
            <a:picLocks noChangeAspect="1"/>
          </p:cNvPicPr>
          <p:nvPr/>
        </p:nvPicPr>
        <p:blipFill>
          <a:blip r:embed="rId5">
            <a:extLst>
              <a:ext uri="{28A0092B-C50C-407E-A947-70E740481C1C}">
                <a14:useLocalDpi xmlns:a14="http://schemas.microsoft.com/office/drawing/2010/main" val="0"/>
              </a:ext>
            </a:extLst>
          </a:blip>
          <a:srcRect l="9605" r="47203"/>
          <a:stretch/>
        </p:blipFill>
        <p:spPr>
          <a:xfrm>
            <a:off x="1943787" y="3531858"/>
            <a:ext cx="2153771" cy="2842308"/>
          </a:xfrm>
          <a:prstGeom prst="rect">
            <a:avLst/>
          </a:prstGeom>
        </p:spPr>
      </p:pic>
      <p:pic>
        <p:nvPicPr>
          <p:cNvPr id="18" name="Picture 17" descr="A screenshot of a computer&#10;&#10;AI-generated content may be incorrect.">
            <a:extLst>
              <a:ext uri="{FF2B5EF4-FFF2-40B4-BE49-F238E27FC236}">
                <a16:creationId xmlns:a16="http://schemas.microsoft.com/office/drawing/2014/main" id="{DB757DA9-51C9-983D-B0DD-44128D62924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32965" y="3903994"/>
            <a:ext cx="3485973" cy="2431465"/>
          </a:xfrm>
          <a:prstGeom prst="rect">
            <a:avLst/>
          </a:prstGeom>
        </p:spPr>
      </p:pic>
      <p:sp>
        <p:nvSpPr>
          <p:cNvPr id="32" name="Title 1">
            <a:extLst>
              <a:ext uri="{FF2B5EF4-FFF2-40B4-BE49-F238E27FC236}">
                <a16:creationId xmlns:a16="http://schemas.microsoft.com/office/drawing/2014/main" id="{1BDCBD4E-7F83-D333-5A62-3D6521A98DB5}"/>
              </a:ext>
            </a:extLst>
          </p:cNvPr>
          <p:cNvSpPr txBox="1">
            <a:spLocks/>
          </p:cNvSpPr>
          <p:nvPr/>
        </p:nvSpPr>
        <p:spPr>
          <a:xfrm>
            <a:off x="819266" y="483834"/>
            <a:ext cx="10799672" cy="667243"/>
          </a:xfrm>
          <a:prstGeom prst="rect">
            <a:avLst/>
          </a:prstGeom>
          <a:solidFill>
            <a:schemeClr val="accent4">
              <a:lumMod val="50000"/>
            </a:schemeClr>
          </a:solidFill>
          <a:ln>
            <a:solidFill>
              <a:srgbClr val="4472C4"/>
            </a:solidFill>
          </a:ln>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400" b="1">
                <a:solidFill>
                  <a:schemeClr val="bg1"/>
                </a:solidFill>
                <a:effectLst/>
                <a:latin typeface="Aptos" panose="020B0004020202020204" pitchFamily="34" charset="0"/>
              </a:rPr>
              <a:t>Response from Top Commercial LLM</a:t>
            </a:r>
            <a:endParaRPr lang="en-US" sz="4400">
              <a:solidFill>
                <a:schemeClr val="bg1"/>
              </a:solidFill>
              <a:effectLst/>
              <a:latin typeface="Aptos" panose="020B0004020202020204" pitchFamily="34" charset="0"/>
            </a:endParaRPr>
          </a:p>
        </p:txBody>
      </p:sp>
    </p:spTree>
    <p:extLst>
      <p:ext uri="{BB962C8B-B14F-4D97-AF65-F5344CB8AC3E}">
        <p14:creationId xmlns:p14="http://schemas.microsoft.com/office/powerpoint/2010/main" val="36233339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9D1C21-DAEA-8C9C-0D3B-CFB710BBF21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A6513B-B6A3-0C45-E5C9-548C751C9625}"/>
              </a:ext>
            </a:extLst>
          </p:cNvPr>
          <p:cNvSpPr>
            <a:spLocks noGrp="1"/>
          </p:cNvSpPr>
          <p:nvPr>
            <p:ph idx="1"/>
          </p:nvPr>
        </p:nvSpPr>
        <p:spPr>
          <a:xfrm>
            <a:off x="1103111" y="1735282"/>
            <a:ext cx="10363589" cy="5038732"/>
          </a:xfrm>
        </p:spPr>
        <p:txBody>
          <a:bodyPr vert="horz" lIns="91440" tIns="45720" rIns="91440" bIns="45720" rtlCol="0" anchor="t">
            <a:normAutofit/>
          </a:bodyPr>
          <a:lstStyle/>
          <a:p>
            <a:endParaRPr lang="en-US" sz="2000" dirty="0"/>
          </a:p>
          <a:p>
            <a:pPr marL="0" indent="0">
              <a:buNone/>
            </a:pPr>
            <a:r>
              <a:rPr lang="en-US" sz="2500" dirty="0">
                <a:latin typeface="Aptos" panose="020B0004020202020204" pitchFamily="34" charset="0"/>
              </a:rPr>
              <a:t>We are also assuming that,</a:t>
            </a:r>
          </a:p>
          <a:p>
            <a:r>
              <a:rPr lang="en-US" sz="2500" dirty="0">
                <a:latin typeface="Aptos" panose="020B0004020202020204" pitchFamily="34" charset="0"/>
              </a:rPr>
              <a:t>     V2V communication is already achieved and operational through a standardized networking protocol.(LAN-based, Low-latency wireless systems)</a:t>
            </a:r>
          </a:p>
          <a:p>
            <a:r>
              <a:rPr lang="en-US" sz="2500" dirty="0">
                <a:latin typeface="Aptos" panose="020B0004020202020204" pitchFamily="34" charset="0"/>
              </a:rPr>
              <a:t>    Communication occurs within a fixed radius</a:t>
            </a:r>
            <a:r>
              <a:rPr lang="en-US" sz="2500" b="1" dirty="0">
                <a:latin typeface="Aptos" panose="020B0004020202020204" pitchFamily="34" charset="0"/>
              </a:rPr>
              <a:t>(</a:t>
            </a:r>
            <a:r>
              <a:rPr lang="en-US" sz="2500" dirty="0">
                <a:latin typeface="Aptos" panose="020B0004020202020204" pitchFamily="34" charset="0"/>
              </a:rPr>
              <a:t>When a vehicle enters the information sharing radius of another vehicle, they exchange.)</a:t>
            </a:r>
            <a:br>
              <a:rPr lang="en-US" sz="2000" dirty="0">
                <a:latin typeface="Aptos" panose="020B0004020202020204" pitchFamily="34" charset="0"/>
              </a:rPr>
            </a:br>
            <a:endParaRPr lang="en-US" sz="2000" dirty="0">
              <a:latin typeface="Aptos" panose="020B0004020202020204" pitchFamily="34" charset="0"/>
            </a:endParaRPr>
          </a:p>
          <a:p>
            <a:pPr>
              <a:buFont typeface="Wingdings" pitchFamily="2" charset="2"/>
              <a:buChar char="Ø"/>
            </a:pPr>
            <a:r>
              <a:rPr lang="en-US" sz="2500" b="1" dirty="0">
                <a:latin typeface="Aptos" panose="020B0004020202020204" pitchFamily="34" charset="0"/>
              </a:rPr>
              <a:t>This assumption allows us to focus on how shared data affects autonomous decision-making </a:t>
            </a:r>
          </a:p>
          <a:p>
            <a:endParaRPr lang="en-US" sz="2000" dirty="0"/>
          </a:p>
        </p:txBody>
      </p:sp>
      <p:sp>
        <p:nvSpPr>
          <p:cNvPr id="9" name="Title 1">
            <a:extLst>
              <a:ext uri="{FF2B5EF4-FFF2-40B4-BE49-F238E27FC236}">
                <a16:creationId xmlns:a16="http://schemas.microsoft.com/office/drawing/2014/main" id="{FC6AC984-7410-4788-E216-4AB7722DF9E0}"/>
              </a:ext>
            </a:extLst>
          </p:cNvPr>
          <p:cNvSpPr txBox="1">
            <a:spLocks/>
          </p:cNvSpPr>
          <p:nvPr/>
        </p:nvSpPr>
        <p:spPr>
          <a:xfrm>
            <a:off x="1103111" y="485049"/>
            <a:ext cx="10571814" cy="988285"/>
          </a:xfrm>
          <a:prstGeom prst="rect">
            <a:avLst/>
          </a:prstGeom>
          <a:solidFill>
            <a:schemeClr val="accent4">
              <a:lumMod val="50000"/>
            </a:schemeClr>
          </a:solidFill>
          <a:ln>
            <a:solidFill>
              <a:srgbClr val="4472C4"/>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4400" b="1">
                <a:solidFill>
                  <a:schemeClr val="bg1"/>
                </a:solidFill>
                <a:latin typeface="Arial" panose="020B0604020202020204" pitchFamily="34" charset="0"/>
                <a:cs typeface="Arial" panose="020B0604020202020204" pitchFamily="34" charset="0"/>
              </a:rPr>
              <a:t>Our Approach</a:t>
            </a:r>
            <a:endParaRPr lang="en-JP" sz="4400" b="1">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296101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BD4D00F-C7BC-46CC-17EF-B742014616C1}"/>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B6587A36-14F6-BC50-129B-847A3D9A7603}"/>
              </a:ext>
            </a:extLst>
          </p:cNvPr>
          <p:cNvSpPr txBox="1"/>
          <p:nvPr/>
        </p:nvSpPr>
        <p:spPr>
          <a:xfrm>
            <a:off x="876691" y="1672809"/>
            <a:ext cx="4229879" cy="4634744"/>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700"/>
              <a:t>Multi-Agent Framework: Communication and Decision Agents</a:t>
            </a:r>
          </a:p>
          <a:p>
            <a:pPr indent="-228600">
              <a:lnSpc>
                <a:spcPct val="90000"/>
              </a:lnSpc>
              <a:spcAft>
                <a:spcPts val="600"/>
              </a:spcAft>
              <a:buFont typeface="Arial" panose="020B0604020202020204" pitchFamily="34" charset="0"/>
              <a:buChar char="•"/>
            </a:pPr>
            <a:r>
              <a:rPr lang="en-US" sz="1700"/>
              <a:t>Communication Agent</a:t>
            </a:r>
          </a:p>
          <a:p>
            <a:pPr marL="285750" indent="-228600">
              <a:lnSpc>
                <a:spcPct val="90000"/>
              </a:lnSpc>
              <a:spcAft>
                <a:spcPts val="600"/>
              </a:spcAft>
              <a:buFont typeface="Arial" panose="020B0604020202020204" pitchFamily="34" charset="0"/>
              <a:buChar char="•"/>
            </a:pPr>
            <a:r>
              <a:rPr lang="en-US" sz="1700"/>
              <a:t>Responsible for transmitting &amp; receiving V2V data.</a:t>
            </a:r>
          </a:p>
          <a:p>
            <a:pPr marL="285750" indent="-228600">
              <a:lnSpc>
                <a:spcPct val="90000"/>
              </a:lnSpc>
              <a:spcAft>
                <a:spcPts val="600"/>
              </a:spcAft>
              <a:buFont typeface="Arial" panose="020B0604020202020204" pitchFamily="34" charset="0"/>
              <a:buChar char="•"/>
            </a:pPr>
            <a:r>
              <a:rPr lang="en-US" sz="1700"/>
              <a:t>Ensures structured information sharing in a fixed text data format.</a:t>
            </a:r>
          </a:p>
          <a:p>
            <a:pPr marL="57150">
              <a:lnSpc>
                <a:spcPct val="90000"/>
              </a:lnSpc>
              <a:spcAft>
                <a:spcPts val="600"/>
              </a:spcAft>
            </a:pPr>
            <a:endParaRPr lang="en-US" sz="1700"/>
          </a:p>
          <a:p>
            <a:pPr indent="-228600">
              <a:lnSpc>
                <a:spcPct val="90000"/>
              </a:lnSpc>
              <a:spcAft>
                <a:spcPts val="600"/>
              </a:spcAft>
              <a:buFont typeface="Arial" panose="020B0604020202020204" pitchFamily="34" charset="0"/>
              <a:buChar char="•"/>
            </a:pPr>
            <a:r>
              <a:rPr lang="en-US" sz="1700"/>
              <a:t>Decision Agent will use V2V-shared data as input for decision-making.</a:t>
            </a:r>
          </a:p>
          <a:p>
            <a:pPr indent="-228600">
              <a:lnSpc>
                <a:spcPct val="90000"/>
              </a:lnSpc>
              <a:spcAft>
                <a:spcPts val="600"/>
              </a:spcAft>
              <a:buFont typeface="Arial" panose="020B0604020202020204" pitchFamily="34" charset="0"/>
              <a:buChar char="•"/>
            </a:pPr>
            <a:endParaRPr lang="en-US" sz="1700"/>
          </a:p>
          <a:p>
            <a:pPr indent="-228600">
              <a:lnSpc>
                <a:spcPct val="90000"/>
              </a:lnSpc>
              <a:spcAft>
                <a:spcPts val="600"/>
              </a:spcAft>
              <a:buFont typeface="Arial" panose="020B0604020202020204" pitchFamily="34" charset="0"/>
              <a:buChar char="•"/>
            </a:pPr>
            <a:endParaRPr lang="en-US" sz="1700"/>
          </a:p>
          <a:p>
            <a:pPr marL="285750" indent="-285750">
              <a:lnSpc>
                <a:spcPct val="90000"/>
              </a:lnSpc>
              <a:spcAft>
                <a:spcPts val="600"/>
              </a:spcAft>
              <a:buFont typeface="Wingdings" pitchFamily="2" charset="2"/>
              <a:buChar char="Ø"/>
            </a:pPr>
            <a:r>
              <a:rPr lang="en-US" sz="1600" b="1"/>
              <a:t>Examining how LLMs process and utilize V2V-exchanged data.</a:t>
            </a:r>
            <a:endParaRPr lang="en-US" sz="1700" b="1"/>
          </a:p>
        </p:txBody>
      </p:sp>
      <p:pic>
        <p:nvPicPr>
          <p:cNvPr id="6" name="Content Placeholder 5" descr="A screenshot of a computer&#10;&#10;AI-generated content may be incorrect.">
            <a:extLst>
              <a:ext uri="{FF2B5EF4-FFF2-40B4-BE49-F238E27FC236}">
                <a16:creationId xmlns:a16="http://schemas.microsoft.com/office/drawing/2014/main" id="{17ECE6D6-2C19-D9DE-0FE3-EAE0E997CB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9642" y="741391"/>
            <a:ext cx="5565405" cy="5384528"/>
          </a:xfrm>
          <a:prstGeom prst="rect">
            <a:avLst/>
          </a:prstGeom>
        </p:spPr>
      </p:pic>
      <p:grpSp>
        <p:nvGrpSpPr>
          <p:cNvPr id="14" name="Group 13">
            <a:extLst>
              <a:ext uri="{FF2B5EF4-FFF2-40B4-BE49-F238E27FC236}">
                <a16:creationId xmlns:a16="http://schemas.microsoft.com/office/drawing/2014/main" id="{58640C15-F7D4-0393-BFAE-B3EFB9C376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5" name="Rectangle 14">
              <a:extLst>
                <a:ext uri="{FF2B5EF4-FFF2-40B4-BE49-F238E27FC236}">
                  <a16:creationId xmlns:a16="http://schemas.microsoft.com/office/drawing/2014/main" id="{9BCEA1E8-96A1-F025-D98D-9F571B81D5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0ED97CD-BA9F-F733-D1AC-F5ADC9AA4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itle 1">
            <a:extLst>
              <a:ext uri="{FF2B5EF4-FFF2-40B4-BE49-F238E27FC236}">
                <a16:creationId xmlns:a16="http://schemas.microsoft.com/office/drawing/2014/main" id="{2370D09A-8AE5-2104-9265-417A41B1DF43}"/>
              </a:ext>
            </a:extLst>
          </p:cNvPr>
          <p:cNvSpPr txBox="1">
            <a:spLocks/>
          </p:cNvSpPr>
          <p:nvPr/>
        </p:nvSpPr>
        <p:spPr>
          <a:xfrm>
            <a:off x="876691" y="550447"/>
            <a:ext cx="4356492" cy="954796"/>
          </a:xfrm>
          <a:prstGeom prst="rect">
            <a:avLst/>
          </a:prstGeom>
          <a:solidFill>
            <a:schemeClr val="accent4">
              <a:lumMod val="50000"/>
            </a:schemeClr>
          </a:solidFill>
          <a:ln>
            <a:solidFill>
              <a:srgbClr val="4472C4"/>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4400" b="1">
                <a:solidFill>
                  <a:schemeClr val="bg1"/>
                </a:solidFill>
                <a:latin typeface="Arial" panose="020B0604020202020204" pitchFamily="34" charset="0"/>
                <a:cs typeface="Arial" panose="020B0604020202020204" pitchFamily="34" charset="0"/>
              </a:rPr>
              <a:t>Our Approach</a:t>
            </a:r>
            <a:endParaRPr lang="en-JP" sz="4400" b="1">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910298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9230C1D4-FF1C-411F-2FA9-FD959B783838}"/>
              </a:ext>
            </a:extLst>
          </p:cNvPr>
          <p:cNvSpPr txBox="1"/>
          <p:nvPr/>
        </p:nvSpPr>
        <p:spPr>
          <a:xfrm>
            <a:off x="248442" y="352157"/>
            <a:ext cx="4915128" cy="707886"/>
          </a:xfrm>
          <a:prstGeom prst="rect">
            <a:avLst/>
          </a:prstGeom>
          <a:noFill/>
        </p:spPr>
        <p:txBody>
          <a:bodyPr wrap="none" rtlCol="0">
            <a:spAutoFit/>
          </a:bodyPr>
          <a:lstStyle/>
          <a:p>
            <a:pPr algn="just"/>
            <a:r>
              <a:rPr lang="en-US" sz="4000" b="1">
                <a:solidFill>
                  <a:schemeClr val="bg1"/>
                </a:solidFill>
                <a:latin typeface="Arial" panose="020B0604020202020204" pitchFamily="34" charset="0"/>
                <a:cs typeface="Arial" panose="020B0604020202020204" pitchFamily="34" charset="0"/>
              </a:rPr>
              <a:t>Current Challenges</a:t>
            </a:r>
            <a:endParaRPr lang="en-JP" sz="4000" b="1">
              <a:solidFill>
                <a:schemeClr val="bg1"/>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D90F6408-8D59-AA13-7049-01B10514B56F}"/>
              </a:ext>
            </a:extLst>
          </p:cNvPr>
          <p:cNvSpPr txBox="1"/>
          <p:nvPr/>
        </p:nvSpPr>
        <p:spPr>
          <a:xfrm>
            <a:off x="1104422" y="1795120"/>
            <a:ext cx="10571814" cy="4555093"/>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sz="2500" b="0">
                <a:solidFill>
                  <a:srgbClr val="000000"/>
                </a:solidFill>
                <a:effectLst/>
                <a:latin typeface="Aptos" panose="020B0004020202020204" pitchFamily="34" charset="0"/>
              </a:rPr>
              <a:t>Can an agent make decisions with the help of an LLM without undergoing a specific learning process for each new situation?</a:t>
            </a:r>
          </a:p>
          <a:p>
            <a:pPr marL="342900" indent="-342900">
              <a:lnSpc>
                <a:spcPct val="200000"/>
              </a:lnSpc>
              <a:buFont typeface="Arial" panose="020B0604020202020204" pitchFamily="34" charset="0"/>
              <a:buChar char="•"/>
            </a:pPr>
            <a:r>
              <a:rPr lang="en-US" sz="2500">
                <a:solidFill>
                  <a:srgbClr val="000000"/>
                </a:solidFill>
                <a:latin typeface="Aptos" panose="020B0004020202020204" pitchFamily="34" charset="0"/>
              </a:rPr>
              <a:t>H</a:t>
            </a:r>
            <a:r>
              <a:rPr lang="en-US" sz="2500" b="0">
                <a:solidFill>
                  <a:srgbClr val="000000"/>
                </a:solidFill>
                <a:effectLst/>
                <a:latin typeface="Aptos" panose="020B0004020202020204" pitchFamily="34" charset="0"/>
              </a:rPr>
              <a:t>ow may the different language affect the output?</a:t>
            </a:r>
          </a:p>
          <a:p>
            <a:pPr marL="342900" indent="-342900">
              <a:lnSpc>
                <a:spcPct val="200000"/>
              </a:lnSpc>
              <a:buFont typeface="Arial" panose="020B0604020202020204" pitchFamily="34" charset="0"/>
              <a:buChar char="•"/>
            </a:pPr>
            <a:r>
              <a:rPr lang="en-US" sz="2500" b="0">
                <a:solidFill>
                  <a:srgbClr val="000000"/>
                </a:solidFill>
                <a:effectLst/>
                <a:latin typeface="Aptos" panose="020B0004020202020204" pitchFamily="34" charset="0"/>
              </a:rPr>
              <a:t>How will the GPU performance affect the time of decision making?</a:t>
            </a:r>
          </a:p>
          <a:p>
            <a:pPr marL="342900" indent="-342900">
              <a:lnSpc>
                <a:spcPct val="200000"/>
              </a:lnSpc>
              <a:buFont typeface="Arial" panose="020B0604020202020204" pitchFamily="34" charset="0"/>
              <a:buChar char="•"/>
            </a:pPr>
            <a:r>
              <a:rPr lang="en-US" sz="2500" b="0" i="0">
                <a:solidFill>
                  <a:srgbClr val="141413"/>
                </a:solidFill>
                <a:effectLst/>
                <a:latin typeface="__styreneB_820c23"/>
              </a:rPr>
              <a:t>How addition  prompt engineering will affect the decision?</a:t>
            </a:r>
            <a:endParaRPr lang="en-JP" sz="2000">
              <a:latin typeface="Arial" panose="020B0604020202020204" pitchFamily="34" charset="0"/>
              <a:cs typeface="Arial" panose="020B0604020202020204" pitchFamily="34" charset="0"/>
            </a:endParaRPr>
          </a:p>
          <a:p>
            <a:pPr marL="285750" indent="-285750">
              <a:buFont typeface="Wingdings" pitchFamily="2" charset="2"/>
              <a:buChar char="Ø"/>
            </a:pPr>
            <a:endParaRPr lang="en-JP" sz="2000">
              <a:latin typeface="Arial" panose="020B0604020202020204" pitchFamily="34" charset="0"/>
              <a:cs typeface="Arial" panose="020B0604020202020204" pitchFamily="34" charset="0"/>
            </a:endParaRPr>
          </a:p>
          <a:p>
            <a:pPr marL="285750" indent="-285750">
              <a:buFont typeface="Wingdings" pitchFamily="2" charset="2"/>
              <a:buChar char="Ø"/>
            </a:pPr>
            <a:endParaRPr lang="en-JP" sz="2000">
              <a:latin typeface="Arial" panose="020B0604020202020204" pitchFamily="34" charset="0"/>
              <a:cs typeface="Arial" panose="020B0604020202020204" pitchFamily="34" charset="0"/>
            </a:endParaRPr>
          </a:p>
        </p:txBody>
      </p:sp>
      <p:sp>
        <p:nvSpPr>
          <p:cNvPr id="6" name="Title 1">
            <a:extLst>
              <a:ext uri="{FF2B5EF4-FFF2-40B4-BE49-F238E27FC236}">
                <a16:creationId xmlns:a16="http://schemas.microsoft.com/office/drawing/2014/main" id="{822D1A07-0545-77C3-3AF3-CA349A2E7BA0}"/>
              </a:ext>
            </a:extLst>
          </p:cNvPr>
          <p:cNvSpPr txBox="1">
            <a:spLocks/>
          </p:cNvSpPr>
          <p:nvPr/>
        </p:nvSpPr>
        <p:spPr>
          <a:xfrm>
            <a:off x="1177158" y="464028"/>
            <a:ext cx="10571814" cy="988285"/>
          </a:xfrm>
          <a:prstGeom prst="rect">
            <a:avLst/>
          </a:prstGeom>
          <a:solidFill>
            <a:schemeClr val="accent4">
              <a:lumMod val="50000"/>
            </a:schemeClr>
          </a:solidFill>
          <a:ln>
            <a:solidFill>
              <a:srgbClr val="4472C4"/>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4400" b="1">
                <a:solidFill>
                  <a:schemeClr val="bg1"/>
                </a:solidFill>
                <a:latin typeface="Arial" panose="020B0604020202020204" pitchFamily="34" charset="0"/>
                <a:cs typeface="Arial" panose="020B0604020202020204" pitchFamily="34" charset="0"/>
              </a:rPr>
              <a:t>Current Challenges</a:t>
            </a:r>
            <a:endParaRPr lang="en-JP" sz="4400" b="1">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68482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1CBDD2E-9BEE-A051-2EA0-9C9BF1124277}"/>
              </a:ext>
            </a:extLst>
          </p:cNvPr>
          <p:cNvGraphicFramePr>
            <a:graphicFrameLocks noGrp="1"/>
          </p:cNvGraphicFramePr>
          <p:nvPr>
            <p:extLst>
              <p:ext uri="{D42A27DB-BD31-4B8C-83A1-F6EECF244321}">
                <p14:modId xmlns:p14="http://schemas.microsoft.com/office/powerpoint/2010/main" val="1487015432"/>
              </p:ext>
            </p:extLst>
          </p:nvPr>
        </p:nvGraphicFramePr>
        <p:xfrm>
          <a:off x="1082566" y="1404529"/>
          <a:ext cx="10754938" cy="4992067"/>
        </p:xfrm>
        <a:graphic>
          <a:graphicData uri="http://schemas.openxmlformats.org/drawingml/2006/table">
            <a:tbl>
              <a:tblPr firstRow="1" bandRow="1">
                <a:tableStyleId>{5C22544A-7EE6-4342-B048-85BDC9FD1C3A}</a:tableStyleId>
              </a:tblPr>
              <a:tblGrid>
                <a:gridCol w="4378532">
                  <a:extLst>
                    <a:ext uri="{9D8B030D-6E8A-4147-A177-3AD203B41FA5}">
                      <a16:colId xmlns:a16="http://schemas.microsoft.com/office/drawing/2014/main" val="542838827"/>
                    </a:ext>
                  </a:extLst>
                </a:gridCol>
                <a:gridCol w="1118712">
                  <a:extLst>
                    <a:ext uri="{9D8B030D-6E8A-4147-A177-3AD203B41FA5}">
                      <a16:colId xmlns:a16="http://schemas.microsoft.com/office/drawing/2014/main" val="3679969582"/>
                    </a:ext>
                  </a:extLst>
                </a:gridCol>
                <a:gridCol w="1063146">
                  <a:extLst>
                    <a:ext uri="{9D8B030D-6E8A-4147-A177-3AD203B41FA5}">
                      <a16:colId xmlns:a16="http://schemas.microsoft.com/office/drawing/2014/main" val="2224030848"/>
                    </a:ext>
                  </a:extLst>
                </a:gridCol>
                <a:gridCol w="1069629">
                  <a:extLst>
                    <a:ext uri="{9D8B030D-6E8A-4147-A177-3AD203B41FA5}">
                      <a16:colId xmlns:a16="http://schemas.microsoft.com/office/drawing/2014/main" val="3195161983"/>
                    </a:ext>
                  </a:extLst>
                </a:gridCol>
                <a:gridCol w="1026104">
                  <a:extLst>
                    <a:ext uri="{9D8B030D-6E8A-4147-A177-3AD203B41FA5}">
                      <a16:colId xmlns:a16="http://schemas.microsoft.com/office/drawing/2014/main" val="2932473262"/>
                    </a:ext>
                  </a:extLst>
                </a:gridCol>
                <a:gridCol w="989059">
                  <a:extLst>
                    <a:ext uri="{9D8B030D-6E8A-4147-A177-3AD203B41FA5}">
                      <a16:colId xmlns:a16="http://schemas.microsoft.com/office/drawing/2014/main" val="1346633308"/>
                    </a:ext>
                  </a:extLst>
                </a:gridCol>
                <a:gridCol w="1109756">
                  <a:extLst>
                    <a:ext uri="{9D8B030D-6E8A-4147-A177-3AD203B41FA5}">
                      <a16:colId xmlns:a16="http://schemas.microsoft.com/office/drawing/2014/main" val="3460244416"/>
                    </a:ext>
                  </a:extLst>
                </a:gridCol>
              </a:tblGrid>
              <a:tr h="570386">
                <a:tc rowSpan="2">
                  <a:txBody>
                    <a:bodyPr/>
                    <a:lstStyle/>
                    <a:p>
                      <a:pPr algn="ctr"/>
                      <a:endParaRPr lang="en-JP">
                        <a:latin typeface="Arial" panose="020B0604020202020204" pitchFamily="34" charset="0"/>
                        <a:cs typeface="Arial" panose="020B0604020202020204" pitchFamily="34" charset="0"/>
                      </a:endParaRPr>
                    </a:p>
                    <a:p>
                      <a:pPr algn="ctr"/>
                      <a:r>
                        <a:rPr lang="en-JP">
                          <a:latin typeface="Arial" panose="020B0604020202020204" pitchFamily="34" charset="0"/>
                          <a:cs typeface="Arial" panose="020B0604020202020204" pitchFamily="34" charset="0"/>
                        </a:rPr>
                        <a:t>Step / Timeline</a:t>
                      </a:r>
                    </a:p>
                  </a:txBody>
                  <a:tcPr/>
                </a:tc>
                <a:tc gridSpan="6">
                  <a:txBody>
                    <a:bodyPr/>
                    <a:lstStyle/>
                    <a:p>
                      <a:pPr algn="ctr">
                        <a:lnSpc>
                          <a:spcPct val="150000"/>
                        </a:lnSpc>
                      </a:pPr>
                      <a:r>
                        <a:rPr lang="en-JP"/>
                        <a:t>202</a:t>
                      </a:r>
                      <a:r>
                        <a:rPr lang="en-US"/>
                        <a:t>5</a:t>
                      </a:r>
                      <a:endParaRPr lang="en-JP"/>
                    </a:p>
                  </a:txBody>
                  <a:tcPr/>
                </a:tc>
                <a:tc hMerge="1">
                  <a:txBody>
                    <a:bodyPr/>
                    <a:lstStyle/>
                    <a:p>
                      <a:endParaRPr lang="en-JP"/>
                    </a:p>
                  </a:txBody>
                  <a:tcPr/>
                </a:tc>
                <a:tc hMerge="1">
                  <a:txBody>
                    <a:bodyPr/>
                    <a:lstStyle/>
                    <a:p>
                      <a:endParaRPr lang="en-JP"/>
                    </a:p>
                  </a:txBody>
                  <a:tcPr/>
                </a:tc>
                <a:tc hMerge="1">
                  <a:txBody>
                    <a:bodyPr/>
                    <a:lstStyle/>
                    <a:p>
                      <a:endParaRPr lang="en-JP"/>
                    </a:p>
                  </a:txBody>
                  <a:tcPr/>
                </a:tc>
                <a:tc hMerge="1">
                  <a:txBody>
                    <a:bodyPr/>
                    <a:lstStyle/>
                    <a:p>
                      <a:endParaRPr lang="en-JP"/>
                    </a:p>
                  </a:txBody>
                  <a:tcPr/>
                </a:tc>
                <a:tc hMerge="1">
                  <a:txBody>
                    <a:bodyPr/>
                    <a:lstStyle/>
                    <a:p>
                      <a:endParaRPr lang="en-JP"/>
                    </a:p>
                  </a:txBody>
                  <a:tcPr/>
                </a:tc>
                <a:extLst>
                  <a:ext uri="{0D108BD9-81ED-4DB2-BD59-A6C34878D82A}">
                    <a16:rowId xmlns:a16="http://schemas.microsoft.com/office/drawing/2014/main" val="2237034790"/>
                  </a:ext>
                </a:extLst>
              </a:tr>
              <a:tr h="359222">
                <a:tc vMerge="1">
                  <a:txBody>
                    <a:bodyPr/>
                    <a:lstStyle/>
                    <a:p>
                      <a:pPr algn="ctr"/>
                      <a:endParaRPr lang="en-JP"/>
                    </a:p>
                  </a:txBody>
                  <a:tcPr/>
                </a:tc>
                <a:tc>
                  <a:txBody>
                    <a:bodyPr/>
                    <a:lstStyle/>
                    <a:p>
                      <a:pPr algn="ctr"/>
                      <a:r>
                        <a:rPr lang="en-JP" b="1">
                          <a:solidFill>
                            <a:schemeClr val="tx1">
                              <a:lumMod val="85000"/>
                              <a:lumOff val="15000"/>
                            </a:schemeClr>
                          </a:solidFill>
                          <a:latin typeface="Arial" panose="020B0604020202020204" pitchFamily="34" charset="0"/>
                          <a:cs typeface="Arial" panose="020B0604020202020204" pitchFamily="34" charset="0"/>
                        </a:rPr>
                        <a:t>MAR</a:t>
                      </a:r>
                    </a:p>
                  </a:txBody>
                  <a:tcPr/>
                </a:tc>
                <a:tc>
                  <a:txBody>
                    <a:bodyPr/>
                    <a:lstStyle/>
                    <a:p>
                      <a:pPr algn="ctr"/>
                      <a:r>
                        <a:rPr lang="en-JP" b="1">
                          <a:solidFill>
                            <a:schemeClr val="tx1">
                              <a:lumMod val="85000"/>
                              <a:lumOff val="15000"/>
                            </a:schemeClr>
                          </a:solidFill>
                          <a:latin typeface="Arial" panose="020B0604020202020204" pitchFamily="34" charset="0"/>
                          <a:cs typeface="Arial" panose="020B0604020202020204" pitchFamily="34" charset="0"/>
                        </a:rPr>
                        <a:t>APR</a:t>
                      </a:r>
                    </a:p>
                  </a:txBody>
                  <a:tcPr/>
                </a:tc>
                <a:tc>
                  <a:txBody>
                    <a:bodyPr/>
                    <a:lstStyle/>
                    <a:p>
                      <a:pPr algn="ctr"/>
                      <a:r>
                        <a:rPr lang="en-JP" b="1">
                          <a:solidFill>
                            <a:schemeClr val="tx1">
                              <a:lumMod val="85000"/>
                              <a:lumOff val="15000"/>
                            </a:schemeClr>
                          </a:solidFill>
                          <a:latin typeface="Arial" panose="020B0604020202020204" pitchFamily="34" charset="0"/>
                          <a:cs typeface="Arial" panose="020B0604020202020204" pitchFamily="34" charset="0"/>
                        </a:rPr>
                        <a:t>MAY</a:t>
                      </a:r>
                    </a:p>
                  </a:txBody>
                  <a:tcPr/>
                </a:tc>
                <a:tc>
                  <a:txBody>
                    <a:bodyPr/>
                    <a:lstStyle/>
                    <a:p>
                      <a:pPr algn="ctr"/>
                      <a:r>
                        <a:rPr lang="en-JP" b="1">
                          <a:solidFill>
                            <a:schemeClr val="tx1">
                              <a:lumMod val="85000"/>
                              <a:lumOff val="15000"/>
                            </a:schemeClr>
                          </a:solidFill>
                          <a:latin typeface="Arial" panose="020B0604020202020204" pitchFamily="34" charset="0"/>
                          <a:cs typeface="Arial" panose="020B0604020202020204" pitchFamily="34" charset="0"/>
                        </a:rPr>
                        <a:t>JUN</a:t>
                      </a:r>
                    </a:p>
                  </a:txBody>
                  <a:tcPr/>
                </a:tc>
                <a:tc>
                  <a:txBody>
                    <a:bodyPr/>
                    <a:lstStyle/>
                    <a:p>
                      <a:pPr algn="ctr"/>
                      <a:r>
                        <a:rPr lang="en-JP" b="1">
                          <a:solidFill>
                            <a:schemeClr val="tx1">
                              <a:lumMod val="85000"/>
                              <a:lumOff val="15000"/>
                            </a:schemeClr>
                          </a:solidFill>
                          <a:latin typeface="Arial" panose="020B0604020202020204" pitchFamily="34" charset="0"/>
                          <a:cs typeface="Arial" panose="020B0604020202020204" pitchFamily="34" charset="0"/>
                        </a:rPr>
                        <a:t>JUL</a:t>
                      </a:r>
                    </a:p>
                  </a:txBody>
                  <a:tcPr/>
                </a:tc>
                <a:tc>
                  <a:txBody>
                    <a:bodyPr/>
                    <a:lstStyle/>
                    <a:p>
                      <a:pPr algn="ctr"/>
                      <a:r>
                        <a:rPr lang="en-JP" b="1">
                          <a:solidFill>
                            <a:schemeClr val="tx1">
                              <a:lumMod val="85000"/>
                              <a:lumOff val="15000"/>
                            </a:schemeClr>
                          </a:solidFill>
                          <a:latin typeface="Arial" panose="020B0604020202020204" pitchFamily="34" charset="0"/>
                          <a:cs typeface="Arial" panose="020B0604020202020204" pitchFamily="34" charset="0"/>
                        </a:rPr>
                        <a:t>AUG</a:t>
                      </a:r>
                    </a:p>
                  </a:txBody>
                  <a:tcPr/>
                </a:tc>
                <a:extLst>
                  <a:ext uri="{0D108BD9-81ED-4DB2-BD59-A6C34878D82A}">
                    <a16:rowId xmlns:a16="http://schemas.microsoft.com/office/drawing/2014/main" val="3921506643"/>
                  </a:ext>
                </a:extLst>
              </a:tr>
              <a:tr h="624385">
                <a:tc>
                  <a:txBody>
                    <a:bodyPr/>
                    <a:lstStyle/>
                    <a:p>
                      <a:pPr algn="ctr">
                        <a:lnSpc>
                          <a:spcPct val="150000"/>
                        </a:lnSpc>
                      </a:pPr>
                      <a:r>
                        <a:rPr lang="en-JP" b="1">
                          <a:solidFill>
                            <a:schemeClr val="tx1">
                              <a:lumMod val="85000"/>
                              <a:lumOff val="15000"/>
                            </a:schemeClr>
                          </a:solidFill>
                          <a:latin typeface="Arial" panose="020B0604020202020204" pitchFamily="34" charset="0"/>
                          <a:cs typeface="Arial" panose="020B0604020202020204" pitchFamily="34" charset="0"/>
                        </a:rPr>
                        <a:t>Developing our approach</a:t>
                      </a:r>
                    </a:p>
                  </a:txBody>
                  <a:tcPr/>
                </a:tc>
                <a:tc>
                  <a:txBody>
                    <a:bodyPr/>
                    <a:lstStyle/>
                    <a:p>
                      <a:endParaRPr lang="en-JP">
                        <a:latin typeface="Arial" panose="020B0604020202020204" pitchFamily="34" charset="0"/>
                        <a:cs typeface="Arial" panose="020B0604020202020204" pitchFamily="34" charset="0"/>
                      </a:endParaRPr>
                    </a:p>
                  </a:txBody>
                  <a:tcPr/>
                </a:tc>
                <a:tc>
                  <a:txBody>
                    <a:bodyPr/>
                    <a:lstStyle/>
                    <a:p>
                      <a:endParaRPr lang="en-JP">
                        <a:latin typeface="Arial" panose="020B0604020202020204" pitchFamily="34" charset="0"/>
                        <a:cs typeface="Arial" panose="020B0604020202020204" pitchFamily="34" charset="0"/>
                      </a:endParaRPr>
                    </a:p>
                  </a:txBody>
                  <a:tcPr/>
                </a:tc>
                <a:tc>
                  <a:txBody>
                    <a:bodyPr/>
                    <a:lstStyle/>
                    <a:p>
                      <a:endParaRPr lang="en-JP">
                        <a:latin typeface="Arial" panose="020B0604020202020204" pitchFamily="34" charset="0"/>
                        <a:cs typeface="Arial" panose="020B0604020202020204" pitchFamily="34" charset="0"/>
                      </a:endParaRPr>
                    </a:p>
                  </a:txBody>
                  <a:tcPr/>
                </a:tc>
                <a:tc>
                  <a:txBody>
                    <a:bodyPr/>
                    <a:lstStyle/>
                    <a:p>
                      <a:endParaRPr lang="en-JP">
                        <a:latin typeface="Arial" panose="020B0604020202020204" pitchFamily="34" charset="0"/>
                        <a:cs typeface="Arial" panose="020B0604020202020204" pitchFamily="34" charset="0"/>
                      </a:endParaRPr>
                    </a:p>
                  </a:txBody>
                  <a:tcPr/>
                </a:tc>
                <a:tc>
                  <a:txBody>
                    <a:bodyPr/>
                    <a:lstStyle/>
                    <a:p>
                      <a:endParaRPr lang="en-JP">
                        <a:latin typeface="Arial" panose="020B0604020202020204" pitchFamily="34" charset="0"/>
                        <a:cs typeface="Arial" panose="020B0604020202020204" pitchFamily="34" charset="0"/>
                      </a:endParaRPr>
                    </a:p>
                  </a:txBody>
                  <a:tcPr/>
                </a:tc>
                <a:tc>
                  <a:txBody>
                    <a:bodyPr/>
                    <a:lstStyle/>
                    <a:p>
                      <a:endParaRPr lang="en-JP">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490490986"/>
                  </a:ext>
                </a:extLst>
              </a:tr>
              <a:tr h="978371">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JP" b="1">
                          <a:solidFill>
                            <a:schemeClr val="tx1">
                              <a:lumMod val="85000"/>
                              <a:lumOff val="15000"/>
                            </a:schemeClr>
                          </a:solidFill>
                          <a:latin typeface="Arial" panose="020B0604020202020204" pitchFamily="34" charset="0"/>
                          <a:cs typeface="Arial" panose="020B0604020202020204" pitchFamily="34" charset="0"/>
                        </a:rPr>
                        <a:t>Conference </a:t>
                      </a:r>
                      <a:r>
                        <a:rPr lang="en-US" b="1">
                          <a:solidFill>
                            <a:schemeClr val="tx1">
                              <a:lumMod val="85000"/>
                              <a:lumOff val="15000"/>
                            </a:schemeClr>
                          </a:solidFill>
                          <a:latin typeface="Arial" panose="020B0604020202020204" pitchFamily="34" charset="0"/>
                          <a:cs typeface="Arial" panose="020B0604020202020204" pitchFamily="34" charset="0"/>
                        </a:rPr>
                        <a:t>Preparation</a:t>
                      </a:r>
                      <a:endParaRPr lang="en-JP" b="1">
                        <a:solidFill>
                          <a:schemeClr val="tx1">
                            <a:lumMod val="85000"/>
                            <a:lumOff val="15000"/>
                          </a:schemeClr>
                        </a:solidFill>
                        <a:latin typeface="Arial" panose="020B0604020202020204" pitchFamily="34" charset="0"/>
                        <a:cs typeface="Arial" panose="020B0604020202020204" pitchFamily="34" charset="0"/>
                      </a:endParaRPr>
                    </a:p>
                    <a:p>
                      <a:pPr algn="ctr">
                        <a:lnSpc>
                          <a:spcPct val="150000"/>
                        </a:lnSpc>
                      </a:pPr>
                      <a:r>
                        <a:rPr lang="en-JP" b="1">
                          <a:solidFill>
                            <a:schemeClr val="tx1">
                              <a:lumMod val="85000"/>
                              <a:lumOff val="15000"/>
                            </a:schemeClr>
                          </a:solidFill>
                          <a:latin typeface="Arial" panose="020B0604020202020204" pitchFamily="34" charset="0"/>
                          <a:cs typeface="Arial" panose="020B0604020202020204" pitchFamily="34" charset="0"/>
                        </a:rPr>
                        <a:t>(IIAI AAI 202</a:t>
                      </a:r>
                      <a:r>
                        <a:rPr lang="en-US" b="1">
                          <a:solidFill>
                            <a:schemeClr val="tx1">
                              <a:lumMod val="85000"/>
                              <a:lumOff val="15000"/>
                            </a:schemeClr>
                          </a:solidFill>
                          <a:latin typeface="Arial" panose="020B0604020202020204" pitchFamily="34" charset="0"/>
                          <a:cs typeface="Arial" panose="020B0604020202020204" pitchFamily="34" charset="0"/>
                        </a:rPr>
                        <a:t>5</a:t>
                      </a:r>
                      <a:r>
                        <a:rPr lang="en-JP" b="1">
                          <a:solidFill>
                            <a:schemeClr val="tx1">
                              <a:lumMod val="85000"/>
                              <a:lumOff val="15000"/>
                            </a:schemeClr>
                          </a:solidFill>
                          <a:latin typeface="Arial" panose="020B0604020202020204" pitchFamily="34" charset="0"/>
                          <a:cs typeface="Arial" panose="020B0604020202020204" pitchFamily="34" charset="0"/>
                        </a:rPr>
                        <a:t>)</a:t>
                      </a:r>
                    </a:p>
                  </a:txBody>
                  <a:tcPr/>
                </a:tc>
                <a:tc>
                  <a:txBody>
                    <a:bodyPr/>
                    <a:lstStyle/>
                    <a:p>
                      <a:endParaRPr lang="en-JP">
                        <a:latin typeface="Arial" panose="020B0604020202020204" pitchFamily="34" charset="0"/>
                        <a:cs typeface="Arial" panose="020B0604020202020204" pitchFamily="34" charset="0"/>
                      </a:endParaRPr>
                    </a:p>
                  </a:txBody>
                  <a:tcPr/>
                </a:tc>
                <a:tc>
                  <a:txBody>
                    <a:bodyPr/>
                    <a:lstStyle/>
                    <a:p>
                      <a:endParaRPr lang="en-JP">
                        <a:latin typeface="Arial" panose="020B0604020202020204" pitchFamily="34" charset="0"/>
                        <a:cs typeface="Arial" panose="020B0604020202020204" pitchFamily="34" charset="0"/>
                      </a:endParaRPr>
                    </a:p>
                  </a:txBody>
                  <a:tcPr/>
                </a:tc>
                <a:tc>
                  <a:txBody>
                    <a:bodyPr/>
                    <a:lstStyle/>
                    <a:p>
                      <a:endParaRPr lang="en-JP">
                        <a:latin typeface="Arial" panose="020B0604020202020204" pitchFamily="34" charset="0"/>
                        <a:cs typeface="Arial" panose="020B0604020202020204" pitchFamily="34" charset="0"/>
                      </a:endParaRPr>
                    </a:p>
                  </a:txBody>
                  <a:tcPr/>
                </a:tc>
                <a:tc>
                  <a:txBody>
                    <a:bodyPr/>
                    <a:lstStyle/>
                    <a:p>
                      <a:endParaRPr lang="en-JP">
                        <a:latin typeface="Arial" panose="020B0604020202020204" pitchFamily="34" charset="0"/>
                        <a:cs typeface="Arial" panose="020B0604020202020204" pitchFamily="34" charset="0"/>
                      </a:endParaRPr>
                    </a:p>
                  </a:txBody>
                  <a:tcPr/>
                </a:tc>
                <a:tc>
                  <a:txBody>
                    <a:bodyPr/>
                    <a:lstStyle/>
                    <a:p>
                      <a:endParaRPr lang="en-JP">
                        <a:latin typeface="Arial" panose="020B0604020202020204" pitchFamily="34" charset="0"/>
                        <a:cs typeface="Arial" panose="020B0604020202020204" pitchFamily="34" charset="0"/>
                      </a:endParaRPr>
                    </a:p>
                  </a:txBody>
                  <a:tcPr/>
                </a:tc>
                <a:tc>
                  <a:txBody>
                    <a:bodyPr/>
                    <a:lstStyle/>
                    <a:p>
                      <a:endParaRPr lang="en-JP">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199711053"/>
                  </a:ext>
                </a:extLst>
              </a:tr>
              <a:tr h="588491">
                <a:tc>
                  <a:txBody>
                    <a:bodyPr/>
                    <a:lstStyle/>
                    <a:p>
                      <a:pPr algn="ctr">
                        <a:lnSpc>
                          <a:spcPct val="150000"/>
                        </a:lnSpc>
                      </a:pPr>
                      <a:r>
                        <a:rPr lang="en-JP" b="1">
                          <a:solidFill>
                            <a:schemeClr val="tx1">
                              <a:lumMod val="85000"/>
                              <a:lumOff val="15000"/>
                            </a:schemeClr>
                          </a:solidFill>
                          <a:latin typeface="Arial" panose="020B0604020202020204" pitchFamily="34" charset="0"/>
                          <a:cs typeface="Arial" panose="020B0604020202020204" pitchFamily="34" charset="0"/>
                        </a:rPr>
                        <a:t>Implementation</a:t>
                      </a:r>
                    </a:p>
                  </a:txBody>
                  <a:tcPr/>
                </a:tc>
                <a:tc>
                  <a:txBody>
                    <a:bodyPr/>
                    <a:lstStyle/>
                    <a:p>
                      <a:endParaRPr lang="en-JP">
                        <a:latin typeface="Arial" panose="020B0604020202020204" pitchFamily="34" charset="0"/>
                        <a:cs typeface="Arial" panose="020B0604020202020204" pitchFamily="34" charset="0"/>
                      </a:endParaRPr>
                    </a:p>
                  </a:txBody>
                  <a:tcPr/>
                </a:tc>
                <a:tc>
                  <a:txBody>
                    <a:bodyPr/>
                    <a:lstStyle/>
                    <a:p>
                      <a:endParaRPr lang="en-JP">
                        <a:latin typeface="Arial" panose="020B0604020202020204" pitchFamily="34" charset="0"/>
                        <a:cs typeface="Arial" panose="020B0604020202020204" pitchFamily="34" charset="0"/>
                      </a:endParaRPr>
                    </a:p>
                  </a:txBody>
                  <a:tcPr/>
                </a:tc>
                <a:tc>
                  <a:txBody>
                    <a:bodyPr/>
                    <a:lstStyle/>
                    <a:p>
                      <a:endParaRPr lang="en-JP">
                        <a:latin typeface="Arial" panose="020B0604020202020204" pitchFamily="34" charset="0"/>
                        <a:cs typeface="Arial" panose="020B0604020202020204" pitchFamily="34" charset="0"/>
                      </a:endParaRPr>
                    </a:p>
                  </a:txBody>
                  <a:tcPr/>
                </a:tc>
                <a:tc>
                  <a:txBody>
                    <a:bodyPr/>
                    <a:lstStyle/>
                    <a:p>
                      <a:endParaRPr lang="en-JP">
                        <a:latin typeface="Arial" panose="020B0604020202020204" pitchFamily="34" charset="0"/>
                        <a:cs typeface="Arial" panose="020B0604020202020204" pitchFamily="34" charset="0"/>
                      </a:endParaRPr>
                    </a:p>
                  </a:txBody>
                  <a:tcPr/>
                </a:tc>
                <a:tc>
                  <a:txBody>
                    <a:bodyPr/>
                    <a:lstStyle/>
                    <a:p>
                      <a:endParaRPr lang="en-JP">
                        <a:latin typeface="Arial" panose="020B0604020202020204" pitchFamily="34" charset="0"/>
                        <a:cs typeface="Arial" panose="020B0604020202020204" pitchFamily="34" charset="0"/>
                      </a:endParaRPr>
                    </a:p>
                  </a:txBody>
                  <a:tcPr/>
                </a:tc>
                <a:tc>
                  <a:txBody>
                    <a:bodyPr/>
                    <a:lstStyle/>
                    <a:p>
                      <a:endParaRPr lang="en-JP">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451620442"/>
                  </a:ext>
                </a:extLst>
              </a:tr>
              <a:tr h="588491">
                <a:tc>
                  <a:txBody>
                    <a:bodyPr/>
                    <a:lstStyle/>
                    <a:p>
                      <a:pPr algn="ctr">
                        <a:lnSpc>
                          <a:spcPct val="150000"/>
                        </a:lnSpc>
                      </a:pPr>
                      <a:r>
                        <a:rPr lang="en-JP" b="1">
                          <a:solidFill>
                            <a:schemeClr val="tx1">
                              <a:lumMod val="85000"/>
                              <a:lumOff val="15000"/>
                            </a:schemeClr>
                          </a:solidFill>
                          <a:latin typeface="Arial" panose="020B0604020202020204" pitchFamily="34" charset="0"/>
                          <a:cs typeface="Arial" panose="020B0604020202020204" pitchFamily="34" charset="0"/>
                        </a:rPr>
                        <a:t>Results Analysis</a:t>
                      </a:r>
                    </a:p>
                  </a:txBody>
                  <a:tcPr/>
                </a:tc>
                <a:tc>
                  <a:txBody>
                    <a:bodyPr/>
                    <a:lstStyle/>
                    <a:p>
                      <a:endParaRPr lang="en-JP">
                        <a:latin typeface="Arial" panose="020B0604020202020204" pitchFamily="34" charset="0"/>
                        <a:cs typeface="Arial" panose="020B0604020202020204" pitchFamily="34" charset="0"/>
                      </a:endParaRPr>
                    </a:p>
                  </a:txBody>
                  <a:tcPr/>
                </a:tc>
                <a:tc>
                  <a:txBody>
                    <a:bodyPr/>
                    <a:lstStyle/>
                    <a:p>
                      <a:endParaRPr lang="en-JP">
                        <a:latin typeface="Arial" panose="020B0604020202020204" pitchFamily="34" charset="0"/>
                        <a:cs typeface="Arial" panose="020B0604020202020204" pitchFamily="34" charset="0"/>
                      </a:endParaRPr>
                    </a:p>
                  </a:txBody>
                  <a:tcPr/>
                </a:tc>
                <a:tc>
                  <a:txBody>
                    <a:bodyPr/>
                    <a:lstStyle/>
                    <a:p>
                      <a:endParaRPr lang="en-JP">
                        <a:latin typeface="Arial" panose="020B0604020202020204" pitchFamily="34" charset="0"/>
                        <a:cs typeface="Arial" panose="020B0604020202020204" pitchFamily="34" charset="0"/>
                      </a:endParaRPr>
                    </a:p>
                  </a:txBody>
                  <a:tcPr/>
                </a:tc>
                <a:tc>
                  <a:txBody>
                    <a:bodyPr/>
                    <a:lstStyle/>
                    <a:p>
                      <a:endParaRPr lang="en-JP">
                        <a:latin typeface="Arial" panose="020B0604020202020204" pitchFamily="34" charset="0"/>
                        <a:cs typeface="Arial" panose="020B0604020202020204" pitchFamily="34" charset="0"/>
                      </a:endParaRPr>
                    </a:p>
                  </a:txBody>
                  <a:tcPr/>
                </a:tc>
                <a:tc>
                  <a:txBody>
                    <a:bodyPr/>
                    <a:lstStyle/>
                    <a:p>
                      <a:endParaRPr lang="en-JP">
                        <a:latin typeface="Arial" panose="020B0604020202020204" pitchFamily="34" charset="0"/>
                        <a:cs typeface="Arial" panose="020B0604020202020204" pitchFamily="34" charset="0"/>
                      </a:endParaRPr>
                    </a:p>
                  </a:txBody>
                  <a:tcPr/>
                </a:tc>
                <a:tc>
                  <a:txBody>
                    <a:bodyPr/>
                    <a:lstStyle/>
                    <a:p>
                      <a:endParaRPr lang="en-JP">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782487095"/>
                  </a:ext>
                </a:extLst>
              </a:tr>
              <a:tr h="658469">
                <a:tc>
                  <a:txBody>
                    <a:bodyPr/>
                    <a:lstStyle/>
                    <a:p>
                      <a:pPr algn="ctr">
                        <a:lnSpc>
                          <a:spcPct val="150000"/>
                        </a:lnSpc>
                      </a:pPr>
                      <a:r>
                        <a:rPr lang="en-JP" b="1">
                          <a:solidFill>
                            <a:schemeClr val="tx1">
                              <a:lumMod val="85000"/>
                              <a:lumOff val="15000"/>
                            </a:schemeClr>
                          </a:solidFill>
                          <a:latin typeface="Arial" panose="020B0604020202020204" pitchFamily="34" charset="0"/>
                          <a:cs typeface="Arial" panose="020B0604020202020204" pitchFamily="34" charset="0"/>
                        </a:rPr>
                        <a:t>Thesis writing</a:t>
                      </a:r>
                    </a:p>
                  </a:txBody>
                  <a:tcPr/>
                </a:tc>
                <a:tc>
                  <a:txBody>
                    <a:bodyPr/>
                    <a:lstStyle/>
                    <a:p>
                      <a:endParaRPr lang="en-JP">
                        <a:latin typeface="Arial" panose="020B0604020202020204" pitchFamily="34" charset="0"/>
                        <a:cs typeface="Arial" panose="020B0604020202020204" pitchFamily="34" charset="0"/>
                      </a:endParaRPr>
                    </a:p>
                  </a:txBody>
                  <a:tcPr/>
                </a:tc>
                <a:tc>
                  <a:txBody>
                    <a:bodyPr/>
                    <a:lstStyle/>
                    <a:p>
                      <a:endParaRPr lang="en-JP">
                        <a:latin typeface="Arial" panose="020B0604020202020204" pitchFamily="34" charset="0"/>
                        <a:cs typeface="Arial" panose="020B0604020202020204" pitchFamily="34" charset="0"/>
                      </a:endParaRPr>
                    </a:p>
                  </a:txBody>
                  <a:tcPr/>
                </a:tc>
                <a:tc>
                  <a:txBody>
                    <a:bodyPr/>
                    <a:lstStyle/>
                    <a:p>
                      <a:endParaRPr lang="en-JP">
                        <a:latin typeface="Arial" panose="020B0604020202020204" pitchFamily="34" charset="0"/>
                        <a:cs typeface="Arial" panose="020B0604020202020204" pitchFamily="34" charset="0"/>
                      </a:endParaRPr>
                    </a:p>
                  </a:txBody>
                  <a:tcPr/>
                </a:tc>
                <a:tc>
                  <a:txBody>
                    <a:bodyPr/>
                    <a:lstStyle/>
                    <a:p>
                      <a:endParaRPr lang="en-JP">
                        <a:latin typeface="Arial" panose="020B0604020202020204" pitchFamily="34" charset="0"/>
                        <a:cs typeface="Arial" panose="020B0604020202020204" pitchFamily="34" charset="0"/>
                      </a:endParaRPr>
                    </a:p>
                  </a:txBody>
                  <a:tcPr/>
                </a:tc>
                <a:tc>
                  <a:txBody>
                    <a:bodyPr/>
                    <a:lstStyle/>
                    <a:p>
                      <a:endParaRPr lang="en-JP">
                        <a:latin typeface="Arial" panose="020B0604020202020204" pitchFamily="34" charset="0"/>
                        <a:cs typeface="Arial" panose="020B0604020202020204" pitchFamily="34" charset="0"/>
                      </a:endParaRPr>
                    </a:p>
                  </a:txBody>
                  <a:tcPr/>
                </a:tc>
                <a:tc>
                  <a:txBody>
                    <a:bodyPr/>
                    <a:lstStyle/>
                    <a:p>
                      <a:endParaRPr lang="en-JP">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402103412"/>
                  </a:ext>
                </a:extLst>
              </a:tr>
              <a:tr h="617714">
                <a:tc>
                  <a:txBody>
                    <a:bodyPr/>
                    <a:lstStyle/>
                    <a:p>
                      <a:pPr algn="ctr">
                        <a:lnSpc>
                          <a:spcPct val="150000"/>
                        </a:lnSpc>
                      </a:pPr>
                      <a:r>
                        <a:rPr lang="en-JP" b="1">
                          <a:solidFill>
                            <a:schemeClr val="tx1">
                              <a:lumMod val="85000"/>
                              <a:lumOff val="15000"/>
                            </a:schemeClr>
                          </a:solidFill>
                          <a:latin typeface="Arial" panose="020B0604020202020204" pitchFamily="34" charset="0"/>
                          <a:cs typeface="Arial" panose="020B0604020202020204" pitchFamily="34" charset="0"/>
                        </a:rPr>
                        <a:t>Conference publication</a:t>
                      </a:r>
                    </a:p>
                  </a:txBody>
                  <a:tcPr/>
                </a:tc>
                <a:tc>
                  <a:txBody>
                    <a:bodyPr/>
                    <a:lstStyle/>
                    <a:p>
                      <a:endParaRPr lang="en-JP">
                        <a:latin typeface="Arial" panose="020B0604020202020204" pitchFamily="34" charset="0"/>
                        <a:cs typeface="Arial" panose="020B0604020202020204" pitchFamily="34" charset="0"/>
                      </a:endParaRPr>
                    </a:p>
                  </a:txBody>
                  <a:tcPr/>
                </a:tc>
                <a:tc>
                  <a:txBody>
                    <a:bodyPr/>
                    <a:lstStyle/>
                    <a:p>
                      <a:endParaRPr lang="en-JP">
                        <a:latin typeface="Arial" panose="020B0604020202020204" pitchFamily="34" charset="0"/>
                        <a:cs typeface="Arial" panose="020B0604020202020204" pitchFamily="34" charset="0"/>
                      </a:endParaRPr>
                    </a:p>
                  </a:txBody>
                  <a:tcPr/>
                </a:tc>
                <a:tc>
                  <a:txBody>
                    <a:bodyPr/>
                    <a:lstStyle/>
                    <a:p>
                      <a:endParaRPr lang="en-JP">
                        <a:latin typeface="Arial" panose="020B0604020202020204" pitchFamily="34" charset="0"/>
                        <a:cs typeface="Arial" panose="020B0604020202020204" pitchFamily="34" charset="0"/>
                      </a:endParaRPr>
                    </a:p>
                  </a:txBody>
                  <a:tcPr/>
                </a:tc>
                <a:tc>
                  <a:txBody>
                    <a:bodyPr/>
                    <a:lstStyle/>
                    <a:p>
                      <a:endParaRPr lang="en-JP">
                        <a:latin typeface="Arial" panose="020B0604020202020204" pitchFamily="34" charset="0"/>
                        <a:cs typeface="Arial" panose="020B0604020202020204" pitchFamily="34" charset="0"/>
                      </a:endParaRPr>
                    </a:p>
                  </a:txBody>
                  <a:tcPr/>
                </a:tc>
                <a:tc>
                  <a:txBody>
                    <a:bodyPr/>
                    <a:lstStyle/>
                    <a:p>
                      <a:endParaRPr lang="en-JP">
                        <a:latin typeface="Arial" panose="020B0604020202020204" pitchFamily="34" charset="0"/>
                        <a:cs typeface="Arial" panose="020B0604020202020204" pitchFamily="34" charset="0"/>
                      </a:endParaRPr>
                    </a:p>
                  </a:txBody>
                  <a:tcPr/>
                </a:tc>
                <a:tc>
                  <a:txBody>
                    <a:bodyPr/>
                    <a:lstStyle/>
                    <a:p>
                      <a:endParaRPr lang="en-JP">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378279257"/>
                  </a:ext>
                </a:extLst>
              </a:tr>
            </a:tbl>
          </a:graphicData>
        </a:graphic>
      </p:graphicFrame>
      <p:cxnSp>
        <p:nvCxnSpPr>
          <p:cNvPr id="4" name="Straight Arrow Connector 3">
            <a:extLst>
              <a:ext uri="{FF2B5EF4-FFF2-40B4-BE49-F238E27FC236}">
                <a16:creationId xmlns:a16="http://schemas.microsoft.com/office/drawing/2014/main" id="{C1323E71-4F12-1E5A-B6C3-8D134A833B32}"/>
              </a:ext>
            </a:extLst>
          </p:cNvPr>
          <p:cNvCxnSpPr>
            <a:cxnSpLocks/>
          </p:cNvCxnSpPr>
          <p:nvPr/>
        </p:nvCxnSpPr>
        <p:spPr>
          <a:xfrm>
            <a:off x="5448822" y="2620461"/>
            <a:ext cx="326915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54440784-0510-A0E0-CC08-C6EB061E23A2}"/>
              </a:ext>
            </a:extLst>
          </p:cNvPr>
          <p:cNvCxnSpPr>
            <a:cxnSpLocks/>
          </p:cNvCxnSpPr>
          <p:nvPr/>
        </p:nvCxnSpPr>
        <p:spPr>
          <a:xfrm>
            <a:off x="6577702" y="3429000"/>
            <a:ext cx="2257847"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984C91F-F3C7-EBA8-AF32-0B047AD5AA75}"/>
              </a:ext>
            </a:extLst>
          </p:cNvPr>
          <p:cNvCxnSpPr>
            <a:cxnSpLocks/>
          </p:cNvCxnSpPr>
          <p:nvPr/>
        </p:nvCxnSpPr>
        <p:spPr>
          <a:xfrm>
            <a:off x="5448822" y="4193581"/>
            <a:ext cx="35810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A53D501-A697-86E7-19F3-117B3DE24047}"/>
              </a:ext>
            </a:extLst>
          </p:cNvPr>
          <p:cNvCxnSpPr>
            <a:cxnSpLocks/>
          </p:cNvCxnSpPr>
          <p:nvPr/>
        </p:nvCxnSpPr>
        <p:spPr>
          <a:xfrm>
            <a:off x="7706626" y="4807166"/>
            <a:ext cx="202965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C125B43-55C8-65BF-5188-3A560B8C83B9}"/>
              </a:ext>
            </a:extLst>
          </p:cNvPr>
          <p:cNvCxnSpPr>
            <a:cxnSpLocks/>
          </p:cNvCxnSpPr>
          <p:nvPr/>
        </p:nvCxnSpPr>
        <p:spPr>
          <a:xfrm>
            <a:off x="7603420" y="5474251"/>
            <a:ext cx="423408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FC3DEDF-641F-37B9-066C-7A4745F786D4}"/>
              </a:ext>
            </a:extLst>
          </p:cNvPr>
          <p:cNvCxnSpPr>
            <a:cxnSpLocks/>
          </p:cNvCxnSpPr>
          <p:nvPr/>
        </p:nvCxnSpPr>
        <p:spPr>
          <a:xfrm>
            <a:off x="8717973" y="6071370"/>
            <a:ext cx="202955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05270127-4CC3-DA4A-3DEE-EF8F93809FCE}"/>
              </a:ext>
            </a:extLst>
          </p:cNvPr>
          <p:cNvSpPr txBox="1">
            <a:spLocks/>
          </p:cNvSpPr>
          <p:nvPr/>
        </p:nvSpPr>
        <p:spPr>
          <a:xfrm>
            <a:off x="1082566" y="231228"/>
            <a:ext cx="10754936" cy="992806"/>
          </a:xfrm>
          <a:prstGeom prst="rect">
            <a:avLst/>
          </a:prstGeom>
          <a:solidFill>
            <a:schemeClr val="accent4">
              <a:lumMod val="50000"/>
            </a:schemeClr>
          </a:solidFill>
          <a:ln>
            <a:solidFill>
              <a:srgbClr val="4472C4"/>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4400" b="1">
                <a:solidFill>
                  <a:schemeClr val="bg1"/>
                </a:solidFill>
                <a:latin typeface="+mj-lt"/>
                <a:cs typeface="Arial" panose="020B0604020202020204" pitchFamily="34" charset="0"/>
              </a:rPr>
              <a:t>Research Timeline</a:t>
            </a:r>
            <a:endParaRPr lang="en-JP" sz="4400" b="1">
              <a:solidFill>
                <a:schemeClr val="bg1"/>
              </a:solidFill>
              <a:latin typeface="+mj-lt"/>
              <a:cs typeface="Arial" panose="020B0604020202020204" pitchFamily="34" charset="0"/>
            </a:endParaRPr>
          </a:p>
        </p:txBody>
      </p:sp>
    </p:spTree>
    <p:extLst>
      <p:ext uri="{BB962C8B-B14F-4D97-AF65-F5344CB8AC3E}">
        <p14:creationId xmlns:p14="http://schemas.microsoft.com/office/powerpoint/2010/main" val="15619395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18E0B-3EEB-57FF-BA4D-F3392FFCC5DB}"/>
              </a:ext>
            </a:extLst>
          </p:cNvPr>
          <p:cNvSpPr>
            <a:spLocks noGrp="1"/>
          </p:cNvSpPr>
          <p:nvPr>
            <p:ph type="title"/>
          </p:nvPr>
        </p:nvSpPr>
        <p:spPr>
          <a:xfrm>
            <a:off x="838200" y="2576174"/>
            <a:ext cx="10515600" cy="1325563"/>
          </a:xfrm>
        </p:spPr>
        <p:txBody>
          <a:bodyPr>
            <a:normAutofit/>
          </a:bodyPr>
          <a:lstStyle/>
          <a:p>
            <a:pPr algn="ctr"/>
            <a:r>
              <a:rPr lang="en-US" sz="5400" b="1"/>
              <a:t>Thank you</a:t>
            </a:r>
          </a:p>
        </p:txBody>
      </p:sp>
    </p:spTree>
    <p:extLst>
      <p:ext uri="{BB962C8B-B14F-4D97-AF65-F5344CB8AC3E}">
        <p14:creationId xmlns:p14="http://schemas.microsoft.com/office/powerpoint/2010/main" val="1592543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F649F7-0385-FBD1-FDD7-6FCF86620B8A}"/>
            </a:ext>
          </a:extLst>
        </p:cNvPr>
        <p:cNvGrpSpPr/>
        <p:nvPr/>
      </p:nvGrpSpPr>
      <p:grpSpPr>
        <a:xfrm>
          <a:off x="0" y="0"/>
          <a:ext cx="0" cy="0"/>
          <a:chOff x="0" y="0"/>
          <a:chExt cx="0" cy="0"/>
        </a:xfrm>
      </p:grpSpPr>
      <p:pic>
        <p:nvPicPr>
          <p:cNvPr id="3" name="Picture 2" descr="A cartoon of cars and trucks on a road&#10;&#10;AI-generated content may be incorrect.">
            <a:extLst>
              <a:ext uri="{FF2B5EF4-FFF2-40B4-BE49-F238E27FC236}">
                <a16:creationId xmlns:a16="http://schemas.microsoft.com/office/drawing/2014/main" id="{E40B2CE9-C165-C6E8-E551-8CD7D5DA3B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1" y="1959578"/>
            <a:ext cx="5716717" cy="3572948"/>
          </a:xfrm>
          <a:prstGeom prst="rect">
            <a:avLst/>
          </a:prstGeom>
        </p:spPr>
      </p:pic>
      <p:sp>
        <p:nvSpPr>
          <p:cNvPr id="18" name="TextBox 17">
            <a:extLst>
              <a:ext uri="{FF2B5EF4-FFF2-40B4-BE49-F238E27FC236}">
                <a16:creationId xmlns:a16="http://schemas.microsoft.com/office/drawing/2014/main" id="{21FF9926-DF31-F540-C5CD-2A83E551A1D8}"/>
              </a:ext>
            </a:extLst>
          </p:cNvPr>
          <p:cNvSpPr txBox="1"/>
          <p:nvPr/>
        </p:nvSpPr>
        <p:spPr>
          <a:xfrm>
            <a:off x="6645499" y="1959578"/>
            <a:ext cx="5434884" cy="464728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l">
              <a:buFont typeface="Arial" panose="020B0604020202020204" pitchFamily="34" charset="0"/>
              <a:buChar char="•"/>
            </a:pPr>
            <a:r>
              <a:rPr lang="en-US" sz="2000" b="1" i="0" dirty="0">
                <a:solidFill>
                  <a:srgbClr val="000000"/>
                </a:solidFill>
                <a:effectLst/>
              </a:rPr>
              <a:t> </a:t>
            </a:r>
            <a:r>
              <a:rPr lang="en-US" sz="2000" i="0" dirty="0">
                <a:solidFill>
                  <a:srgbClr val="000000"/>
                </a:solidFill>
                <a:effectLst/>
              </a:rPr>
              <a:t>First AV1 </a:t>
            </a:r>
            <a:r>
              <a:rPr lang="en-US" sz="2000" b="0" i="0" dirty="0">
                <a:solidFill>
                  <a:srgbClr val="000000"/>
                </a:solidFill>
                <a:effectLst/>
              </a:rPr>
              <a:t>Encounters stop sign Comes to complete stop</a:t>
            </a:r>
            <a:r>
              <a:rPr lang="en-US" sz="2000" dirty="0">
                <a:solidFill>
                  <a:srgbClr val="000000"/>
                </a:solidFill>
              </a:rPr>
              <a:t> on a </a:t>
            </a:r>
            <a:r>
              <a:rPr lang="en-US" sz="2000" b="0" i="0" dirty="0">
                <a:solidFill>
                  <a:srgbClr val="000000"/>
                </a:solidFill>
                <a:effectLst/>
              </a:rPr>
              <a:t>partially blocked road</a:t>
            </a:r>
          </a:p>
          <a:p>
            <a:pPr algn="l">
              <a:buFont typeface="Arial" panose="020B0604020202020204" pitchFamily="34" charset="0"/>
              <a:buChar char="•"/>
            </a:pPr>
            <a:r>
              <a:rPr lang="en-US" sz="2000" b="1" i="0" dirty="0">
                <a:solidFill>
                  <a:srgbClr val="000000"/>
                </a:solidFill>
                <a:effectLst/>
              </a:rPr>
              <a:t> </a:t>
            </a:r>
            <a:r>
              <a:rPr lang="en-US" sz="2000" i="0" dirty="0">
                <a:solidFill>
                  <a:srgbClr val="000000"/>
                </a:solidFill>
                <a:effectLst/>
              </a:rPr>
              <a:t>Following AV2  </a:t>
            </a:r>
            <a:r>
              <a:rPr lang="en-US" sz="2000" b="0" i="0" dirty="0">
                <a:solidFill>
                  <a:srgbClr val="000000"/>
                </a:solidFill>
                <a:effectLst/>
              </a:rPr>
              <a:t>Approaches behind AV1 Can’t see stop sign, Different decision-making logic  may not stop completely</a:t>
            </a:r>
          </a:p>
          <a:p>
            <a:pPr algn="l"/>
            <a:endParaRPr lang="en-US" sz="2000" b="1" dirty="0"/>
          </a:p>
          <a:p>
            <a:pPr marL="57150" algn="ctr">
              <a:lnSpc>
                <a:spcPct val="90000"/>
              </a:lnSpc>
              <a:spcAft>
                <a:spcPts val="600"/>
              </a:spcAft>
            </a:pPr>
            <a:r>
              <a:rPr lang="en-US" sz="2000" b="1" dirty="0">
                <a:solidFill>
                  <a:srgbClr val="000000"/>
                </a:solidFill>
              </a:rPr>
              <a:t>What is missing ?</a:t>
            </a:r>
          </a:p>
          <a:p>
            <a:pPr marL="57150" algn="ctr">
              <a:lnSpc>
                <a:spcPct val="90000"/>
              </a:lnSpc>
              <a:spcAft>
                <a:spcPts val="600"/>
              </a:spcAft>
            </a:pPr>
            <a:endParaRPr lang="en-US" sz="2000" b="1" dirty="0">
              <a:solidFill>
                <a:srgbClr val="000000"/>
              </a:solidFill>
            </a:endParaRPr>
          </a:p>
          <a:p>
            <a:pPr marL="342900" indent="-342900" algn="l">
              <a:buFont typeface="Wingdings" pitchFamily="2" charset="2"/>
              <a:buChar char="Ø"/>
            </a:pPr>
            <a:r>
              <a:rPr lang="en-US" sz="2000" b="0" i="0" dirty="0">
                <a:solidFill>
                  <a:srgbClr val="000000"/>
                </a:solidFill>
                <a:effectLst/>
              </a:rPr>
              <a:t>No inter-vehicle communication</a:t>
            </a:r>
          </a:p>
          <a:p>
            <a:pPr marL="400050" indent="-342900">
              <a:lnSpc>
                <a:spcPct val="90000"/>
              </a:lnSpc>
              <a:spcAft>
                <a:spcPts val="600"/>
              </a:spcAft>
              <a:buFont typeface="Wingdings" pitchFamily="2" charset="2"/>
              <a:buChar char="Ø"/>
            </a:pPr>
            <a:r>
              <a:rPr lang="en-US" sz="2000" b="1" dirty="0"/>
              <a:t>Multi-Agent framework could be a potential solution for this. </a:t>
            </a:r>
            <a:endParaRPr lang="en-US" sz="2000" dirty="0"/>
          </a:p>
        </p:txBody>
      </p:sp>
      <p:graphicFrame>
        <p:nvGraphicFramePr>
          <p:cNvPr id="5" name="Diagram 4">
            <a:extLst>
              <a:ext uri="{FF2B5EF4-FFF2-40B4-BE49-F238E27FC236}">
                <a16:creationId xmlns:a16="http://schemas.microsoft.com/office/drawing/2014/main" id="{94DA6487-EE60-BB36-0ADB-2E947DE0112D}"/>
              </a:ext>
            </a:extLst>
          </p:cNvPr>
          <p:cNvGraphicFramePr/>
          <p:nvPr>
            <p:extLst>
              <p:ext uri="{D42A27DB-BD31-4B8C-83A1-F6EECF244321}">
                <p14:modId xmlns:p14="http://schemas.microsoft.com/office/powerpoint/2010/main" val="3500270272"/>
              </p:ext>
            </p:extLst>
          </p:nvPr>
        </p:nvGraphicFramePr>
        <p:xfrm>
          <a:off x="0" y="315495"/>
          <a:ext cx="12183611" cy="76944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30613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4572C4A-56A4-4722-A6F8-EA75604272BA}"/>
              </a:ext>
            </a:extLst>
          </p:cNvPr>
          <p:cNvSpPr txBox="1">
            <a:spLocks/>
          </p:cNvSpPr>
          <p:nvPr/>
        </p:nvSpPr>
        <p:spPr>
          <a:xfrm>
            <a:off x="7559852" y="1128094"/>
            <a:ext cx="3953975" cy="141527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200" b="1" dirty="0"/>
              <a:t>Our Approach: Test Scenarios</a:t>
            </a:r>
          </a:p>
        </p:txBody>
      </p:sp>
      <p:sp>
        <p:nvSpPr>
          <p:cNvPr id="20" name="Rectangle 19">
            <a:extLst>
              <a:ext uri="{FF2B5EF4-FFF2-40B4-BE49-F238E27FC236}">
                <a16:creationId xmlns:a16="http://schemas.microsoft.com/office/drawing/2014/main" id="{B00278AE-C62A-3610-2127-E5F5BEDC22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844703" cy="6858000"/>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screen shot of a black screen&#10;&#10;AI-generated content may be incorrect.">
            <a:extLst>
              <a:ext uri="{FF2B5EF4-FFF2-40B4-BE49-F238E27FC236}">
                <a16:creationId xmlns:a16="http://schemas.microsoft.com/office/drawing/2014/main" id="{D6C59C70-0F00-F633-5099-EB3991F77D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329" y="1114382"/>
            <a:ext cx="2988458" cy="4615378"/>
          </a:xfrm>
          <a:prstGeom prst="rect">
            <a:avLst/>
          </a:prstGeom>
        </p:spPr>
      </p:pic>
      <p:pic>
        <p:nvPicPr>
          <p:cNvPr id="13" name="Picture 12" descr="A screen shot of a black screen&#10;&#10;AI-generated content may be incorrect.">
            <a:extLst>
              <a:ext uri="{FF2B5EF4-FFF2-40B4-BE49-F238E27FC236}">
                <a16:creationId xmlns:a16="http://schemas.microsoft.com/office/drawing/2014/main" id="{721B4AFE-A154-6EC2-06A8-B533D33826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6385" y="879765"/>
            <a:ext cx="1605232" cy="2450736"/>
          </a:xfrm>
          <a:prstGeom prst="rect">
            <a:avLst/>
          </a:prstGeom>
        </p:spPr>
      </p:pic>
      <p:cxnSp>
        <p:nvCxnSpPr>
          <p:cNvPr id="22" name="Straight Connector 21">
            <a:extLst>
              <a:ext uri="{FF2B5EF4-FFF2-40B4-BE49-F238E27FC236}">
                <a16:creationId xmlns:a16="http://schemas.microsoft.com/office/drawing/2014/main" id="{249EDD1B-F94D-B4E6-ACAA-566B9A26FD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78854"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9" name="Picture 8" descr="A black screen with white lines&#10;&#10;AI-generated content may be incorrect.">
            <a:extLst>
              <a:ext uri="{FF2B5EF4-FFF2-40B4-BE49-F238E27FC236}">
                <a16:creationId xmlns:a16="http://schemas.microsoft.com/office/drawing/2014/main" id="{C106BC45-17D8-5CCA-599A-E1277E344D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76452" y="3522263"/>
            <a:ext cx="1605860" cy="2450735"/>
          </a:xfrm>
          <a:prstGeom prst="rect">
            <a:avLst/>
          </a:prstGeom>
        </p:spPr>
      </p:pic>
      <p:sp>
        <p:nvSpPr>
          <p:cNvPr id="15" name="TextBox 14">
            <a:extLst>
              <a:ext uri="{FF2B5EF4-FFF2-40B4-BE49-F238E27FC236}">
                <a16:creationId xmlns:a16="http://schemas.microsoft.com/office/drawing/2014/main" id="{9F507CCD-883B-7C45-7F0B-8AC2983137A0}"/>
              </a:ext>
            </a:extLst>
          </p:cNvPr>
          <p:cNvSpPr txBox="1"/>
          <p:nvPr/>
        </p:nvSpPr>
        <p:spPr>
          <a:xfrm>
            <a:off x="7559853" y="2543364"/>
            <a:ext cx="3953974" cy="359901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900" b="1" dirty="0"/>
              <a:t>Stop sign on Partial road:</a:t>
            </a:r>
            <a:r>
              <a:rPr lang="en-US" sz="1900" dirty="0"/>
              <a:t> Testing common-sense reasoning </a:t>
            </a:r>
            <a:r>
              <a:rPr lang="en-US" sz="1900" b="1" dirty="0"/>
              <a:t>Traffic Light:</a:t>
            </a:r>
            <a:r>
              <a:rPr lang="en-US" sz="1900" dirty="0"/>
              <a:t> Testing basic rule following </a:t>
            </a:r>
            <a:r>
              <a:rPr lang="en-US" sz="1900" b="1" dirty="0"/>
              <a:t>Human suddenly crossing road:</a:t>
            </a:r>
            <a:r>
              <a:rPr lang="en-US" sz="1900" dirty="0"/>
              <a:t> Testing emergency response </a:t>
            </a:r>
            <a:r>
              <a:rPr lang="en-US" sz="1900" dirty="0" err="1"/>
              <a:t>hese</a:t>
            </a:r>
            <a:r>
              <a:rPr lang="en-US" sz="1900" dirty="0"/>
              <a:t> scenarios are designed to cover</a:t>
            </a:r>
          </a:p>
          <a:p>
            <a:pPr indent="-228600">
              <a:lnSpc>
                <a:spcPct val="90000"/>
              </a:lnSpc>
              <a:spcAft>
                <a:spcPts val="600"/>
              </a:spcAft>
              <a:buFont typeface="Arial" panose="020B0604020202020204" pitchFamily="34" charset="0"/>
              <a:buChar char="•"/>
            </a:pPr>
            <a:r>
              <a:rPr lang="en-US" sz="1900" dirty="0"/>
              <a:t>situations that require logical reasoning or the application of</a:t>
            </a:r>
          </a:p>
          <a:p>
            <a:pPr indent="-228600">
              <a:lnSpc>
                <a:spcPct val="90000"/>
              </a:lnSpc>
              <a:spcAft>
                <a:spcPts val="600"/>
              </a:spcAft>
              <a:buFont typeface="Arial" panose="020B0604020202020204" pitchFamily="34" charset="0"/>
              <a:buChar char="•"/>
            </a:pPr>
            <a:r>
              <a:rPr lang="en-US" sz="1900" dirty="0"/>
              <a:t>common rules knowledge, such as recognizing a red traffic</a:t>
            </a:r>
          </a:p>
          <a:p>
            <a:pPr indent="-228600">
              <a:lnSpc>
                <a:spcPct val="90000"/>
              </a:lnSpc>
              <a:spcAft>
                <a:spcPts val="600"/>
              </a:spcAft>
              <a:buFont typeface="Arial" panose="020B0604020202020204" pitchFamily="34" charset="0"/>
              <a:buChar char="•"/>
            </a:pPr>
            <a:r>
              <a:rPr lang="en-US" sz="1900" dirty="0"/>
              <a:t>light and stopping accordingly. </a:t>
            </a:r>
          </a:p>
        </p:txBody>
      </p:sp>
    </p:spTree>
    <p:extLst>
      <p:ext uri="{BB962C8B-B14F-4D97-AF65-F5344CB8AC3E}">
        <p14:creationId xmlns:p14="http://schemas.microsoft.com/office/powerpoint/2010/main" val="12316004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3301FF7-369E-8A71-D0FB-6E8AEA8EA9A3}"/>
            </a:ext>
          </a:extLst>
        </p:cNvPr>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220E35D-9A93-363F-B348-02DEC648DC6C}"/>
              </a:ext>
            </a:extLst>
          </p:cNvPr>
          <p:cNvSpPr>
            <a:spLocks noGrp="1"/>
          </p:cNvSpPr>
          <p:nvPr>
            <p:ph idx="1"/>
          </p:nvPr>
        </p:nvSpPr>
        <p:spPr>
          <a:xfrm>
            <a:off x="630936" y="2424823"/>
            <a:ext cx="5200021" cy="3996391"/>
          </a:xfrm>
        </p:spPr>
        <p:txBody>
          <a:bodyPr vert="horz" lIns="91440" tIns="45720" rIns="91440" bIns="45720" rtlCol="0" anchor="t">
            <a:normAutofit/>
          </a:bodyPr>
          <a:lstStyle/>
          <a:p>
            <a:pPr marL="0" indent="0">
              <a:buNone/>
            </a:pPr>
            <a:r>
              <a:rPr lang="en-US" sz="2000" b="1" i="0">
                <a:effectLst/>
              </a:rPr>
              <a:t>The factors were considered in the selection of LLM models for this study</a:t>
            </a:r>
          </a:p>
          <a:p>
            <a:r>
              <a:rPr lang="en-US" sz="2000"/>
              <a:t>Quantization for Optimization</a:t>
            </a:r>
          </a:p>
          <a:p>
            <a:r>
              <a:rPr lang="en-US" sz="2000"/>
              <a:t>Top downloaded models from Hugging Face</a:t>
            </a:r>
          </a:p>
          <a:p>
            <a:r>
              <a:rPr lang="en-US" sz="2000"/>
              <a:t>LM Studio Recommendations, optimized accuracy and compatibility with local inference environments</a:t>
            </a:r>
          </a:p>
          <a:p>
            <a:r>
              <a:rPr lang="en-US" sz="2000"/>
              <a:t>Top commercial LLMs with open-source counterparts for accuracy</a:t>
            </a:r>
          </a:p>
          <a:p>
            <a:pPr marL="0"/>
            <a:endParaRPr lang="en-US" sz="1900"/>
          </a:p>
        </p:txBody>
      </p:sp>
      <p:pic>
        <p:nvPicPr>
          <p:cNvPr id="4" name="Picture 3" descr="A table with text and numbers&#10;&#10;AI-generated content may be incorrect.">
            <a:extLst>
              <a:ext uri="{FF2B5EF4-FFF2-40B4-BE49-F238E27FC236}">
                <a16:creationId xmlns:a16="http://schemas.microsoft.com/office/drawing/2014/main" id="{C506795A-E9AE-2F12-76E8-BB7E40D8E5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9343" y="951463"/>
            <a:ext cx="6212089" cy="4441641"/>
          </a:xfrm>
          <a:prstGeom prst="rect">
            <a:avLst/>
          </a:prstGeom>
        </p:spPr>
      </p:pic>
      <p:sp>
        <p:nvSpPr>
          <p:cNvPr id="2" name="Title 1">
            <a:extLst>
              <a:ext uri="{FF2B5EF4-FFF2-40B4-BE49-F238E27FC236}">
                <a16:creationId xmlns:a16="http://schemas.microsoft.com/office/drawing/2014/main" id="{7AA76C92-DC26-48AA-3DE1-2A63CA6DE987}"/>
              </a:ext>
            </a:extLst>
          </p:cNvPr>
          <p:cNvSpPr txBox="1">
            <a:spLocks/>
          </p:cNvSpPr>
          <p:nvPr/>
        </p:nvSpPr>
        <p:spPr>
          <a:xfrm>
            <a:off x="630935" y="951463"/>
            <a:ext cx="5083931" cy="1473360"/>
          </a:xfrm>
          <a:prstGeom prst="rect">
            <a:avLst/>
          </a:prstGeom>
          <a:solidFill>
            <a:schemeClr val="accent4">
              <a:lumMod val="50000"/>
            </a:schemeClr>
          </a:solidFill>
          <a:ln>
            <a:solidFill>
              <a:srgbClr val="4472C4"/>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400" b="1" dirty="0">
                <a:solidFill>
                  <a:schemeClr val="bg1"/>
                </a:solidFill>
                <a:latin typeface="Arial" panose="020B0604020202020204" pitchFamily="34" charset="0"/>
                <a:cs typeface="Arial" panose="020B0604020202020204" pitchFamily="34" charset="0"/>
              </a:rPr>
              <a:t>Our Approach: </a:t>
            </a:r>
            <a:r>
              <a:rPr lang="en-US" b="1" dirty="0">
                <a:solidFill>
                  <a:schemeClr val="bg1"/>
                </a:solidFill>
                <a:latin typeface="Arial" panose="020B0604020202020204" pitchFamily="34" charset="0"/>
                <a:cs typeface="Arial" panose="020B0604020202020204" pitchFamily="34" charset="0"/>
              </a:rPr>
              <a:t>Model Selection</a:t>
            </a:r>
            <a:endParaRPr lang="en-JP" sz="4400" b="1">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7949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BBB691F-792B-9B97-0D09-A6B412B145EA}"/>
            </a:ext>
          </a:extLst>
        </p:cNvPr>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lue car on a road with a question mark above it&#10;&#10;AI-generated content may be incorrect.">
            <a:extLst>
              <a:ext uri="{FF2B5EF4-FFF2-40B4-BE49-F238E27FC236}">
                <a16:creationId xmlns:a16="http://schemas.microsoft.com/office/drawing/2014/main" id="{10EA0633-7579-9613-DD74-9EFCE1DB455C}"/>
              </a:ext>
            </a:extLst>
          </p:cNvPr>
          <p:cNvPicPr>
            <a:picLocks noChangeAspect="1"/>
          </p:cNvPicPr>
          <p:nvPr/>
        </p:nvPicPr>
        <p:blipFill>
          <a:blip r:embed="rId2">
            <a:extLst>
              <a:ext uri="{28A0092B-C50C-407E-A947-70E740481C1C}">
                <a14:useLocalDpi xmlns:a14="http://schemas.microsoft.com/office/drawing/2010/main" val="0"/>
              </a:ext>
            </a:extLst>
          </a:blip>
          <a:srcRect l="271" r="11605"/>
          <a:stretch>
            <a:fillRect/>
          </a:stretch>
        </p:blipFill>
        <p:spPr>
          <a:xfrm>
            <a:off x="1" y="10"/>
            <a:ext cx="9669642" cy="6857990"/>
          </a:xfrm>
          <a:prstGeom prst="rect">
            <a:avLst/>
          </a:prstGeom>
        </p:spPr>
      </p:pic>
      <p:sp>
        <p:nvSpPr>
          <p:cNvPr id="49" name="Rectangle 48">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9D80B880-F500-7AF1-7C25-5625D723F941}"/>
              </a:ext>
            </a:extLst>
          </p:cNvPr>
          <p:cNvSpPr txBox="1"/>
          <p:nvPr/>
        </p:nvSpPr>
        <p:spPr>
          <a:xfrm>
            <a:off x="7531610" y="365125"/>
            <a:ext cx="3822189" cy="1899912"/>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000" b="1" dirty="0">
                <a:latin typeface="+mj-lt"/>
                <a:ea typeface="+mj-ea"/>
                <a:cs typeface="+mj-cs"/>
              </a:rPr>
              <a:t>Traditional AVs Limitations</a:t>
            </a:r>
          </a:p>
        </p:txBody>
      </p:sp>
      <p:sp>
        <p:nvSpPr>
          <p:cNvPr id="15" name="Content Placeholder 12">
            <a:extLst>
              <a:ext uri="{FF2B5EF4-FFF2-40B4-BE49-F238E27FC236}">
                <a16:creationId xmlns:a16="http://schemas.microsoft.com/office/drawing/2014/main" id="{D97D4B36-CBDC-2012-9033-E13C1B715946}"/>
              </a:ext>
            </a:extLst>
          </p:cNvPr>
          <p:cNvSpPr>
            <a:spLocks noGrp="1"/>
          </p:cNvSpPr>
          <p:nvPr>
            <p:ph idx="1"/>
          </p:nvPr>
        </p:nvSpPr>
        <p:spPr>
          <a:xfrm>
            <a:off x="7531610" y="1839310"/>
            <a:ext cx="4657341" cy="5018680"/>
          </a:xfrm>
        </p:spPr>
        <p:txBody>
          <a:bodyPr vert="horz" lIns="91440" tIns="45720" rIns="91440" bIns="45720" rtlCol="0">
            <a:normAutofit/>
          </a:bodyPr>
          <a:lstStyle/>
          <a:p>
            <a:r>
              <a:rPr lang="en-US" sz="2000" dirty="0"/>
              <a:t>This appears to be a case of partial road construction or maintenance, that I often we see in Road.</a:t>
            </a:r>
          </a:p>
          <a:p>
            <a:pPr marL="0" indent="0" algn="ctr">
              <a:buNone/>
            </a:pPr>
            <a:r>
              <a:rPr lang="en-US" sz="2000" dirty="0"/>
              <a:t>What traditional  AV might do in this situation?</a:t>
            </a:r>
          </a:p>
          <a:p>
            <a:r>
              <a:rPr lang="en-US" sz="2000" i="0" dirty="0">
                <a:effectLst/>
              </a:rPr>
              <a:t>Traditional AV sees "STOP" sign and completely halts</a:t>
            </a:r>
          </a:p>
          <a:p>
            <a:r>
              <a:rPr lang="en-US" sz="2000" i="0" dirty="0">
                <a:effectLst/>
              </a:rPr>
              <a:t>Human driver uses common sense to navigate partially blocked road</a:t>
            </a:r>
          </a:p>
          <a:p>
            <a:pPr marL="0"/>
            <a:endParaRPr lang="en-US" sz="1400" i="0" dirty="0">
              <a:effectLst/>
            </a:endParaRPr>
          </a:p>
          <a:p>
            <a:pPr marL="0" indent="0" algn="ctr">
              <a:buNone/>
            </a:pPr>
            <a:r>
              <a:rPr lang="en-US" sz="2500" b="1" dirty="0"/>
              <a:t>Traditional AVs follow rigid rules without common sense or reasoning.</a:t>
            </a:r>
          </a:p>
        </p:txBody>
      </p:sp>
    </p:spTree>
    <p:extLst>
      <p:ext uri="{BB962C8B-B14F-4D97-AF65-F5344CB8AC3E}">
        <p14:creationId xmlns:p14="http://schemas.microsoft.com/office/powerpoint/2010/main" val="1159573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AF649F7-0385-FBD1-FDD7-6FCF86620B8A}"/>
            </a:ext>
          </a:extLst>
        </p:cNvPr>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artoon of cars and trucks on a road&#10;&#10;AI-generated content may be incorrect.">
            <a:extLst>
              <a:ext uri="{FF2B5EF4-FFF2-40B4-BE49-F238E27FC236}">
                <a16:creationId xmlns:a16="http://schemas.microsoft.com/office/drawing/2014/main" id="{E40B2CE9-C165-C6E8-E551-8CD7D5DA3BBD}"/>
              </a:ext>
            </a:extLst>
          </p:cNvPr>
          <p:cNvPicPr>
            <a:picLocks noChangeAspect="1"/>
          </p:cNvPicPr>
          <p:nvPr/>
        </p:nvPicPr>
        <p:blipFill>
          <a:blip r:embed="rId3">
            <a:extLst>
              <a:ext uri="{28A0092B-C50C-407E-A947-70E740481C1C}">
                <a14:useLocalDpi xmlns:a14="http://schemas.microsoft.com/office/drawing/2010/main" val="0"/>
              </a:ext>
            </a:extLst>
          </a:blip>
          <a:srcRect l="4720" r="7156"/>
          <a:stretch>
            <a:fillRect/>
          </a:stretch>
        </p:blipFill>
        <p:spPr>
          <a:xfrm>
            <a:off x="2" y="-21020"/>
            <a:ext cx="9669655" cy="6858000"/>
          </a:xfrm>
          <a:prstGeom prst="rect">
            <a:avLst/>
          </a:prstGeom>
        </p:spPr>
      </p:pic>
      <p:sp>
        <p:nvSpPr>
          <p:cNvPr id="62" name="Rectangle 6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BB225945-B04A-13C7-39AF-F38C48CE6049}"/>
              </a:ext>
            </a:extLst>
          </p:cNvPr>
          <p:cNvSpPr txBox="1"/>
          <p:nvPr/>
        </p:nvSpPr>
        <p:spPr>
          <a:xfrm>
            <a:off x="7616018" y="365125"/>
            <a:ext cx="3822189" cy="1899912"/>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000" b="1" dirty="0">
                <a:latin typeface="+mj-lt"/>
                <a:ea typeface="+mj-ea"/>
                <a:cs typeface="+mj-cs"/>
              </a:rPr>
              <a:t>Traditional AVs Limitations</a:t>
            </a:r>
          </a:p>
        </p:txBody>
      </p:sp>
      <p:sp>
        <p:nvSpPr>
          <p:cNvPr id="18" name="TextBox 17">
            <a:extLst>
              <a:ext uri="{FF2B5EF4-FFF2-40B4-BE49-F238E27FC236}">
                <a16:creationId xmlns:a16="http://schemas.microsoft.com/office/drawing/2014/main" id="{21FF9926-DF31-F540-C5CD-2A83E551A1D8}"/>
              </a:ext>
            </a:extLst>
          </p:cNvPr>
          <p:cNvSpPr txBox="1"/>
          <p:nvPr/>
        </p:nvSpPr>
        <p:spPr>
          <a:xfrm>
            <a:off x="7616018" y="1878696"/>
            <a:ext cx="4842222" cy="4850524"/>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Autofit/>
          </a:bodyPr>
          <a:lstStyle/>
          <a:p>
            <a:pPr indent="-228600">
              <a:lnSpc>
                <a:spcPct val="90000"/>
              </a:lnSpc>
              <a:buFont typeface="Arial" panose="020B0604020202020204" pitchFamily="34" charset="0"/>
              <a:buChar char="•"/>
            </a:pPr>
            <a:r>
              <a:rPr lang="en-US" sz="2000" b="1" i="0" dirty="0">
                <a:effectLst/>
              </a:rPr>
              <a:t> </a:t>
            </a:r>
            <a:r>
              <a:rPr lang="en-US" sz="2000" i="0" dirty="0">
                <a:effectLst/>
              </a:rPr>
              <a:t>First AV1 </a:t>
            </a:r>
            <a:r>
              <a:rPr lang="en-US" sz="2000" b="0" i="0" dirty="0">
                <a:effectLst/>
              </a:rPr>
              <a:t>Encounters stop sign Comes to complete stop</a:t>
            </a:r>
            <a:r>
              <a:rPr lang="en-US" sz="2000" dirty="0"/>
              <a:t> on a </a:t>
            </a:r>
            <a:r>
              <a:rPr lang="en-US" sz="2000" b="0" i="0" dirty="0">
                <a:effectLst/>
              </a:rPr>
              <a:t>partially blocked road</a:t>
            </a:r>
          </a:p>
          <a:p>
            <a:pPr>
              <a:lnSpc>
                <a:spcPct val="90000"/>
              </a:lnSpc>
            </a:pPr>
            <a:endParaRPr lang="en-US" sz="2000" b="0" i="0" dirty="0">
              <a:effectLst/>
            </a:endParaRPr>
          </a:p>
          <a:p>
            <a:pPr indent="-228600">
              <a:lnSpc>
                <a:spcPct val="90000"/>
              </a:lnSpc>
              <a:buFont typeface="Arial" panose="020B0604020202020204" pitchFamily="34" charset="0"/>
              <a:buChar char="•"/>
            </a:pPr>
            <a:r>
              <a:rPr lang="en-US" sz="2000" b="1" i="0" dirty="0">
                <a:effectLst/>
              </a:rPr>
              <a:t> </a:t>
            </a:r>
            <a:r>
              <a:rPr lang="en-US" sz="2000" i="0" dirty="0">
                <a:effectLst/>
              </a:rPr>
              <a:t>Following AV2  </a:t>
            </a:r>
            <a:r>
              <a:rPr lang="en-US" sz="2000" b="0" i="0" dirty="0">
                <a:effectLst/>
              </a:rPr>
              <a:t>Approaches behind AV1 can’t see stop sign, Different decision-making logic  may not stop completely</a:t>
            </a:r>
          </a:p>
          <a:p>
            <a:pPr indent="-228600">
              <a:lnSpc>
                <a:spcPct val="90000"/>
              </a:lnSpc>
              <a:buFont typeface="Arial" panose="020B0604020202020204" pitchFamily="34" charset="0"/>
              <a:buChar char="•"/>
            </a:pPr>
            <a:endParaRPr lang="en-US" sz="2000" b="1" dirty="0"/>
          </a:p>
          <a:p>
            <a:pPr algn="ctr"/>
            <a:r>
              <a:rPr lang="en-US" sz="2500" b="1" dirty="0"/>
              <a:t>      Lack of vehicle-to-vehicle (V2V) communication can lead to accidents</a:t>
            </a:r>
          </a:p>
        </p:txBody>
      </p:sp>
    </p:spTree>
    <p:extLst>
      <p:ext uri="{BB962C8B-B14F-4D97-AF65-F5344CB8AC3E}">
        <p14:creationId xmlns:p14="http://schemas.microsoft.com/office/powerpoint/2010/main" val="1416129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09077-E889-D438-613B-51589DD7941C}"/>
              </a:ext>
            </a:extLst>
          </p:cNvPr>
          <p:cNvSpPr>
            <a:spLocks noGrp="1"/>
          </p:cNvSpPr>
          <p:nvPr>
            <p:ph type="title"/>
          </p:nvPr>
        </p:nvSpPr>
        <p:spPr>
          <a:xfrm>
            <a:off x="0" y="310394"/>
            <a:ext cx="12192000" cy="729841"/>
          </a:xfrm>
          <a:solidFill>
            <a:schemeClr val="accent1"/>
          </a:solidFill>
        </p:spPr>
        <p:txBody>
          <a:bodyPr>
            <a:normAutofit/>
          </a:bodyPr>
          <a:lstStyle/>
          <a:p>
            <a:r>
              <a:rPr lang="en-US" sz="4000" b="1" dirty="0">
                <a:solidFill>
                  <a:schemeClr val="bg1"/>
                </a:solidFill>
                <a:ea typeface="+mj-lt"/>
                <a:cs typeface="+mj-lt"/>
              </a:rPr>
              <a:t>Research Question:</a:t>
            </a:r>
            <a:endParaRPr lang="en-US" sz="4000" b="1" dirty="0">
              <a:solidFill>
                <a:schemeClr val="bg1"/>
              </a:solidFill>
            </a:endParaRPr>
          </a:p>
        </p:txBody>
      </p:sp>
      <p:sp>
        <p:nvSpPr>
          <p:cNvPr id="3" name="Content Placeholder 2">
            <a:extLst>
              <a:ext uri="{FF2B5EF4-FFF2-40B4-BE49-F238E27FC236}">
                <a16:creationId xmlns:a16="http://schemas.microsoft.com/office/drawing/2014/main" id="{3DBFB2EC-46AF-11D1-1C2C-9D71E8FC6B1F}"/>
              </a:ext>
            </a:extLst>
          </p:cNvPr>
          <p:cNvSpPr>
            <a:spLocks noGrp="1"/>
          </p:cNvSpPr>
          <p:nvPr>
            <p:ph idx="1"/>
          </p:nvPr>
        </p:nvSpPr>
        <p:spPr/>
        <p:txBody>
          <a:bodyPr vert="horz" lIns="91440" tIns="45720" rIns="91440" bIns="45720" rtlCol="0" anchor="ctr">
            <a:normAutofit/>
          </a:bodyPr>
          <a:lstStyle/>
          <a:p>
            <a:r>
              <a:rPr lang="en-US">
                <a:ea typeface="+mn-lt"/>
                <a:cs typeface="+mn-lt"/>
              </a:rPr>
              <a:t>Can LLMs effectively </a:t>
            </a:r>
            <a:r>
              <a:rPr lang="en-US" b="1">
                <a:ea typeface="+mn-lt"/>
                <a:cs typeface="+mn-lt"/>
              </a:rPr>
              <a:t>enhance decision-making</a:t>
            </a:r>
            <a:r>
              <a:rPr lang="en-US">
                <a:ea typeface="+mn-lt"/>
                <a:cs typeface="+mn-lt"/>
              </a:rPr>
              <a:t> for AVs in </a:t>
            </a:r>
            <a:r>
              <a:rPr lang="en-US" b="1">
                <a:ea typeface="+mn-lt"/>
                <a:cs typeface="+mn-lt"/>
              </a:rPr>
              <a:t>Unknown-Unsafe domains</a:t>
            </a:r>
            <a:r>
              <a:rPr lang="en-US">
                <a:ea typeface="+mn-lt"/>
                <a:cs typeface="+mn-lt"/>
              </a:rPr>
              <a:t> within a </a:t>
            </a:r>
            <a:r>
              <a:rPr lang="en-US" b="1">
                <a:ea typeface="+mn-lt"/>
                <a:cs typeface="+mn-lt"/>
              </a:rPr>
              <a:t>multi-agent framework</a:t>
            </a:r>
            <a:r>
              <a:rPr lang="en-US">
                <a:ea typeface="+mn-lt"/>
                <a:cs typeface="+mn-lt"/>
              </a:rPr>
              <a:t> compared to current mechanisms?</a:t>
            </a:r>
            <a:endParaRPr lang="en-US"/>
          </a:p>
          <a:p>
            <a:endParaRPr lang="en-US"/>
          </a:p>
        </p:txBody>
      </p:sp>
    </p:spTree>
    <p:extLst>
      <p:ext uri="{BB962C8B-B14F-4D97-AF65-F5344CB8AC3E}">
        <p14:creationId xmlns:p14="http://schemas.microsoft.com/office/powerpoint/2010/main" val="758188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screenshot of a computer&#10;&#10;Description automatically generated">
            <a:extLst>
              <a:ext uri="{FF2B5EF4-FFF2-40B4-BE49-F238E27FC236}">
                <a16:creationId xmlns:a16="http://schemas.microsoft.com/office/drawing/2014/main" id="{601A3F1A-261A-940E-568A-008DEEBEF195}"/>
              </a:ext>
            </a:extLst>
          </p:cNvPr>
          <p:cNvPicPr>
            <a:picLocks noGrp="1" noChangeAspect="1"/>
          </p:cNvPicPr>
          <p:nvPr>
            <p:ph idx="1"/>
          </p:nvPr>
        </p:nvPicPr>
        <p:blipFill>
          <a:blip r:embed="rId2"/>
          <a:srcRect l="1768" t="34014" r="1768" b="29932"/>
          <a:stretch/>
        </p:blipFill>
        <p:spPr>
          <a:xfrm>
            <a:off x="885247" y="1263668"/>
            <a:ext cx="10474389" cy="2556274"/>
          </a:xfrm>
        </p:spPr>
      </p:pic>
      <p:sp>
        <p:nvSpPr>
          <p:cNvPr id="3" name="TextBox 2">
            <a:extLst>
              <a:ext uri="{FF2B5EF4-FFF2-40B4-BE49-F238E27FC236}">
                <a16:creationId xmlns:a16="http://schemas.microsoft.com/office/drawing/2014/main" id="{2664472B-FBBB-2F50-2A59-72851B19EE0B}"/>
              </a:ext>
            </a:extLst>
          </p:cNvPr>
          <p:cNvSpPr txBox="1"/>
          <p:nvPr/>
        </p:nvSpPr>
        <p:spPr>
          <a:xfrm>
            <a:off x="872736" y="3864476"/>
            <a:ext cx="5173327" cy="2477601"/>
          </a:xfrm>
          <a:prstGeom prst="rect">
            <a:avLst/>
          </a:prstGeom>
          <a:no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panose="020B0604020202020204" pitchFamily="34" charset="0"/>
              <a:buChar char="•"/>
            </a:pPr>
            <a:r>
              <a:rPr lang="en-US" sz="1900">
                <a:ea typeface="+mn-lt"/>
                <a:cs typeface="+mn-lt"/>
              </a:rPr>
              <a:t> The domain (a) is divided into Known-Safe, Known-Unsafe, and Unknown-Unsafe regions.</a:t>
            </a:r>
          </a:p>
          <a:p>
            <a:pPr>
              <a:buFont typeface="Arial" panose="020B0604020202020204" pitchFamily="34" charset="0"/>
              <a:buChar char="•"/>
            </a:pPr>
            <a:r>
              <a:rPr lang="en-US" sz="1900">
                <a:ea typeface="+mn-lt"/>
                <a:cs typeface="+mn-lt"/>
              </a:rPr>
              <a:t> Unknown-unsafe cases that humans can often solve with their experience and common sense.</a:t>
            </a:r>
            <a:endParaRPr lang="en-US" sz="1900"/>
          </a:p>
          <a:p>
            <a:pPr marL="285750" indent="-285750">
              <a:buFont typeface="Arial" panose="020B0604020202020204" pitchFamily="34" charset="0"/>
              <a:buChar char="•"/>
            </a:pPr>
            <a:endParaRPr lang="en-US" sz="2000"/>
          </a:p>
          <a:p>
            <a:r>
              <a:rPr lang="en-US" sz="2000" b="1"/>
              <a:t>Unknown-Unsafe: Challenging scenarios requiring human-like reasoning.</a:t>
            </a:r>
          </a:p>
          <a:p>
            <a:pPr marL="285750" indent="-285750" algn="l">
              <a:buFont typeface="Arial" panose="020B0604020202020204" pitchFamily="34" charset="0"/>
              <a:buChar char="•"/>
            </a:pPr>
            <a:endParaRPr lang="en-US" sz="1900"/>
          </a:p>
        </p:txBody>
      </p:sp>
      <p:sp>
        <p:nvSpPr>
          <p:cNvPr id="8" name="TextBox 7">
            <a:extLst>
              <a:ext uri="{FF2B5EF4-FFF2-40B4-BE49-F238E27FC236}">
                <a16:creationId xmlns:a16="http://schemas.microsoft.com/office/drawing/2014/main" id="{FA9AC8F0-9F4E-7406-46ED-D2DE3176C73A}"/>
              </a:ext>
            </a:extLst>
          </p:cNvPr>
          <p:cNvSpPr txBox="1"/>
          <p:nvPr/>
        </p:nvSpPr>
        <p:spPr>
          <a:xfrm>
            <a:off x="5950653" y="3820756"/>
            <a:ext cx="5185820" cy="2431435"/>
          </a:xfrm>
          <a:prstGeom prst="rect">
            <a:avLst/>
          </a:prstGeom>
          <a:no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panose="020B0604020202020204" pitchFamily="34" charset="0"/>
              <a:buChar char="•"/>
            </a:pPr>
            <a:r>
              <a:rPr lang="en-US" sz="1900">
                <a:ea typeface="+mn-lt"/>
                <a:cs typeface="+mn-lt"/>
              </a:rPr>
              <a:t> Current AV System Architecture (b), consists of an Agent that interacts with the Environment, Condenses Observations, Retrieves Evaluations, and receives Feedback from an Expert.</a:t>
            </a:r>
          </a:p>
          <a:p>
            <a:pPr>
              <a:buFont typeface="Arial" panose="020B0604020202020204" pitchFamily="34" charset="0"/>
              <a:buChar char="•"/>
            </a:pPr>
            <a:r>
              <a:rPr lang="en-US" sz="1900">
                <a:ea typeface="+mn-lt"/>
                <a:cs typeface="+mn-lt"/>
              </a:rPr>
              <a:t> Without the incorporation of common sense, the model still fails to the long tailed cases.</a:t>
            </a:r>
          </a:p>
          <a:p>
            <a:r>
              <a:rPr lang="en-US" sz="1900">
                <a:ea typeface="+mn-lt"/>
                <a:cs typeface="+mn-lt"/>
              </a:rPr>
              <a:t>[Fu 2024]</a:t>
            </a:r>
            <a:endParaRPr lang="en-US" sz="1900"/>
          </a:p>
        </p:txBody>
      </p:sp>
      <p:sp>
        <p:nvSpPr>
          <p:cNvPr id="10" name="TextBox 9">
            <a:extLst>
              <a:ext uri="{FF2B5EF4-FFF2-40B4-BE49-F238E27FC236}">
                <a16:creationId xmlns:a16="http://schemas.microsoft.com/office/drawing/2014/main" id="{65CC49BF-AC18-5AE0-6E58-44A766A48702}"/>
              </a:ext>
            </a:extLst>
          </p:cNvPr>
          <p:cNvSpPr txBox="1"/>
          <p:nvPr/>
        </p:nvSpPr>
        <p:spPr>
          <a:xfrm rot="10800000" flipV="1">
            <a:off x="882355" y="6267280"/>
            <a:ext cx="10459254" cy="40011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solidFill>
                  <a:srgbClr val="222222"/>
                </a:solidFill>
                <a:latin typeface="Arial"/>
                <a:cs typeface="Arial"/>
              </a:rPr>
              <a:t>Fu, D., Li, X., Wen, L., Dou, M., Cai, P., Shi, B., &amp; Qiao, Y. (2024). Drive like a human: Rethinking autonomous driving with large language models. In </a:t>
            </a:r>
            <a:r>
              <a:rPr lang="en-US" sz="1000" i="1">
                <a:solidFill>
                  <a:srgbClr val="222222"/>
                </a:solidFill>
                <a:latin typeface="Arial"/>
                <a:cs typeface="Arial"/>
              </a:rPr>
              <a:t>Proceedings of the IEEE/CVF Winter Conference on Applications of Computer Vision</a:t>
            </a:r>
            <a:r>
              <a:rPr lang="en-US" sz="1000">
                <a:solidFill>
                  <a:srgbClr val="222222"/>
                </a:solidFill>
                <a:latin typeface="Arial"/>
                <a:cs typeface="Arial"/>
              </a:rPr>
              <a:t> (pp. 910-919).</a:t>
            </a:r>
            <a:endParaRPr lang="en-US"/>
          </a:p>
        </p:txBody>
      </p:sp>
      <p:sp>
        <p:nvSpPr>
          <p:cNvPr id="9" name="Title 1">
            <a:extLst>
              <a:ext uri="{FF2B5EF4-FFF2-40B4-BE49-F238E27FC236}">
                <a16:creationId xmlns:a16="http://schemas.microsoft.com/office/drawing/2014/main" id="{64D5D739-FBB1-FD5F-AD29-0EBCC476FCA1}"/>
              </a:ext>
            </a:extLst>
          </p:cNvPr>
          <p:cNvSpPr txBox="1">
            <a:spLocks/>
          </p:cNvSpPr>
          <p:nvPr/>
        </p:nvSpPr>
        <p:spPr>
          <a:xfrm>
            <a:off x="0" y="299666"/>
            <a:ext cx="12192000" cy="747745"/>
          </a:xfrm>
          <a:prstGeom prst="rect">
            <a:avLst/>
          </a:prstGeom>
          <a:solidFill>
            <a:schemeClr val="accent4">
              <a:lumMod val="5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chemeClr val="bg1"/>
                </a:solidFill>
                <a:latin typeface="Aptos"/>
                <a:ea typeface="+mj-lt"/>
                <a:cs typeface="+mj-lt"/>
              </a:rPr>
              <a:t> Research Background </a:t>
            </a:r>
            <a:endParaRPr lang="en-US" sz="4000" dirty="0">
              <a:solidFill>
                <a:schemeClr val="bg1"/>
              </a:solidFill>
              <a:latin typeface="Aptos"/>
            </a:endParaRPr>
          </a:p>
        </p:txBody>
      </p:sp>
    </p:spTree>
    <p:extLst>
      <p:ext uri="{BB962C8B-B14F-4D97-AF65-F5344CB8AC3E}">
        <p14:creationId xmlns:p14="http://schemas.microsoft.com/office/powerpoint/2010/main" val="3153393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5A9283-5F58-50F9-0728-EE97164BCB1B}"/>
              </a:ext>
            </a:extLst>
          </p:cNvPr>
          <p:cNvSpPr>
            <a:spLocks noGrp="1"/>
          </p:cNvSpPr>
          <p:nvPr>
            <p:ph type="title"/>
          </p:nvPr>
        </p:nvSpPr>
        <p:spPr>
          <a:xfrm>
            <a:off x="0" y="249958"/>
            <a:ext cx="12192000" cy="732083"/>
          </a:xfrm>
          <a:solidFill>
            <a:schemeClr val="accent4">
              <a:lumMod val="50000"/>
            </a:schemeClr>
          </a:solidFill>
          <a:ln>
            <a:solidFill>
              <a:srgbClr val="4472C4"/>
            </a:solidFill>
          </a:ln>
        </p:spPr>
        <p:txBody>
          <a:bodyPr vert="horz" lIns="91440" tIns="45720" rIns="91440" bIns="45720" rtlCol="0" anchor="ctr">
            <a:normAutofit/>
          </a:bodyPr>
          <a:lstStyle/>
          <a:p>
            <a:r>
              <a:rPr lang="en-US" sz="4000" b="1" dirty="0">
                <a:solidFill>
                  <a:schemeClr val="bg1"/>
                </a:solidFill>
                <a:latin typeface="Aptos"/>
              </a:rPr>
              <a:t>Research Objective</a:t>
            </a:r>
          </a:p>
        </p:txBody>
      </p:sp>
      <p:cxnSp>
        <p:nvCxnSpPr>
          <p:cNvPr id="25" name="Straight Connector 24">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EFCE64F-B46A-B864-91B1-84F58C98BA3D}"/>
              </a:ext>
            </a:extLst>
          </p:cNvPr>
          <p:cNvSpPr>
            <a:spLocks noGrp="1"/>
          </p:cNvSpPr>
          <p:nvPr>
            <p:ph idx="1"/>
          </p:nvPr>
        </p:nvSpPr>
        <p:spPr>
          <a:xfrm>
            <a:off x="818572" y="2696165"/>
            <a:ext cx="7092975" cy="3477624"/>
          </a:xfrm>
        </p:spPr>
        <p:txBody>
          <a:bodyPr vert="horz" lIns="91440" tIns="45720" rIns="91440" bIns="45720" rtlCol="0" anchor="t">
            <a:normAutofit/>
          </a:bodyPr>
          <a:lstStyle/>
          <a:p>
            <a:pPr marL="0" indent="0">
              <a:buNone/>
            </a:pPr>
            <a:endParaRPr lang="en-US" sz="2000" dirty="0">
              <a:solidFill>
                <a:schemeClr val="tx1">
                  <a:alpha val="80000"/>
                </a:schemeClr>
              </a:solidFill>
            </a:endParaRPr>
          </a:p>
          <a:p>
            <a:r>
              <a:rPr lang="en-US" sz="2000" dirty="0">
                <a:solidFill>
                  <a:schemeClr val="tx1">
                    <a:alpha val="80000"/>
                  </a:schemeClr>
                </a:solidFill>
                <a:ea typeface="+mn-lt"/>
                <a:cs typeface="+mn-lt"/>
              </a:rPr>
              <a:t>To explore the use of </a:t>
            </a:r>
            <a:r>
              <a:rPr lang="en-US" sz="2000" b="1" dirty="0">
                <a:solidFill>
                  <a:schemeClr val="tx1">
                    <a:alpha val="80000"/>
                  </a:schemeClr>
                </a:solidFill>
                <a:ea typeface="+mn-lt"/>
                <a:cs typeface="+mn-lt"/>
              </a:rPr>
              <a:t>Large Language Models(LLMs) </a:t>
            </a:r>
            <a:r>
              <a:rPr lang="en-US" sz="2000" dirty="0">
                <a:solidFill>
                  <a:schemeClr val="tx1">
                    <a:alpha val="80000"/>
                  </a:schemeClr>
                </a:solidFill>
                <a:ea typeface="+mn-lt"/>
                <a:cs typeface="+mn-lt"/>
              </a:rPr>
              <a:t>for autonomous driving systems(ADS) as the main decision-making agent within </a:t>
            </a:r>
            <a:r>
              <a:rPr lang="en-US" sz="2000" b="1" dirty="0">
                <a:solidFill>
                  <a:schemeClr val="tx1">
                    <a:alpha val="80000"/>
                  </a:schemeClr>
                </a:solidFill>
                <a:ea typeface="+mn-lt"/>
                <a:cs typeface="+mn-lt"/>
              </a:rPr>
              <a:t>a multi-agent framework</a:t>
            </a:r>
            <a:r>
              <a:rPr lang="en-US" sz="2000" dirty="0">
                <a:solidFill>
                  <a:schemeClr val="tx1">
                    <a:alpha val="80000"/>
                  </a:schemeClr>
                </a:solidFill>
                <a:ea typeface="+mn-lt"/>
                <a:cs typeface="+mn-lt"/>
              </a:rPr>
              <a:t> for evaluating its reasoning abilities in handling Unknown-Unsafe</a:t>
            </a:r>
          </a:p>
        </p:txBody>
      </p:sp>
      <p:pic>
        <p:nvPicPr>
          <p:cNvPr id="7" name="Graphic 6" descr="Electric Car">
            <a:extLst>
              <a:ext uri="{FF2B5EF4-FFF2-40B4-BE49-F238E27FC236}">
                <a16:creationId xmlns:a16="http://schemas.microsoft.com/office/drawing/2014/main" id="{0CA033CC-0937-C9F7-512C-06DC0EE6F36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07670" y="1711557"/>
            <a:ext cx="3548404" cy="3548404"/>
          </a:xfrm>
          <a:prstGeom prst="rect">
            <a:avLst/>
          </a:prstGeom>
        </p:spPr>
      </p:pic>
      <p:sp>
        <p:nvSpPr>
          <p:cNvPr id="27"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29"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1850048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0" descr="preencoded.png"/>
          <p:cNvPicPr>
            <a:picLocks noChangeAspect="1"/>
          </p:cNvPicPr>
          <p:nvPr/>
        </p:nvPicPr>
        <p:blipFill>
          <a:blip r:embed="rId3"/>
          <a:stretch>
            <a:fillRect/>
          </a:stretch>
        </p:blipFill>
        <p:spPr>
          <a:xfrm>
            <a:off x="661492" y="1645146"/>
            <a:ext cx="945058" cy="1134070"/>
          </a:xfrm>
          <a:prstGeom prst="rect">
            <a:avLst/>
          </a:prstGeom>
          <a:ln>
            <a:solidFill>
              <a:schemeClr val="bg1"/>
            </a:solidFill>
          </a:ln>
        </p:spPr>
      </p:pic>
      <p:sp>
        <p:nvSpPr>
          <p:cNvPr id="4" name="Text 1"/>
          <p:cNvSpPr/>
          <p:nvPr/>
        </p:nvSpPr>
        <p:spPr>
          <a:xfrm>
            <a:off x="1890019" y="1834158"/>
            <a:ext cx="2362696" cy="295275"/>
          </a:xfrm>
          <a:prstGeom prst="rect">
            <a:avLst/>
          </a:prstGeom>
          <a:noFill/>
          <a:ln/>
        </p:spPr>
        <p:txBody>
          <a:bodyPr wrap="none" lIns="0" tIns="0" rIns="0" bIns="0" rtlCol="0" anchor="t"/>
          <a:lstStyle/>
          <a:p>
            <a:pPr>
              <a:lnSpc>
                <a:spcPts val="2292"/>
              </a:lnSpc>
            </a:pPr>
            <a:r>
              <a:rPr lang="en-US" sz="2000" dirty="0">
                <a:latin typeface="Instrument Sans Semi Bold" pitchFamily="34" charset="0"/>
                <a:ea typeface="Instrument Sans Semi Bold" pitchFamily="34" charset="-122"/>
                <a:cs typeface="Instrument Sans Semi Bold" pitchFamily="34" charset="-120"/>
              </a:rPr>
              <a:t>Explore LLMs</a:t>
            </a:r>
            <a:endParaRPr lang="en-US" sz="2000" dirty="0"/>
          </a:p>
        </p:txBody>
      </p:sp>
      <p:sp>
        <p:nvSpPr>
          <p:cNvPr id="5" name="Text 2"/>
          <p:cNvSpPr/>
          <p:nvPr/>
        </p:nvSpPr>
        <p:spPr>
          <a:xfrm>
            <a:off x="1890019" y="2242841"/>
            <a:ext cx="9640491" cy="302419"/>
          </a:xfrm>
          <a:prstGeom prst="rect">
            <a:avLst/>
          </a:prstGeom>
          <a:noFill/>
          <a:ln/>
        </p:spPr>
        <p:txBody>
          <a:bodyPr wrap="none" lIns="0" tIns="0" rIns="0" bIns="0" rtlCol="0" anchor="t"/>
          <a:lstStyle/>
          <a:p>
            <a:pPr>
              <a:lnSpc>
                <a:spcPts val="2375"/>
              </a:lnSpc>
            </a:pPr>
            <a:r>
              <a:rPr lang="en-US" sz="1500" dirty="0">
                <a:latin typeface="Aptos" panose="020B0004020202020204" pitchFamily="34" charset="0"/>
                <a:ea typeface="Instrument Sans Medium" pitchFamily="34" charset="-122"/>
                <a:cs typeface="Instrument Sans Medium" pitchFamily="34" charset="-120"/>
              </a:rPr>
              <a:t>Investigate large language models as primary decision agents</a:t>
            </a:r>
            <a:endParaRPr lang="en-US" sz="1500" dirty="0">
              <a:latin typeface="Aptos" panose="020B0004020202020204" pitchFamily="34" charset="0"/>
            </a:endParaRPr>
          </a:p>
        </p:txBody>
      </p:sp>
      <p:pic>
        <p:nvPicPr>
          <p:cNvPr id="6" name="Image 1" descr="preencoded.png"/>
          <p:cNvPicPr>
            <a:picLocks noChangeAspect="1"/>
          </p:cNvPicPr>
          <p:nvPr/>
        </p:nvPicPr>
        <p:blipFill>
          <a:blip r:embed="rId4"/>
          <a:stretch>
            <a:fillRect/>
          </a:stretch>
        </p:blipFill>
        <p:spPr>
          <a:xfrm>
            <a:off x="661492" y="2779217"/>
            <a:ext cx="945058" cy="1134070"/>
          </a:xfrm>
          <a:prstGeom prst="rect">
            <a:avLst/>
          </a:prstGeom>
        </p:spPr>
      </p:pic>
      <p:sp>
        <p:nvSpPr>
          <p:cNvPr id="7" name="Text 3"/>
          <p:cNvSpPr/>
          <p:nvPr/>
        </p:nvSpPr>
        <p:spPr>
          <a:xfrm>
            <a:off x="1890019" y="2968228"/>
            <a:ext cx="2362696" cy="295275"/>
          </a:xfrm>
          <a:prstGeom prst="rect">
            <a:avLst/>
          </a:prstGeom>
          <a:noFill/>
          <a:ln/>
        </p:spPr>
        <p:txBody>
          <a:bodyPr wrap="none" lIns="0" tIns="0" rIns="0" bIns="0" rtlCol="0" anchor="t"/>
          <a:lstStyle/>
          <a:p>
            <a:pPr>
              <a:lnSpc>
                <a:spcPts val="2292"/>
              </a:lnSpc>
            </a:pPr>
            <a:r>
              <a:rPr lang="en-US" sz="2000" dirty="0">
                <a:latin typeface="Instrument Sans Semi Bold" pitchFamily="34" charset="0"/>
                <a:ea typeface="Instrument Sans Semi Bold" pitchFamily="34" charset="-122"/>
                <a:cs typeface="Instrument Sans Semi Bold" pitchFamily="34" charset="-120"/>
              </a:rPr>
              <a:t>Evaluate Reasoning</a:t>
            </a:r>
            <a:endParaRPr lang="en-US" sz="2000" dirty="0"/>
          </a:p>
        </p:txBody>
      </p:sp>
      <p:sp>
        <p:nvSpPr>
          <p:cNvPr id="8" name="Text 4"/>
          <p:cNvSpPr/>
          <p:nvPr/>
        </p:nvSpPr>
        <p:spPr>
          <a:xfrm>
            <a:off x="1890019" y="3376911"/>
            <a:ext cx="9640491" cy="302419"/>
          </a:xfrm>
          <a:prstGeom prst="rect">
            <a:avLst/>
          </a:prstGeom>
          <a:noFill/>
          <a:ln/>
        </p:spPr>
        <p:txBody>
          <a:bodyPr wrap="none" lIns="0" tIns="0" rIns="0" bIns="0" rtlCol="0" anchor="t"/>
          <a:lstStyle/>
          <a:p>
            <a:pPr>
              <a:lnSpc>
                <a:spcPts val="2375"/>
              </a:lnSpc>
            </a:pPr>
            <a:r>
              <a:rPr lang="en-US" sz="1500" dirty="0">
                <a:latin typeface="Aptos" panose="020B0004020202020204" pitchFamily="34" charset="0"/>
                <a:ea typeface="+mn-lt"/>
                <a:cs typeface="+mn-lt"/>
              </a:rPr>
              <a:t>Evaluating LLMs reasoning abilities in handling </a:t>
            </a:r>
            <a:r>
              <a:rPr lang="en-US" sz="1500" dirty="0">
                <a:latin typeface="Aptos" panose="020B0004020202020204" pitchFamily="34" charset="0"/>
                <a:ea typeface="Instrument Sans Medium" pitchFamily="34" charset="-122"/>
                <a:cs typeface="Instrument Sans Medium" pitchFamily="34" charset="-120"/>
              </a:rPr>
              <a:t>complex scenarios</a:t>
            </a:r>
            <a:endParaRPr lang="en-US" sz="1500" dirty="0">
              <a:latin typeface="Aptos" panose="020B0004020202020204" pitchFamily="34" charset="0"/>
            </a:endParaRPr>
          </a:p>
        </p:txBody>
      </p:sp>
      <p:pic>
        <p:nvPicPr>
          <p:cNvPr id="9" name="Image 2" descr="preencoded.png"/>
          <p:cNvPicPr>
            <a:picLocks noChangeAspect="1"/>
          </p:cNvPicPr>
          <p:nvPr/>
        </p:nvPicPr>
        <p:blipFill>
          <a:blip r:embed="rId5"/>
          <a:stretch>
            <a:fillRect/>
          </a:stretch>
        </p:blipFill>
        <p:spPr>
          <a:xfrm>
            <a:off x="661492" y="3913287"/>
            <a:ext cx="945058" cy="1134070"/>
          </a:xfrm>
          <a:prstGeom prst="rect">
            <a:avLst/>
          </a:prstGeom>
        </p:spPr>
      </p:pic>
      <p:sp>
        <p:nvSpPr>
          <p:cNvPr id="10" name="Text 5"/>
          <p:cNvSpPr/>
          <p:nvPr/>
        </p:nvSpPr>
        <p:spPr>
          <a:xfrm>
            <a:off x="1890019" y="4102298"/>
            <a:ext cx="2657773" cy="295275"/>
          </a:xfrm>
          <a:prstGeom prst="rect">
            <a:avLst/>
          </a:prstGeom>
          <a:noFill/>
          <a:ln/>
        </p:spPr>
        <p:txBody>
          <a:bodyPr wrap="none" lIns="0" tIns="0" rIns="0" bIns="0" rtlCol="0" anchor="t"/>
          <a:lstStyle/>
          <a:p>
            <a:pPr>
              <a:lnSpc>
                <a:spcPts val="2292"/>
              </a:lnSpc>
            </a:pPr>
            <a:r>
              <a:rPr lang="en-US" sz="2000" dirty="0">
                <a:latin typeface="Instrument Sans Semi Bold" pitchFamily="34" charset="0"/>
                <a:ea typeface="Instrument Sans Semi Bold" pitchFamily="34" charset="-122"/>
                <a:cs typeface="Instrument Sans Semi Bold" pitchFamily="34" charset="-120"/>
              </a:rPr>
              <a:t>Multi-Agent Framework</a:t>
            </a:r>
            <a:endParaRPr lang="en-US" sz="2000" dirty="0"/>
          </a:p>
        </p:txBody>
      </p:sp>
      <p:sp>
        <p:nvSpPr>
          <p:cNvPr id="11" name="Text 6"/>
          <p:cNvSpPr/>
          <p:nvPr/>
        </p:nvSpPr>
        <p:spPr>
          <a:xfrm>
            <a:off x="1890019" y="4510981"/>
            <a:ext cx="9640491" cy="302419"/>
          </a:xfrm>
          <a:prstGeom prst="rect">
            <a:avLst/>
          </a:prstGeom>
          <a:noFill/>
          <a:ln/>
        </p:spPr>
        <p:txBody>
          <a:bodyPr wrap="none" lIns="0" tIns="0" rIns="0" bIns="0" rtlCol="0" anchor="t"/>
          <a:lstStyle/>
          <a:p>
            <a:pPr>
              <a:lnSpc>
                <a:spcPts val="2375"/>
              </a:lnSpc>
            </a:pPr>
            <a:r>
              <a:rPr lang="en-US" sz="1500" dirty="0">
                <a:latin typeface="Aptos" panose="020B0004020202020204" pitchFamily="34" charset="0"/>
                <a:ea typeface="Instrument Sans Medium" pitchFamily="34" charset="-122"/>
                <a:cs typeface="Instrument Sans Medium" pitchFamily="34" charset="-120"/>
              </a:rPr>
              <a:t>Implement vehicle-to-vehicle communication systems</a:t>
            </a:r>
            <a:endParaRPr lang="en-US" sz="1500" dirty="0">
              <a:latin typeface="Aptos" panose="020B0004020202020204" pitchFamily="34" charset="0"/>
            </a:endParaRPr>
          </a:p>
        </p:txBody>
      </p:sp>
      <p:pic>
        <p:nvPicPr>
          <p:cNvPr id="12" name="Image 3" descr="preencoded.png"/>
          <p:cNvPicPr>
            <a:picLocks noChangeAspect="1"/>
          </p:cNvPicPr>
          <p:nvPr/>
        </p:nvPicPr>
        <p:blipFill>
          <a:blip r:embed="rId6"/>
          <a:stretch>
            <a:fillRect/>
          </a:stretch>
        </p:blipFill>
        <p:spPr>
          <a:xfrm>
            <a:off x="661492" y="5047357"/>
            <a:ext cx="945058" cy="1134070"/>
          </a:xfrm>
          <a:prstGeom prst="rect">
            <a:avLst/>
          </a:prstGeom>
        </p:spPr>
      </p:pic>
      <p:sp>
        <p:nvSpPr>
          <p:cNvPr id="13" name="Text 7"/>
          <p:cNvSpPr/>
          <p:nvPr/>
        </p:nvSpPr>
        <p:spPr>
          <a:xfrm>
            <a:off x="1890019" y="5236369"/>
            <a:ext cx="2362696" cy="295275"/>
          </a:xfrm>
          <a:prstGeom prst="rect">
            <a:avLst/>
          </a:prstGeom>
          <a:noFill/>
          <a:ln/>
        </p:spPr>
        <p:txBody>
          <a:bodyPr wrap="none" lIns="0" tIns="0" rIns="0" bIns="0" rtlCol="0" anchor="t"/>
          <a:lstStyle/>
          <a:p>
            <a:pPr>
              <a:lnSpc>
                <a:spcPts val="2292"/>
              </a:lnSpc>
            </a:pPr>
            <a:r>
              <a:rPr lang="en-US" sz="2000" dirty="0">
                <a:latin typeface="Instrument Sans Semi Bold" pitchFamily="34" charset="0"/>
                <a:ea typeface="Instrument Sans Semi Bold" pitchFamily="34" charset="-122"/>
                <a:cs typeface="Instrument Sans Semi Bold" pitchFamily="34" charset="-120"/>
              </a:rPr>
              <a:t>Enhance Safety</a:t>
            </a:r>
            <a:endParaRPr lang="en-US" sz="2000" dirty="0"/>
          </a:p>
        </p:txBody>
      </p:sp>
      <p:sp>
        <p:nvSpPr>
          <p:cNvPr id="14" name="Text 8"/>
          <p:cNvSpPr/>
          <p:nvPr/>
        </p:nvSpPr>
        <p:spPr>
          <a:xfrm>
            <a:off x="1890019" y="5493842"/>
            <a:ext cx="9640491" cy="302419"/>
          </a:xfrm>
          <a:prstGeom prst="rect">
            <a:avLst/>
          </a:prstGeom>
          <a:noFill/>
          <a:ln/>
        </p:spPr>
        <p:txBody>
          <a:bodyPr wrap="none" lIns="0" tIns="0" rIns="0" bIns="0" rtlCol="0" anchor="t"/>
          <a:lstStyle/>
          <a:p>
            <a:pPr>
              <a:lnSpc>
                <a:spcPts val="2375"/>
              </a:lnSpc>
            </a:pPr>
            <a:endParaRPr lang="en-US" sz="1500" dirty="0"/>
          </a:p>
        </p:txBody>
      </p:sp>
      <p:sp>
        <p:nvSpPr>
          <p:cNvPr id="15" name="Title 1">
            <a:extLst>
              <a:ext uri="{FF2B5EF4-FFF2-40B4-BE49-F238E27FC236}">
                <a16:creationId xmlns:a16="http://schemas.microsoft.com/office/drawing/2014/main" id="{4C232B80-2633-905D-14DC-DA0F0A3CFEC1}"/>
              </a:ext>
            </a:extLst>
          </p:cNvPr>
          <p:cNvSpPr txBox="1">
            <a:spLocks/>
          </p:cNvSpPr>
          <p:nvPr/>
        </p:nvSpPr>
        <p:spPr>
          <a:xfrm>
            <a:off x="0" y="300028"/>
            <a:ext cx="12192000" cy="753089"/>
          </a:xfrm>
          <a:prstGeom prst="rect">
            <a:avLst/>
          </a:prstGeom>
          <a:solidFill>
            <a:schemeClr val="accent4">
              <a:lumMod val="50000"/>
            </a:schemeClr>
          </a:solidFill>
          <a:ln>
            <a:solidFill>
              <a:srgbClr val="4472C4"/>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chemeClr val="bg1"/>
                </a:solidFill>
                <a:latin typeface="Aptos"/>
              </a:rPr>
              <a:t>Research Objective</a:t>
            </a:r>
          </a:p>
        </p:txBody>
      </p:sp>
      <p:sp>
        <p:nvSpPr>
          <p:cNvPr id="17" name="Rectangle 16">
            <a:extLst>
              <a:ext uri="{FF2B5EF4-FFF2-40B4-BE49-F238E27FC236}">
                <a16:creationId xmlns:a16="http://schemas.microsoft.com/office/drawing/2014/main" id="{E6E25652-1D6C-468F-19E0-577C2AC76AC6}"/>
              </a:ext>
            </a:extLst>
          </p:cNvPr>
          <p:cNvSpPr/>
          <p:nvPr/>
        </p:nvSpPr>
        <p:spPr>
          <a:xfrm>
            <a:off x="10352690" y="6476703"/>
            <a:ext cx="1755226" cy="29195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110</TotalTime>
  <Words>1748</Words>
  <Application>Microsoft Macintosh PowerPoint</Application>
  <PresentationFormat>Widescreen</PresentationFormat>
  <Paragraphs>182</Paragraphs>
  <Slides>31</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__styreneB_820c23</vt:lpstr>
      <vt:lpstr>Instrument Sans Semi Bold</vt:lpstr>
      <vt:lpstr>Aptos</vt:lpstr>
      <vt:lpstr>Aptos Display</vt:lpstr>
      <vt:lpstr>Arial</vt:lpstr>
      <vt:lpstr>Courier New</vt:lpstr>
      <vt:lpstr>Wingdings</vt:lpstr>
      <vt:lpstr>office theme</vt:lpstr>
      <vt:lpstr>Toward a Multi Agent Approach for LLM-Based Dynamic Vehicle Control and Communication in Accidental Condition</vt:lpstr>
      <vt:lpstr>PowerPoint Presentation</vt:lpstr>
      <vt:lpstr>PowerPoint Presentation</vt:lpstr>
      <vt:lpstr>PowerPoint Presentation</vt:lpstr>
      <vt:lpstr>PowerPoint Presentation</vt:lpstr>
      <vt:lpstr>Research Question:</vt:lpstr>
      <vt:lpstr>PowerPoint Presentation</vt:lpstr>
      <vt:lpstr>Research Objective</vt:lpstr>
      <vt:lpstr>PowerPoint Presentation</vt:lpstr>
      <vt:lpstr>Research Contribution :</vt:lpstr>
      <vt:lpstr>Why LLM as Decision Agent:</vt:lpstr>
      <vt:lpstr>Why Multiagent  Approach:</vt:lpstr>
      <vt:lpstr>Related 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ラフィ ムハンマドアシフッザマン</cp:lastModifiedBy>
  <cp:revision>2</cp:revision>
  <cp:lastPrinted>2025-03-27T13:23:16Z</cp:lastPrinted>
  <dcterms:created xsi:type="dcterms:W3CDTF">2024-08-12T08:53:47Z</dcterms:created>
  <dcterms:modified xsi:type="dcterms:W3CDTF">2025-06-11T07:39:53Z</dcterms:modified>
</cp:coreProperties>
</file>