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7" r:id="rId5"/>
    <p:sldId id="262" r:id="rId6"/>
    <p:sldId id="274" r:id="rId7"/>
    <p:sldId id="261" r:id="rId8"/>
    <p:sldId id="270" r:id="rId9"/>
    <p:sldId id="268" r:id="rId10"/>
    <p:sldId id="271" r:id="rId11"/>
    <p:sldId id="269" r:id="rId12"/>
    <p:sldId id="273" r:id="rId13"/>
    <p:sldId id="27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5EBD0-1651-E711-BFBD-3ABE52017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FC8C8-3752-2F47-3D88-454825A4C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62C1-0070-4E8A-80C7-F496D961CA4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7C13-8DA5-E9C2-A33F-36B34D8C93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20622-04F8-7718-2F40-8775CE6CE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82C6-854E-4F56-8591-0A9492567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214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9BB24-79B2-47A7-AC06-72C8E8502F4E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B97E-AECD-4BD7-8CF4-2EA0AB3EA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5982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329E-8A23-4395-CA2B-526F0F5E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DD64A-521F-97B7-E56B-D13136AC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E2C8-A867-E0F3-6A8F-B91C4B4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668C-E99E-4EFA-A6F4-EC6028DA7AF6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77C6-07EB-7BD2-0576-743BF8B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83C5-E6B0-4957-99CD-2D8EE064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2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79FE-F19D-DD65-68B4-D7353E8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9E36-F8E1-0316-1C0D-353B8E73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8636-EE41-5329-5DCE-04EACDE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3259-284B-4334-B8A0-40AA9EEC6010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849F-D960-DDB1-6503-E907A539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2CDE-CA32-335E-4A43-6D93E69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5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8C292-76BB-7120-29FF-AA3FA181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51A8-3D38-6F74-F7B4-698EDA16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778A-CD51-7D03-10C6-990D3D4B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312F-C98D-4302-91A2-00458B290935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029B-5D2F-26C7-74AA-2BD1BA07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B530-B42B-87CC-F3E7-E963D046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2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C3C1-1C20-9E92-3604-EE23636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05FF-B900-972C-8F3C-7F754BE6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3C33-D32C-8F80-864A-C11D8E9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78DC-9953-45BC-BCE0-6F9AAB880DFA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F598-1D8D-B772-AF14-D88DDDA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FF57-6BAC-16B2-37B1-B721264B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0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933-8A54-ABCB-FD6B-55ED6AC4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6588-E0B2-D40E-1AFE-C176828C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A7CD-190B-C32D-D45D-4F6A9E8F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153-071D-4C27-A190-1E9BA878AE68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85-A840-7D43-3D7F-15CC075F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A254-03FE-DD02-6F2B-6D85DE7B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2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7C19-316D-9484-9855-939B083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E16A-2ECB-6574-01E2-CE5DA228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2349-6869-0E23-6DE9-72785188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2941-1A55-6CB4-B994-2B1452A6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2AFC-AB92-4DD2-A13A-486CFB2ED420}" type="datetime1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6E141-75B4-2A55-D011-F1299ADE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8842-D2C5-00A9-914F-ADCE982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8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59FD-C37D-22EF-2739-0AC29456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0712-CD80-3D4D-876A-B244644A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F39C1-4018-FCA6-BFEE-6DCF1E1F0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B49D-524E-CE70-2A8B-7B6A9F1F8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BAB0-682B-3ABC-56A7-98AC6D17F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17176-5BA4-BD11-772B-419F341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3B59-D402-412C-BAC0-898244DA20F6}" type="datetime1">
              <a:rPr lang="en-AU" smtClean="0"/>
              <a:t>28/03/2023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05A09-67B3-793B-C404-00E1AE9A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08147-F6FF-27AD-0EC6-AC4D7DA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CC1A-B22C-29AE-AB2D-959835A2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0526A-EC0D-B60E-128C-CB17A9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89BA-E06A-41D5-8380-303DBB4073BA}" type="datetime1">
              <a:rPr lang="en-AU" smtClean="0"/>
              <a:t>28/03/2023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55B07-3C04-169E-D61E-F6DD8A9F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98140-1F3D-3E02-F380-3A18F8C4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5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F4B6A-29F3-7095-9977-3B0F2D95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77A6-19AA-4CF6-9027-5BC65E7F9BF8}" type="datetime1">
              <a:rPr lang="en-AU" smtClean="0"/>
              <a:t>28/03/2023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AAC0-443E-449C-F97E-2DD50ACC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361C0-CA31-D6EE-1B4F-0C60D5CB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9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DE-72DF-4AFE-26F2-3460B2BD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DE2B-217A-BC78-1438-5D2654B4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97AE-32C3-26D6-8C17-35023007C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D852-384C-F4E3-F834-A05AFF23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1CC-E47D-4A67-9434-6514C1F36ED3}" type="datetime1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9995C-8066-810C-47CA-17A2F6EF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14E3-D8D2-C14A-EFBF-0DC357C2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97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C6D6-1EF1-6257-B92E-6C15382E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B80F-C48E-CC43-AF8A-18B67FF80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FF67-94F7-D4AE-17A0-C658C383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93C7-658A-F3EC-ADDF-6C7ABCDF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84F9-C7E2-4490-8954-17223CDB279F}" type="datetime1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F5DA-5066-E584-405B-81D0D17C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7F735-8592-0EF0-BCE0-139A96E7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8687F-BA8B-0C6C-2B04-045D6144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F5DD-21FC-4628-99C6-806B1AE7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9408-3F7A-DBBF-6CED-E47B678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EC52-BE07-4377-94FA-5F826E764E1B}" type="datetime1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594E-F1A4-50D6-EE09-C4660F5B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87D4-3D3E-A59C-5D21-505C3019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C47E-03BF-468C-8BE1-F54F7ED19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6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urfid.ru.ac.bd/ru_profile/public/teacher/22706109/profi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2B2B-300E-CC8A-4C68-2476AD8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C4947-4489-0E43-70F4-D09A58D2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5" y="679598"/>
            <a:ext cx="10944809" cy="11389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3400" b="1" i="0" dirty="0">
                <a:solidFill>
                  <a:srgbClr val="292929"/>
                </a:solidFill>
                <a:effectLst/>
                <a:latin typeface="sohne"/>
              </a:rPr>
              <a:t>MNIST Handwritten Digit Classification using Convolutional Neural Network (CNN)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B0415-7AFA-4E4A-CA52-D91CBFAF61DC}"/>
              </a:ext>
            </a:extLst>
          </p:cNvPr>
          <p:cNvSpPr/>
          <p:nvPr/>
        </p:nvSpPr>
        <p:spPr>
          <a:xfrm>
            <a:off x="2509047" y="4239411"/>
            <a:ext cx="670788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 panose="02020603050405020304" pitchFamily="18" charset="0"/>
              </a:rPr>
              <a:t>Sujan Kumar Roy, Ph. D. (Australia), M. A. Sc. (Canada)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 panose="02020603050405020304" pitchFamily="18" charset="0"/>
              </a:rPr>
              <a:t>University of Rajshahi, Bangladesh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FD673A2D-D241-E7C3-7D29-B94EB9E954EC}"/>
              </a:ext>
            </a:extLst>
          </p:cNvPr>
          <p:cNvSpPr txBox="1"/>
          <p:nvPr/>
        </p:nvSpPr>
        <p:spPr>
          <a:xfrm>
            <a:off x="3508297" y="5940194"/>
            <a:ext cx="490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http://rurfid.ru.ac.bd/ru_profile/public/teacher/</a:t>
            </a:r>
          </a:p>
        </p:txBody>
      </p:sp>
      <p:pic>
        <p:nvPicPr>
          <p:cNvPr id="8" name="Picture 4" descr="University of Rajshahi Logo PNG Vector (AI) Free Download">
            <a:extLst>
              <a:ext uri="{FF2B5EF4-FFF2-40B4-BE49-F238E27FC236}">
                <a16:creationId xmlns:a16="http://schemas.microsoft.com/office/drawing/2014/main" id="{7E9434CD-484A-E6CC-125E-BF4333EE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94" y="2084398"/>
            <a:ext cx="1621354" cy="162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2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10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(6/9)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67B8-5B72-36E4-ADE0-68406B15BF5B}"/>
              </a:ext>
            </a:extLst>
          </p:cNvPr>
          <p:cNvSpPr txBox="1"/>
          <p:nvPr/>
        </p:nvSpPr>
        <p:spPr>
          <a:xfrm>
            <a:off x="986799" y="3560695"/>
            <a:ext cx="3568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Animated Example of Convolution Operation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634C82-6520-715F-EF6A-55431BF4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68" y="1064175"/>
            <a:ext cx="5982459" cy="52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11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(7/9)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67B8-5B72-36E4-ADE0-68406B15BF5B}"/>
              </a:ext>
            </a:extLst>
          </p:cNvPr>
          <p:cNvSpPr txBox="1"/>
          <p:nvPr/>
        </p:nvSpPr>
        <p:spPr>
          <a:xfrm>
            <a:off x="781168" y="3143787"/>
            <a:ext cx="39591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Different Convolution Kernels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Complex Patterns (Edge, Identity)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F0D05-7A25-DE35-0CB4-23242EE9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81" y="1010159"/>
            <a:ext cx="5115796" cy="56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12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(8/9)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67B8-5B72-36E4-ADE0-68406B15BF5B}"/>
              </a:ext>
            </a:extLst>
          </p:cNvPr>
          <p:cNvSpPr txBox="1"/>
          <p:nvPr/>
        </p:nvSpPr>
        <p:spPr>
          <a:xfrm>
            <a:off x="506286" y="3203426"/>
            <a:ext cx="28259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 Activation Function</a:t>
            </a:r>
            <a:endParaRPr lang="en-AU" sz="2800" b="1" dirty="0">
              <a:solidFill>
                <a:schemeClr val="accent1"/>
              </a:solidFill>
            </a:endParaRPr>
          </a:p>
        </p:txBody>
      </p:sp>
      <p:pic>
        <p:nvPicPr>
          <p:cNvPr id="7176" name="Picture 8" descr="Best Convolutional Neural Network GIFs | Gfycat">
            <a:extLst>
              <a:ext uri="{FF2B5EF4-FFF2-40B4-BE49-F238E27FC236}">
                <a16:creationId xmlns:a16="http://schemas.microsoft.com/office/drawing/2014/main" id="{2A4815BC-38E9-FD65-8352-677911CB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66" y="1255068"/>
            <a:ext cx="8255881" cy="465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4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13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(9/9)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67B8-5B72-36E4-ADE0-68406B15BF5B}"/>
              </a:ext>
            </a:extLst>
          </p:cNvPr>
          <p:cNvSpPr txBox="1"/>
          <p:nvPr/>
        </p:nvSpPr>
        <p:spPr>
          <a:xfrm>
            <a:off x="841472" y="3261593"/>
            <a:ext cx="1918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</a:t>
            </a:r>
            <a:endParaRPr lang="en-AU" sz="2800" b="1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Introduction to Pooling Layers in CNN | Towards AI">
            <a:extLst>
              <a:ext uri="{FF2B5EF4-FFF2-40B4-BE49-F238E27FC236}">
                <a16:creationId xmlns:a16="http://schemas.microsoft.com/office/drawing/2014/main" id="{AFB67E7B-3870-4509-B7C6-8A01B934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85" y="890924"/>
            <a:ext cx="7618131" cy="577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6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CBB90-6B07-CC79-3EF5-6C09EE09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14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ED470A-B1E6-A3EF-59FC-37E3D2A370E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Task to be Completed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322D-B68A-7AC3-671F-FEF982D6DCC6}"/>
              </a:ext>
            </a:extLst>
          </p:cNvPr>
          <p:cNvSpPr txBox="1"/>
          <p:nvPr/>
        </p:nvSpPr>
        <p:spPr>
          <a:xfrm>
            <a:off x="838200" y="822758"/>
            <a:ext cx="1074443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Customize CNN for Handwritten Digit Classification with the following specifications: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CNN model with: </a:t>
            </a:r>
          </a:p>
          <a:p>
            <a:pPr marL="971550" lvl="1" indent="-514350" algn="just">
              <a:spcAft>
                <a:spcPts val="1200"/>
              </a:spcAft>
              <a:buFont typeface="+mj-lt"/>
              <a:buAutoNum type="romanL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CNN hidden layers (Conv2D) of sizes 32, 64 followed by</a:t>
            </a:r>
          </a:p>
          <a:p>
            <a:pPr marL="971550" lvl="1" indent="-514350" algn="just">
              <a:spcAft>
                <a:spcPts val="1200"/>
              </a:spcAft>
              <a:buFont typeface="+mj-lt"/>
              <a:buAutoNum type="romanL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 Activation and </a:t>
            </a:r>
          </a:p>
          <a:p>
            <a:pPr marL="971550" lvl="1" indent="-514350" algn="just">
              <a:spcAft>
                <a:spcPts val="1200"/>
              </a:spcAft>
              <a:buFont typeface="+mj-lt"/>
              <a:buAutoNum type="romanL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MaxPooling2D with Kernel size (3, 3), and </a:t>
            </a:r>
          </a:p>
          <a:p>
            <a:pPr marL="971550" lvl="1" indent="-514350" algn="just">
              <a:spcAft>
                <a:spcPts val="1200"/>
              </a:spcAft>
              <a:buFont typeface="+mj-lt"/>
              <a:buAutoNum type="romanL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Stride= (1,1)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Flatten Layers to convert the feature map into 1D</a:t>
            </a:r>
          </a:p>
          <a:p>
            <a:pPr algn="just">
              <a:spcAft>
                <a:spcPts val="1200"/>
              </a:spcAf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Use simple Dense layer of size 64 followed by output Dense Layer of size 10 with SoftMax Activation Function </a:t>
            </a:r>
          </a:p>
          <a:p>
            <a:pPr algn="l">
              <a:spcAft>
                <a:spcPts val="1200"/>
              </a:spcAf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Use the MNIST database for training and testing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Carefully read the problem specifications and implement the CNN accordingly.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4AABE-1DE7-6BD8-3123-0D2BCBE4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2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F9812E-DD07-8C2A-3B1B-5DC46AADDB1F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A9ADD-5F48-1D51-E7D9-FE67BCD3189E}"/>
              </a:ext>
            </a:extLst>
          </p:cNvPr>
          <p:cNvSpPr/>
          <p:nvPr/>
        </p:nvSpPr>
        <p:spPr>
          <a:xfrm>
            <a:off x="1622171" y="989617"/>
            <a:ext cx="9434776" cy="526532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CNN?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CNN over Simple Feed-Forward NN (FFNN)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Digit Classification using CNN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Details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to be completed Today.</a:t>
            </a:r>
          </a:p>
          <a:p>
            <a:pPr algn="just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://towardsdatascience.com/a-comprehensive-guide-to-convolutional-neural-networks-the-eli5-way-3bd2b1164a53</a:t>
            </a:r>
          </a:p>
        </p:txBody>
      </p:sp>
    </p:spTree>
    <p:extLst>
      <p:ext uri="{BB962C8B-B14F-4D97-AF65-F5344CB8AC3E}">
        <p14:creationId xmlns:p14="http://schemas.microsoft.com/office/powerpoint/2010/main" val="33674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3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CNN?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CC7D-0EE8-10FE-4F0E-740984D6C072}"/>
              </a:ext>
            </a:extLst>
          </p:cNvPr>
          <p:cNvSpPr/>
          <p:nvPr/>
        </p:nvSpPr>
        <p:spPr>
          <a:xfrm>
            <a:off x="1094850" y="1752772"/>
            <a:ext cx="9603070" cy="372240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CNN, is a well-known method in computer vision applications. </a:t>
            </a:r>
          </a:p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 of deep neural networks that are used to analyze visual imagery. </a:t>
            </a:r>
          </a:p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architecture is dominant to recognize objects from a picture or video. </a:t>
            </a:r>
          </a:p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applications like image or video recognition, neural language processing, etc.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4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CNN Over FNN?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CC7D-0EE8-10FE-4F0E-740984D6C072}"/>
              </a:ext>
            </a:extLst>
          </p:cNvPr>
          <p:cNvSpPr/>
          <p:nvPr/>
        </p:nvSpPr>
        <p:spPr>
          <a:xfrm>
            <a:off x="1217331" y="888861"/>
            <a:ext cx="10002301" cy="2680066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cases of extremely basic binary images, FFNN might show an average precision score while performing prediction of classes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to complex images having pixel dependencies throughout (shapes/textures)– FFNN reduces prediction accuracy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CNN is able to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capture the Spatial and Temporal dependencies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an image through the application of relevant filters.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49031-E5B3-9026-2B3A-4A37E2F5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58" y="3956346"/>
            <a:ext cx="4154102" cy="2680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C3B6E3-930B-C13E-401E-6DF389B9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29" y="4341704"/>
            <a:ext cx="1510122" cy="19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5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(1/9)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45118-8CCF-7D25-3EE1-DCC79A5791F3}"/>
              </a:ext>
            </a:extLst>
          </p:cNvPr>
          <p:cNvSpPr txBox="1"/>
          <p:nvPr/>
        </p:nvSpPr>
        <p:spPr>
          <a:xfrm>
            <a:off x="1269220" y="906601"/>
            <a:ext cx="92043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follow the steps below for image classification using CNN: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Upload Dataset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Input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Convolutional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Pooling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Second Convolutional Layer and Pooling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Dense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Logit Layer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6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(2/9)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CB61B-2B1F-9037-3E32-FB8CB63A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1" y="1499623"/>
            <a:ext cx="11518750" cy="47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809C0-DD34-B5C9-9037-BF5A55203482}"/>
              </a:ext>
            </a:extLst>
          </p:cNvPr>
          <p:cNvSpPr txBox="1"/>
          <p:nvPr/>
        </p:nvSpPr>
        <p:spPr>
          <a:xfrm>
            <a:off x="455799" y="885753"/>
            <a:ext cx="8688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View of CNN steps for handwritten digit classification: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982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7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(3/9)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95E0B-42FC-60B9-1B8A-2700185E3F40}"/>
              </a:ext>
            </a:extLst>
          </p:cNvPr>
          <p:cNvSpPr txBox="1"/>
          <p:nvPr/>
        </p:nvSpPr>
        <p:spPr>
          <a:xfrm>
            <a:off x="1050439" y="1986904"/>
            <a:ext cx="39927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tf.keras.layers.Conv2D(</a:t>
            </a:r>
          </a:p>
          <a:p>
            <a:r>
              <a:rPr lang="en-AU" sz="2400" dirty="0"/>
              <a:t>    filters,</a:t>
            </a:r>
          </a:p>
          <a:p>
            <a:r>
              <a:rPr lang="en-AU" sz="2400" dirty="0"/>
              <a:t>    </a:t>
            </a:r>
            <a:r>
              <a:rPr lang="en-AU" sz="2400" dirty="0" err="1"/>
              <a:t>kernel_size</a:t>
            </a:r>
            <a:r>
              <a:rPr lang="en-AU" sz="2400" dirty="0"/>
              <a:t>,</a:t>
            </a:r>
          </a:p>
          <a:p>
            <a:r>
              <a:rPr lang="en-AU" sz="2400" dirty="0"/>
              <a:t>    strides=(1, 1),</a:t>
            </a:r>
          </a:p>
          <a:p>
            <a:r>
              <a:rPr lang="en-AU" sz="2400" dirty="0"/>
              <a:t>    padding='valid',</a:t>
            </a:r>
          </a:p>
          <a:p>
            <a:r>
              <a:rPr lang="en-AU" sz="2400" dirty="0"/>
              <a:t>    </a:t>
            </a:r>
            <a:r>
              <a:rPr lang="en-AU" sz="2400" dirty="0" err="1"/>
              <a:t>data_format</a:t>
            </a:r>
            <a:r>
              <a:rPr lang="en-AU" sz="2400" dirty="0"/>
              <a:t>=None,</a:t>
            </a:r>
          </a:p>
          <a:p>
            <a:r>
              <a:rPr lang="en-AU" sz="2400" dirty="0"/>
              <a:t>    </a:t>
            </a:r>
            <a:r>
              <a:rPr lang="en-AU" sz="2400" dirty="0" err="1"/>
              <a:t>dilation_rate</a:t>
            </a:r>
            <a:r>
              <a:rPr lang="en-AU" sz="2400" dirty="0"/>
              <a:t>=(1, 1),</a:t>
            </a:r>
          </a:p>
          <a:p>
            <a:r>
              <a:rPr lang="en-AU" sz="2400" dirty="0"/>
              <a:t>    ……</a:t>
            </a:r>
          </a:p>
          <a:p>
            <a:r>
              <a:rPr lang="en-AU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EC393-DD2C-87E4-E89A-153B5593D869}"/>
              </a:ext>
            </a:extLst>
          </p:cNvPr>
          <p:cNvSpPr txBox="1"/>
          <p:nvPr/>
        </p:nvSpPr>
        <p:spPr>
          <a:xfrm>
            <a:off x="4773953" y="2551837"/>
            <a:ext cx="6877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Filters:</a:t>
            </a:r>
            <a:r>
              <a:rPr lang="en-US" dirty="0"/>
              <a:t> The number of output filters in the convolution– filters can be different, such as, edge detect, horizontal info detect, mixed, etc. (familiar with image processing with filters/kernels).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/>
              <a:t>kernel_size</a:t>
            </a:r>
            <a:r>
              <a:rPr lang="en-US" b="1" dirty="0"/>
              <a:t>:</a:t>
            </a:r>
            <a:r>
              <a:rPr lang="en-US" dirty="0"/>
              <a:t> An integer or tuple/list of 2 integers, specifying the height and width of the 2D convolution window, (3,3) or (5,5), etc.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Etc.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A7D56-1540-3912-2790-CA6E595CFD1B}"/>
              </a:ext>
            </a:extLst>
          </p:cNvPr>
          <p:cNvSpPr txBox="1"/>
          <p:nvPr/>
        </p:nvSpPr>
        <p:spPr>
          <a:xfrm>
            <a:off x="915802" y="922443"/>
            <a:ext cx="4127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 Function in TensorFlow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2983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8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(4/9)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4AEFD-3EB2-B264-37A8-0CAFDF461710}"/>
              </a:ext>
            </a:extLst>
          </p:cNvPr>
          <p:cNvSpPr txBox="1"/>
          <p:nvPr/>
        </p:nvSpPr>
        <p:spPr>
          <a:xfrm>
            <a:off x="1342149" y="1956480"/>
            <a:ext cx="97147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Convolutional Neural Network (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CNN)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components of a Convnets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Linearity (ReLU)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or Sub Sampling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(Fully Connected Layer)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0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509C-A2AA-6EE5-098F-3217309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C47E-03BF-468C-8BE1-F54F7ED19B3B}" type="slidenum">
              <a:rPr lang="en-AU" smtClean="0"/>
              <a:t>9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D4501-586C-09F9-604B-8A6AAB654C3A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8101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sz="3200" b="1" kern="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MNIST Digit Classification with CNN (5/9)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767B8-5B72-36E4-ADE0-68406B15BF5B}"/>
              </a:ext>
            </a:extLst>
          </p:cNvPr>
          <p:cNvSpPr txBox="1"/>
          <p:nvPr/>
        </p:nvSpPr>
        <p:spPr>
          <a:xfrm>
            <a:off x="764338" y="843764"/>
            <a:ext cx="321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99373-9ED8-C3EC-9517-49853217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45" y="1516725"/>
            <a:ext cx="9947635" cy="4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sohne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Roy</dc:creator>
  <cp:lastModifiedBy>Sujan Roy</cp:lastModifiedBy>
  <cp:revision>90</cp:revision>
  <dcterms:created xsi:type="dcterms:W3CDTF">2023-03-08T06:11:57Z</dcterms:created>
  <dcterms:modified xsi:type="dcterms:W3CDTF">2023-03-28T07:38:52Z</dcterms:modified>
</cp:coreProperties>
</file>