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57" r:id="rId4"/>
    <p:sldId id="265" r:id="rId5"/>
    <p:sldId id="263" r:id="rId6"/>
    <p:sldId id="264" r:id="rId7"/>
    <p:sldId id="266" r:id="rId8"/>
    <p:sldId id="267" r:id="rId9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horzBarState="maximized">
    <p:restoredLeft sz="15620"/>
    <p:restoredTop sz="94660"/>
  </p:normalViewPr>
  <p:slideViewPr>
    <p:cSldViewPr snapToGrid="0" snapToObjects="1" showGuides="1">
      <p:cViewPr>
        <p:scale>
          <a:sx n="100" d="100"/>
          <a:sy n="100" d="100"/>
        </p:scale>
        <p:origin x="-872" y="-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48130-BAE2-7B4A-A868-D1B85E96E792}" type="datetimeFigureOut">
              <a:rPr lang="ja-JP" altLang="en-US" smtClean="0"/>
              <a:pPr/>
              <a:t>15.1.17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2D334-2C63-2740-AF0E-A50D8EBA5DC7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2D334-2C63-2740-AF0E-A50D8EBA5DC7}" type="slidenum">
              <a:rPr lang="ja-JP" altLang="en-US" smtClean="0"/>
              <a:pPr/>
              <a:t>1</a:t>
            </a:fld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 サブタイトルの書式設定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8256-EED9-DA47-8272-588385716528}" type="datetimeFigureOut">
              <a:rPr lang="ja-JP" altLang="en-US" smtClean="0"/>
              <a:pPr/>
              <a:t>15.1.17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9C01-A54A-DF4D-91D7-449D53E18DA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8256-EED9-DA47-8272-588385716528}" type="datetimeFigureOut">
              <a:rPr lang="ja-JP" altLang="en-US" smtClean="0"/>
              <a:pPr/>
              <a:t>15.1.17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9C01-A54A-DF4D-91D7-449D53E18DA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縦書きタイトル/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8256-EED9-DA47-8272-588385716528}" type="datetimeFigureOut">
              <a:rPr lang="ja-JP" altLang="en-US" smtClean="0"/>
              <a:pPr/>
              <a:t>15.1.17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9C01-A54A-DF4D-91D7-449D53E18DA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8256-EED9-DA47-8272-588385716528}" type="datetimeFigureOut">
              <a:rPr lang="ja-JP" altLang="en-US" smtClean="0"/>
              <a:pPr/>
              <a:t>15.1.17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9C01-A54A-DF4D-91D7-449D53E18DA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8256-EED9-DA47-8272-588385716528}" type="datetimeFigureOut">
              <a:rPr lang="ja-JP" altLang="en-US" smtClean="0"/>
              <a:pPr/>
              <a:t>15.1.17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9C01-A54A-DF4D-91D7-449D53E18DA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8256-EED9-DA47-8272-588385716528}" type="datetimeFigureOut">
              <a:rPr lang="ja-JP" altLang="en-US" smtClean="0"/>
              <a:pPr/>
              <a:t>15.1.17</a:t>
            </a:fld>
            <a:endParaRPr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9C01-A54A-DF4D-91D7-449D53E18DA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8256-EED9-DA47-8272-588385716528}" type="datetimeFigureOut">
              <a:rPr lang="ja-JP" altLang="en-US" smtClean="0"/>
              <a:pPr/>
              <a:t>15.1.17</a:t>
            </a:fld>
            <a:endParaRPr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9C01-A54A-DF4D-91D7-449D53E18DA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8256-EED9-DA47-8272-588385716528}" type="datetimeFigureOut">
              <a:rPr lang="ja-JP" altLang="en-US" smtClean="0"/>
              <a:pPr/>
              <a:t>15.1.17</a:t>
            </a:fld>
            <a:endParaRPr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9C01-A54A-DF4D-91D7-449D53E18DA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8256-EED9-DA47-8272-588385716528}" type="datetimeFigureOut">
              <a:rPr lang="ja-JP" altLang="en-US" smtClean="0"/>
              <a:pPr/>
              <a:t>15.1.17</a:t>
            </a:fld>
            <a:endParaRPr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9C01-A54A-DF4D-91D7-449D53E18DA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8256-EED9-DA47-8272-588385716528}" type="datetimeFigureOut">
              <a:rPr lang="ja-JP" altLang="en-US" smtClean="0"/>
              <a:pPr/>
              <a:t>15.1.17</a:t>
            </a:fld>
            <a:endParaRPr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9C01-A54A-DF4D-91D7-449D53E18DA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8256-EED9-DA47-8272-588385716528}" type="datetimeFigureOut">
              <a:rPr lang="ja-JP" altLang="en-US" smtClean="0"/>
              <a:pPr/>
              <a:t>15.1.17</a:t>
            </a:fld>
            <a:endParaRPr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9C01-A54A-DF4D-91D7-449D53E18DA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F8256-EED9-DA47-8272-588385716528}" type="datetimeFigureOut">
              <a:rPr lang="ja-JP" altLang="en-US" smtClean="0"/>
              <a:pPr/>
              <a:t>15.1.17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D9C01-A54A-DF4D-91D7-449D53E18DA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800" dirty="0" smtClean="0"/>
              <a:t>Team</a:t>
            </a:r>
            <a:r>
              <a:rPr lang="ja-JP" altLang="en-US" sz="4800" dirty="0" smtClean="0"/>
              <a:t> </a:t>
            </a:r>
            <a:r>
              <a:rPr lang="en-US" altLang="ja-JP" sz="4800" dirty="0" smtClean="0"/>
              <a:t>Enter</a:t>
            </a:r>
            <a:endParaRPr lang="ja-JP" altLang="en-US" sz="48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695700"/>
            <a:ext cx="6400800" cy="1752600"/>
          </a:xfrm>
        </p:spPr>
        <p:txBody>
          <a:bodyPr/>
          <a:lstStyle/>
          <a:p>
            <a:pPr algn="r"/>
            <a:r>
              <a:rPr lang="en-US" altLang="ja-JP" dirty="0" smtClean="0"/>
              <a:t>2015/1/17</a:t>
            </a:r>
            <a:br>
              <a:rPr lang="en-US" altLang="ja-JP" dirty="0" smtClean="0"/>
            </a:br>
            <a:r>
              <a:rPr lang="ja-JP" altLang="en-US" dirty="0" smtClean="0"/>
              <a:t>センサーデータリミックスハッカソン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ja-JP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25587" y="5605129"/>
            <a:ext cx="1557964" cy="1203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43762" y="5576472"/>
            <a:ext cx="1475993" cy="1105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06731" y="5576472"/>
            <a:ext cx="1105570" cy="1105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メンバー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南部</a:t>
            </a:r>
            <a:r>
              <a:rPr lang="en-US" altLang="ja-JP" dirty="0" smtClean="0"/>
              <a:t>	Fusic</a:t>
            </a:r>
            <a:r>
              <a:rPr lang="ja-JP" altLang="en-US" dirty="0" smtClean="0"/>
              <a:t>　（リーダー）</a:t>
            </a:r>
            <a:endParaRPr lang="en-US" altLang="ja-JP" dirty="0" smtClean="0"/>
          </a:p>
          <a:p>
            <a:r>
              <a:rPr lang="ja-JP" altLang="en-US" dirty="0" smtClean="0"/>
              <a:t>椎名</a:t>
            </a:r>
            <a:r>
              <a:rPr lang="en-US" altLang="ja-JP" dirty="0" smtClean="0"/>
              <a:t>	Timers</a:t>
            </a:r>
          </a:p>
          <a:p>
            <a:r>
              <a:rPr lang="ja-JP" altLang="en-US" dirty="0" smtClean="0"/>
              <a:t>櫻井</a:t>
            </a:r>
            <a:r>
              <a:rPr lang="en-US" altLang="ja-JP" dirty="0" smtClean="0"/>
              <a:t>	Plus</a:t>
            </a:r>
            <a:r>
              <a:rPr lang="ja-JP" altLang="en-US" dirty="0" smtClean="0"/>
              <a:t> </a:t>
            </a:r>
            <a:r>
              <a:rPr lang="en-US" altLang="ja-JP" dirty="0" smtClean="0"/>
              <a:t>D</a:t>
            </a:r>
          </a:p>
          <a:p>
            <a:r>
              <a:rPr lang="ja-JP" altLang="en-US" dirty="0" smtClean="0"/>
              <a:t>金田</a:t>
            </a:r>
            <a:r>
              <a:rPr lang="en-US" altLang="ja-JP" dirty="0" smtClean="0"/>
              <a:t>	</a:t>
            </a:r>
            <a:r>
              <a:rPr lang="ja-JP" altLang="en-US" dirty="0" smtClean="0"/>
              <a:t>金田誠中小企業診断士事務所</a:t>
            </a:r>
            <a:endParaRPr lang="en-US" altLang="ja-JP" dirty="0" smtClean="0"/>
          </a:p>
          <a:p>
            <a:r>
              <a:rPr lang="ja-JP" altLang="en-US" dirty="0" smtClean="0"/>
              <a:t>土岐</a:t>
            </a:r>
            <a:r>
              <a:rPr lang="en-US" altLang="ja-JP" dirty="0" smtClean="0"/>
              <a:t>	</a:t>
            </a:r>
            <a:r>
              <a:rPr lang="ja-JP" altLang="en-US" dirty="0" smtClean="0"/>
              <a:t>アプレッソ</a:t>
            </a:r>
            <a:endParaRPr lang="en-US" altLang="ja-JP" dirty="0" smtClean="0"/>
          </a:p>
          <a:p>
            <a:r>
              <a:rPr lang="ja-JP" altLang="en-US" dirty="0" smtClean="0"/>
              <a:t>宮一</a:t>
            </a:r>
            <a:r>
              <a:rPr lang="en-US" altLang="ja-JP" dirty="0" smtClean="0"/>
              <a:t>	</a:t>
            </a:r>
            <a:r>
              <a:rPr lang="ja-JP" altLang="en-US" dirty="0" smtClean="0"/>
              <a:t>電通デジタル・ホールディングス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Io</a:t>
            </a:r>
            <a:r>
              <a:rPr lang="en-US" altLang="ja-JP" dirty="0" err="1" smtClean="0"/>
              <a:t>N</a:t>
            </a:r>
            <a:r>
              <a:rPr lang="ja-JP" altLang="en-US" dirty="0" smtClean="0"/>
              <a:t>で</a:t>
            </a:r>
            <a:r>
              <a:rPr lang="ja-JP" altLang="en-US" dirty="0" smtClean="0"/>
              <a:t>世界を変える！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sz="4000" dirty="0" smtClean="0"/>
              <a:t>IoN: Internet</a:t>
            </a:r>
            <a:r>
              <a:rPr lang="ja-JP" altLang="en-US" sz="4000" dirty="0" smtClean="0"/>
              <a:t> </a:t>
            </a:r>
            <a:r>
              <a:rPr lang="ja-JP" altLang="ja-JP" sz="4000" dirty="0" smtClean="0"/>
              <a:t>O</a:t>
            </a:r>
            <a:r>
              <a:rPr lang="en-US" altLang="ja-JP" sz="4000" dirty="0" smtClean="0"/>
              <a:t>f</a:t>
            </a:r>
            <a:r>
              <a:rPr lang="ja-JP" altLang="en-US" sz="4000" dirty="0" smtClean="0"/>
              <a:t> </a:t>
            </a:r>
            <a:r>
              <a:rPr lang="en-US" altLang="ja-JP" sz="4000" dirty="0" err="1" smtClean="0"/>
              <a:t>Nori(s</a:t>
            </a:r>
            <a:r>
              <a:rPr lang="en-US" altLang="ja-JP" sz="4000" dirty="0" smtClean="0"/>
              <a:t>)</a:t>
            </a:r>
            <a:br>
              <a:rPr lang="en-US" altLang="ja-JP" sz="4000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ノリ（</a:t>
            </a:r>
            <a:r>
              <a:rPr lang="en-US" altLang="ja-JP" dirty="0" smtClean="0"/>
              <a:t>Groove</a:t>
            </a:r>
            <a:r>
              <a:rPr lang="ja-JP" altLang="en-US" dirty="0" smtClean="0"/>
              <a:t>）のインターネット。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lvl="1"/>
            <a:r>
              <a:rPr lang="ja-JP" altLang="en-US" dirty="0" smtClean="0"/>
              <a:t>ライブの</a:t>
            </a:r>
            <a:r>
              <a:rPr lang="ja-JP" altLang="en-US" dirty="0" smtClean="0"/>
              <a:t>観客</a:t>
            </a:r>
            <a:r>
              <a:rPr lang="ja-JP" altLang="en-US" dirty="0" smtClean="0"/>
              <a:t>が</a:t>
            </a:r>
            <a:r>
              <a:rPr lang="ja-JP" altLang="en-US" dirty="0" smtClean="0"/>
              <a:t>装着</a:t>
            </a:r>
            <a:r>
              <a:rPr lang="ja-JP" altLang="en-US" dirty="0" smtClean="0"/>
              <a:t>したセンサーデバイスのデータ</a:t>
            </a:r>
            <a:r>
              <a:rPr lang="ja-JP" altLang="en-US" dirty="0" smtClean="0"/>
              <a:t>を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収集</a:t>
            </a:r>
            <a:r>
              <a:rPr lang="ja-JP" altLang="en-US" dirty="0" smtClean="0"/>
              <a:t>・集約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「ノリ度」を計算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現在のライブのノリを可視化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オリジナル</a:t>
            </a:r>
            <a:r>
              <a:rPr lang="en-US" altLang="ja-JP" dirty="0" err="1" smtClean="0"/>
              <a:t>Visualizer</a:t>
            </a:r>
            <a:r>
              <a:rPr lang="en-US" altLang="ja-JP" dirty="0" smtClean="0"/>
              <a:t>			</a:t>
            </a:r>
            <a:r>
              <a:rPr lang="ja-JP" altLang="en-US" dirty="0" smtClean="0"/>
              <a:t>観客向け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Tableau							</a:t>
            </a:r>
            <a:r>
              <a:rPr lang="ja-JP" altLang="en-US" dirty="0" smtClean="0"/>
              <a:t>アーティスト向け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ライブでの</a:t>
            </a:r>
            <a:r>
              <a:rPr lang="ja-JP" altLang="en-US" dirty="0" smtClean="0"/>
              <a:t>センサーデータ</a:t>
            </a:r>
            <a:r>
              <a:rPr lang="ja-JP" altLang="en-US" dirty="0" smtClean="0"/>
              <a:t>と分析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ja-JP" dirty="0" err="1" smtClean="0"/>
              <a:t>T</a:t>
            </a:r>
            <a:r>
              <a:rPr lang="en-US" altLang="ja-JP" dirty="0" err="1" smtClean="0"/>
              <a:t>emparature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体温：</a:t>
            </a:r>
            <a:r>
              <a:rPr lang="en-US" altLang="ja-JP" dirty="0" smtClean="0"/>
              <a:t>		</a:t>
            </a:r>
            <a:r>
              <a:rPr lang="ja-JP" altLang="en-US" dirty="0" smtClean="0"/>
              <a:t>ノッテくれば、体温は上がる。</a:t>
            </a:r>
            <a:endParaRPr lang="en-US" altLang="ja-JP" dirty="0" smtClean="0"/>
          </a:p>
          <a:p>
            <a:r>
              <a:rPr lang="en-US" altLang="ja-JP" dirty="0" smtClean="0"/>
              <a:t>H</a:t>
            </a:r>
            <a:r>
              <a:rPr lang="en-US" altLang="ja-JP" dirty="0" smtClean="0"/>
              <a:t>umidity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湿度：</a:t>
            </a:r>
            <a:r>
              <a:rPr lang="en-US" altLang="ja-JP" dirty="0" smtClean="0"/>
              <a:t>		</a:t>
            </a:r>
            <a:r>
              <a:rPr lang="ja-JP" altLang="en-US" dirty="0" smtClean="0"/>
              <a:t>ノッテくれば、汗が噴き出る。</a:t>
            </a:r>
            <a:endParaRPr lang="en-US" altLang="ja-JP" dirty="0" smtClean="0"/>
          </a:p>
          <a:p>
            <a:r>
              <a:rPr lang="en-US" altLang="ja-JP" dirty="0" smtClean="0"/>
              <a:t>A</a:t>
            </a:r>
            <a:r>
              <a:rPr lang="en-US" altLang="ja-JP" dirty="0" smtClean="0"/>
              <a:t>cceleration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加速度：</a:t>
            </a:r>
            <a:r>
              <a:rPr lang="en-US" altLang="ja-JP" dirty="0" smtClean="0"/>
              <a:t>	</a:t>
            </a:r>
            <a:r>
              <a:rPr lang="ja-JP" altLang="en-US" dirty="0" smtClean="0"/>
              <a:t>ノッテくれば、体が動く。</a:t>
            </a:r>
            <a:endParaRPr lang="en-US" altLang="ja-JP" dirty="0" smtClean="0"/>
          </a:p>
          <a:p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ノリ度</a:t>
            </a:r>
            <a:r>
              <a:rPr lang="en-US" altLang="ja-JP" dirty="0" smtClean="0"/>
              <a:t> = </a:t>
            </a:r>
            <a:r>
              <a:rPr lang="en-US" altLang="ja-JP" dirty="0" err="1" smtClean="0"/>
              <a:t>f</a:t>
            </a:r>
            <a:r>
              <a:rPr lang="en-US" altLang="ja-JP" dirty="0" smtClean="0"/>
              <a:t>(</a:t>
            </a:r>
            <a:r>
              <a:rPr lang="ja-JP" altLang="en-US" dirty="0" smtClean="0"/>
              <a:t>体温</a:t>
            </a:r>
            <a:r>
              <a:rPr lang="en-US" altLang="ja-JP" dirty="0" smtClean="0"/>
              <a:t>, </a:t>
            </a:r>
            <a:r>
              <a:rPr lang="ja-JP" altLang="en-US" dirty="0" smtClean="0"/>
              <a:t>湿度</a:t>
            </a:r>
            <a:r>
              <a:rPr lang="en-US" altLang="ja-JP" dirty="0" smtClean="0"/>
              <a:t>, </a:t>
            </a:r>
            <a:r>
              <a:rPr lang="ja-JP" altLang="en-US" dirty="0" smtClean="0"/>
              <a:t>加速度</a:t>
            </a:r>
            <a:r>
              <a:rPr lang="en-US" altLang="ja-JP" dirty="0" smtClean="0"/>
              <a:t>)</a:t>
            </a:r>
          </a:p>
          <a:p>
            <a:pPr>
              <a:buNone/>
            </a:pP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	</a:t>
            </a:r>
            <a:r>
              <a:rPr lang="ja-JP" altLang="en-US" dirty="0" smtClean="0">
                <a:solidFill>
                  <a:srgbClr val="558ED5"/>
                </a:solidFill>
              </a:rPr>
              <a:t>観客にデバイス（ノリセンサー）を配って、</a:t>
            </a:r>
            <a:r>
              <a:rPr lang="en-US" altLang="ja-JP" dirty="0" smtClean="0">
                <a:solidFill>
                  <a:srgbClr val="558ED5"/>
                </a:solidFill>
              </a:rPr>
              <a:t/>
            </a:r>
            <a:br>
              <a:rPr lang="en-US" altLang="ja-JP" dirty="0" smtClean="0">
                <a:solidFill>
                  <a:srgbClr val="558ED5"/>
                </a:solidFill>
              </a:rPr>
            </a:br>
            <a:r>
              <a:rPr lang="en-US" altLang="ja-JP" dirty="0" smtClean="0">
                <a:solidFill>
                  <a:srgbClr val="558ED5"/>
                </a:solidFill>
              </a:rPr>
              <a:t>	</a:t>
            </a:r>
            <a:r>
              <a:rPr lang="ja-JP" altLang="en-US" dirty="0" smtClean="0">
                <a:solidFill>
                  <a:srgbClr val="558ED5"/>
                </a:solidFill>
              </a:rPr>
              <a:t>ライブにフィードバック </a:t>
            </a:r>
            <a:r>
              <a:rPr lang="en-US" altLang="ja-JP" dirty="0" smtClean="0">
                <a:solidFill>
                  <a:srgbClr val="558ED5"/>
                </a:solidFill>
              </a:rPr>
              <a:t/>
            </a:r>
            <a:br>
              <a:rPr lang="en-US" altLang="ja-JP" dirty="0" smtClean="0">
                <a:solidFill>
                  <a:srgbClr val="558ED5"/>
                </a:solidFill>
              </a:rPr>
            </a:br>
            <a:endParaRPr lang="en-US" altLang="ja-JP" dirty="0" smtClean="0">
              <a:solidFill>
                <a:srgbClr val="558ED5"/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 l="9449" t="9449" r="18898" b="12598"/>
          <a:stretch>
            <a:fillRect/>
          </a:stretch>
        </p:blipFill>
        <p:spPr bwMode="auto">
          <a:xfrm>
            <a:off x="6826482" y="3812417"/>
            <a:ext cx="1472077" cy="160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テキスト ボックス 4"/>
          <p:cNvSpPr txBox="1"/>
          <p:nvPr/>
        </p:nvSpPr>
        <p:spPr>
          <a:xfrm>
            <a:off x="6496941" y="5664497"/>
            <a:ext cx="202475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</a:rPr>
              <a:t>※</a:t>
            </a:r>
            <a:r>
              <a:rPr lang="ja-JP" altLang="en-US" dirty="0" smtClean="0">
                <a:solidFill>
                  <a:srgbClr val="FF0000"/>
                </a:solidFill>
              </a:rPr>
              <a:t>注意：</a:t>
            </a:r>
            <a:r>
              <a:rPr lang="en-US" altLang="ja-JP" dirty="0" smtClean="0">
                <a:solidFill>
                  <a:srgbClr val="FF0000"/>
                </a:solidFill>
              </a:rPr>
              <a:t/>
            </a:r>
            <a:br>
              <a:rPr lang="en-US" altLang="ja-JP" dirty="0" smtClean="0">
                <a:solidFill>
                  <a:srgbClr val="FF0000"/>
                </a:solidFill>
              </a:rPr>
            </a:br>
            <a:r>
              <a:rPr kumimoji="1" lang="ja-JP" altLang="en-US" dirty="0" smtClean="0">
                <a:solidFill>
                  <a:srgbClr val="FF0000"/>
                </a:solidFill>
              </a:rPr>
              <a:t>画像</a:t>
            </a:r>
            <a:r>
              <a:rPr kumimoji="1" lang="ja-JP" altLang="en-US" dirty="0" smtClean="0">
                <a:solidFill>
                  <a:srgbClr val="FF0000"/>
                </a:solidFill>
              </a:rPr>
              <a:t>は本件と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関係ありません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システム構成</a:t>
            </a:r>
            <a:endParaRPr lang="ja-JP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l="12218" t="6109" r="12218" b="18327"/>
          <a:stretch>
            <a:fillRect/>
          </a:stretch>
        </p:blipFill>
        <p:spPr bwMode="auto">
          <a:xfrm>
            <a:off x="2742470" y="2384593"/>
            <a:ext cx="730801" cy="73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 l="12992" t="10737" r="67323" b="55834"/>
          <a:stretch>
            <a:fillRect/>
          </a:stretch>
        </p:blipFill>
        <p:spPr bwMode="auto">
          <a:xfrm>
            <a:off x="1308225" y="1260782"/>
            <a:ext cx="730800" cy="73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 descr="DynamoD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2741751" y="1260782"/>
            <a:ext cx="731520" cy="731520"/>
          </a:xfrm>
          <a:prstGeom prst="rect">
            <a:avLst/>
          </a:prstGeom>
        </p:spPr>
      </p:pic>
      <p:cxnSp>
        <p:nvCxnSpPr>
          <p:cNvPr id="7" name="直線矢印コネクタ 6"/>
          <p:cNvCxnSpPr>
            <a:stCxn id="5" idx="3"/>
            <a:endCxn id="6" idx="1"/>
          </p:cNvCxnSpPr>
          <p:nvPr/>
        </p:nvCxnSpPr>
        <p:spPr>
          <a:xfrm>
            <a:off x="2039025" y="1626182"/>
            <a:ext cx="702726" cy="3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>
            <a:stCxn id="6" idx="2"/>
            <a:endCxn id="4" idx="0"/>
          </p:cNvCxnSpPr>
          <p:nvPr/>
        </p:nvCxnSpPr>
        <p:spPr>
          <a:xfrm rot="16200000" flipH="1">
            <a:off x="2911546" y="2188267"/>
            <a:ext cx="392291" cy="3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6281765" y="2384593"/>
            <a:ext cx="818264" cy="818264"/>
          </a:xfrm>
          <a:prstGeom prst="rect">
            <a:avLst/>
          </a:prstGeom>
        </p:spPr>
      </p:pic>
      <p:sp>
        <p:nvSpPr>
          <p:cNvPr id="10" name="角丸四角形 9"/>
          <p:cNvSpPr/>
          <p:nvPr/>
        </p:nvSpPr>
        <p:spPr>
          <a:xfrm>
            <a:off x="2567511" y="3893217"/>
            <a:ext cx="1080000" cy="108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Open</a:t>
            </a:r>
          </a:p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Frameworks </a:t>
            </a:r>
            <a:br>
              <a:rPr kumimoji="1" lang="en-US" altLang="ja-JP" sz="1400" dirty="0" smtClean="0">
                <a:solidFill>
                  <a:schemeClr val="tx1"/>
                </a:solidFill>
              </a:rPr>
            </a:br>
            <a:r>
              <a:rPr kumimoji="1" lang="en-US" altLang="ja-JP" sz="1400" dirty="0" smtClean="0">
                <a:solidFill>
                  <a:schemeClr val="tx1"/>
                </a:solidFill>
              </a:rPr>
              <a:t>App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11" name="直線矢印コネクタ 10"/>
          <p:cNvCxnSpPr>
            <a:stCxn id="4" idx="2"/>
            <a:endCxn id="10" idx="0"/>
          </p:cNvCxnSpPr>
          <p:nvPr/>
        </p:nvCxnSpPr>
        <p:spPr>
          <a:xfrm rot="5400000">
            <a:off x="2718779" y="3504125"/>
            <a:ext cx="777824" cy="3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10" idx="2"/>
            <a:endCxn id="22" idx="0"/>
          </p:cNvCxnSpPr>
          <p:nvPr/>
        </p:nvCxnSpPr>
        <p:spPr>
          <a:xfrm rot="16200000" flipH="1">
            <a:off x="2934002" y="5146725"/>
            <a:ext cx="347379" cy="3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51"/>
          <p:cNvSpPr txBox="1"/>
          <p:nvPr/>
        </p:nvSpPr>
        <p:spPr>
          <a:xfrm>
            <a:off x="6281765" y="3246889"/>
            <a:ext cx="83670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Amazon Lambda</a:t>
            </a:r>
            <a:endParaRPr lang="en-US" sz="1000" dirty="0">
              <a:latin typeface="Helvetica Neue"/>
              <a:cs typeface="Helvetica Neue"/>
            </a:endParaRPr>
          </a:p>
        </p:txBody>
      </p:sp>
      <p:pic>
        <p:nvPicPr>
          <p:cNvPr id="14" name="Picture 14" descr="RD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4392535" y="3990763"/>
            <a:ext cx="731520" cy="731520"/>
          </a:xfrm>
          <a:prstGeom prst="rect">
            <a:avLst/>
          </a:prstGeom>
        </p:spPr>
      </p:pic>
      <p:sp>
        <p:nvSpPr>
          <p:cNvPr id="15" name="TextBox 24"/>
          <p:cNvSpPr txBox="1"/>
          <p:nvPr/>
        </p:nvSpPr>
        <p:spPr>
          <a:xfrm>
            <a:off x="4271953" y="4896273"/>
            <a:ext cx="85210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Amazon RDS</a:t>
            </a:r>
            <a:endParaRPr lang="en-US" sz="1000" dirty="0">
              <a:latin typeface="Helvetica Neue"/>
              <a:cs typeface="Helvetica Neue"/>
            </a:endParaRPr>
          </a:p>
        </p:txBody>
      </p:sp>
      <p:sp>
        <p:nvSpPr>
          <p:cNvPr id="16" name="TextBox 19"/>
          <p:cNvSpPr txBox="1"/>
          <p:nvPr/>
        </p:nvSpPr>
        <p:spPr>
          <a:xfrm>
            <a:off x="2742470" y="1992302"/>
            <a:ext cx="8470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DynamoDB</a:t>
            </a:r>
            <a:endParaRPr lang="en-US" sz="1000" dirty="0">
              <a:latin typeface="Helvetica Neue"/>
              <a:cs typeface="Helvetica Neue"/>
            </a:endParaRPr>
          </a:p>
        </p:txBody>
      </p:sp>
      <p:cxnSp>
        <p:nvCxnSpPr>
          <p:cNvPr id="17" name="直線矢印コネクタ 16"/>
          <p:cNvCxnSpPr>
            <a:stCxn id="9" idx="2"/>
            <a:endCxn id="14" idx="3"/>
          </p:cNvCxnSpPr>
          <p:nvPr/>
        </p:nvCxnSpPr>
        <p:spPr>
          <a:xfrm rot="5400000">
            <a:off x="5330643" y="2996269"/>
            <a:ext cx="1153666" cy="15668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825888" y="3947923"/>
            <a:ext cx="911753" cy="81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9" name="直線矢印コネクタ 18"/>
          <p:cNvCxnSpPr>
            <a:stCxn id="14" idx="3"/>
            <a:endCxn id="18" idx="1"/>
          </p:cNvCxnSpPr>
          <p:nvPr/>
        </p:nvCxnSpPr>
        <p:spPr>
          <a:xfrm>
            <a:off x="5124055" y="4356523"/>
            <a:ext cx="7018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8"/>
          <p:cNvSpPr txBox="1"/>
          <p:nvPr/>
        </p:nvSpPr>
        <p:spPr>
          <a:xfrm>
            <a:off x="5890565" y="4896273"/>
            <a:ext cx="8470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Tableau</a:t>
            </a:r>
            <a:endParaRPr lang="en-US" sz="1000" dirty="0">
              <a:latin typeface="Helvetica Neue"/>
              <a:cs typeface="Helvetica Neue"/>
            </a:endParaRPr>
          </a:p>
        </p:txBody>
      </p:sp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083270" y="3816773"/>
            <a:ext cx="17018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294872" y="5320596"/>
            <a:ext cx="1626000" cy="97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TextBox 24"/>
          <p:cNvSpPr txBox="1"/>
          <p:nvPr/>
        </p:nvSpPr>
        <p:spPr>
          <a:xfrm>
            <a:off x="2681821" y="6296196"/>
            <a:ext cx="85210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Visualizer</a:t>
            </a:r>
            <a:endParaRPr lang="en-US" sz="1000" dirty="0">
              <a:latin typeface="Helvetica Neue"/>
              <a:cs typeface="Helvetica Neue"/>
            </a:endParaRPr>
          </a:p>
        </p:txBody>
      </p:sp>
      <p:cxnSp>
        <p:nvCxnSpPr>
          <p:cNvPr id="24" name="直線矢印コネクタ 23"/>
          <p:cNvCxnSpPr>
            <a:stCxn id="18" idx="3"/>
            <a:endCxn id="21" idx="1"/>
          </p:cNvCxnSpPr>
          <p:nvPr/>
        </p:nvCxnSpPr>
        <p:spPr>
          <a:xfrm>
            <a:off x="6737641" y="4356523"/>
            <a:ext cx="345629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609962" y="337452"/>
            <a:ext cx="1878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観客のセンサー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データを収集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271953" y="5619087"/>
            <a:ext cx="2401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ノリに合わせた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ビジュアライゼーション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737641" y="5050161"/>
            <a:ext cx="1722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データの可視化</a:t>
            </a:r>
            <a:endParaRPr kumimoji="1" lang="ja-JP" altLang="en-US" dirty="0"/>
          </a:p>
        </p:txBody>
      </p:sp>
      <p:cxnSp>
        <p:nvCxnSpPr>
          <p:cNvPr id="28" name="直線矢印コネクタ 27"/>
          <p:cNvCxnSpPr>
            <a:stCxn id="14" idx="1"/>
            <a:endCxn id="4" idx="2"/>
          </p:cNvCxnSpPr>
          <p:nvPr/>
        </p:nvCxnSpPr>
        <p:spPr>
          <a:xfrm rot="10800000">
            <a:off x="3107871" y="3115393"/>
            <a:ext cx="1284664" cy="12411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角丸四角形 28"/>
          <p:cNvSpPr/>
          <p:nvPr/>
        </p:nvSpPr>
        <p:spPr>
          <a:xfrm>
            <a:off x="6896140" y="1417637"/>
            <a:ext cx="1080000" cy="108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solidFill>
                  <a:schemeClr val="tx1"/>
                </a:solidFill>
              </a:rPr>
              <a:t>ノリ度を</a:t>
            </a:r>
            <a:r>
              <a:rPr lang="en-US" altLang="ja-JP" sz="1600" dirty="0" smtClean="0">
                <a:solidFill>
                  <a:schemeClr val="tx1"/>
                </a:solidFill>
              </a:rPr>
              <a:t/>
            </a:r>
            <a:br>
              <a:rPr lang="en-US" altLang="ja-JP" sz="1600" dirty="0" smtClean="0">
                <a:solidFill>
                  <a:schemeClr val="tx1"/>
                </a:solidFill>
              </a:rPr>
            </a:br>
            <a:r>
              <a:rPr lang="ja-JP" altLang="en-US" sz="1600" dirty="0" smtClean="0">
                <a:solidFill>
                  <a:schemeClr val="tx1"/>
                </a:solidFill>
              </a:rPr>
              <a:t>計算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pic>
        <p:nvPicPr>
          <p:cNvPr id="30" name="Picture 6" descr="S3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4392537" y="2149158"/>
            <a:ext cx="731520" cy="731520"/>
          </a:xfrm>
          <a:prstGeom prst="rect">
            <a:avLst/>
          </a:prstGeom>
        </p:spPr>
      </p:pic>
      <p:cxnSp>
        <p:nvCxnSpPr>
          <p:cNvPr id="31" name="直線矢印コネクタ 30"/>
          <p:cNvCxnSpPr>
            <a:stCxn id="4" idx="3"/>
            <a:endCxn id="30" idx="1"/>
          </p:cNvCxnSpPr>
          <p:nvPr/>
        </p:nvCxnSpPr>
        <p:spPr>
          <a:xfrm flipV="1">
            <a:off x="3473271" y="2514918"/>
            <a:ext cx="919266" cy="2350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30" idx="3"/>
            <a:endCxn id="9" idx="1"/>
          </p:cNvCxnSpPr>
          <p:nvPr/>
        </p:nvCxnSpPr>
        <p:spPr>
          <a:xfrm>
            <a:off x="5124057" y="2514918"/>
            <a:ext cx="1157708" cy="2788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51"/>
          <p:cNvSpPr txBox="1"/>
          <p:nvPr/>
        </p:nvSpPr>
        <p:spPr>
          <a:xfrm>
            <a:off x="4271953" y="2961504"/>
            <a:ext cx="83670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Amazon S3</a:t>
            </a:r>
            <a:endParaRPr lang="en-US" sz="1000" dirty="0">
              <a:latin typeface="Helvetica Neue"/>
              <a:cs typeface="Helvetica Neue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11"/>
          <a:srcRect l="12598" t="6299" r="9449" b="12598"/>
          <a:stretch>
            <a:fillRect/>
          </a:stretch>
        </p:blipFill>
        <p:spPr bwMode="auto">
          <a:xfrm>
            <a:off x="490292" y="1168834"/>
            <a:ext cx="757200" cy="787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コンポーネント</a:t>
            </a:r>
            <a:endParaRPr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55316" y="1575395"/>
            <a:ext cx="3316684" cy="2739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 </a:t>
            </a:r>
            <a:r>
              <a:rPr lang="en-US" altLang="ja-JP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Spider Component</a:t>
            </a:r>
          </a:p>
          <a:p>
            <a:endParaRPr lang="en-US" altLang="ja-JP" sz="2000" dirty="0" smtClean="0"/>
          </a:p>
          <a:p>
            <a:pPr>
              <a:buFont typeface="Wingdings" charset="2"/>
              <a:buChar char="l"/>
            </a:pPr>
            <a:r>
              <a:rPr kumimoji="1" lang="ja-JP" altLang="en-US" sz="2000" dirty="0" smtClean="0"/>
              <a:t>センサーデータの読み出し</a:t>
            </a:r>
            <a:endParaRPr kumimoji="1" lang="en-US" altLang="ja-JP" sz="2000" dirty="0" smtClean="0"/>
          </a:p>
          <a:p>
            <a:pPr>
              <a:buFont typeface="Wingdings" charset="2"/>
              <a:buChar char="l"/>
            </a:pPr>
            <a:r>
              <a:rPr lang="en-US" altLang="ja-JP" sz="2000" dirty="0" smtClean="0"/>
              <a:t>S3</a:t>
            </a:r>
            <a:r>
              <a:rPr lang="ja-JP" altLang="en-US" sz="2000" dirty="0" smtClean="0"/>
              <a:t>へのデータ格納</a:t>
            </a:r>
            <a:endParaRPr lang="en-US" altLang="ja-JP" sz="2000" dirty="0" smtClean="0"/>
          </a:p>
          <a:p>
            <a:pPr>
              <a:buFont typeface="Wingdings" charset="2"/>
              <a:buChar char="l"/>
            </a:pPr>
            <a:r>
              <a:rPr kumimoji="1" lang="ja-JP" altLang="en-US" sz="2000" dirty="0" smtClean="0"/>
              <a:t>ノリ度</a:t>
            </a:r>
            <a:r>
              <a:rPr kumimoji="1" lang="en-US" altLang="ja-JP" sz="2000" dirty="0" smtClean="0"/>
              <a:t>API(REST:RDS)</a:t>
            </a:r>
          </a:p>
          <a:p>
            <a:endParaRPr lang="en-US" altLang="ja-JP" dirty="0" smtClean="0"/>
          </a:p>
          <a:p>
            <a:endParaRPr kumimoji="1" lang="en-US" altLang="ja-JP" dirty="0" smtClean="0"/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572000" y="4160718"/>
            <a:ext cx="396014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 smtClean="0">
                <a:solidFill>
                  <a:srgbClr val="558ED5"/>
                </a:solidFill>
              </a:rPr>
              <a:t>Tableau</a:t>
            </a:r>
            <a:r>
              <a:rPr lang="ja-JP" altLang="en-US" sz="2000" b="1" dirty="0" smtClean="0">
                <a:solidFill>
                  <a:srgbClr val="558ED5"/>
                </a:solidFill>
              </a:rPr>
              <a:t> </a:t>
            </a:r>
            <a:r>
              <a:rPr lang="en-US" altLang="ja-JP" sz="2000" b="1" dirty="0" smtClean="0">
                <a:solidFill>
                  <a:srgbClr val="558ED5"/>
                </a:solidFill>
              </a:rPr>
              <a:t>Component</a:t>
            </a:r>
            <a:endParaRPr lang="en-US" altLang="ja-JP" sz="2000" b="1" dirty="0" smtClean="0">
              <a:solidFill>
                <a:srgbClr val="558ED5"/>
              </a:solidFill>
            </a:endParaRPr>
          </a:p>
          <a:p>
            <a:endParaRPr lang="en-US" altLang="ja-JP" sz="2000" dirty="0" smtClean="0"/>
          </a:p>
          <a:p>
            <a:pPr>
              <a:buFont typeface="Wingdings" charset="2"/>
              <a:buChar char="l"/>
            </a:pPr>
            <a:r>
              <a:rPr kumimoji="1" lang="ja-JP" altLang="en-US" sz="2000" dirty="0" smtClean="0"/>
              <a:t>センサーデータ</a:t>
            </a:r>
            <a:r>
              <a:rPr kumimoji="1" lang="en-US" altLang="ja-JP" sz="2000" dirty="0" smtClean="0"/>
              <a:t>/</a:t>
            </a:r>
            <a:r>
              <a:rPr kumimoji="1" lang="ja-JP" altLang="en-US" sz="2000" dirty="0" smtClean="0"/>
              <a:t>ノリ度の読み出し</a:t>
            </a:r>
            <a:endParaRPr lang="en-US" altLang="ja-JP" sz="2000" dirty="0" smtClean="0"/>
          </a:p>
          <a:p>
            <a:pPr>
              <a:buFont typeface="Wingdings" charset="2"/>
              <a:buChar char="l"/>
            </a:pPr>
            <a:r>
              <a:rPr lang="ja-JP" altLang="en-US" sz="2000" dirty="0" smtClean="0"/>
              <a:t>ダッシュボード</a:t>
            </a:r>
            <a:endParaRPr lang="en-US" altLang="ja-JP" sz="2000" dirty="0" smtClean="0"/>
          </a:p>
          <a:p>
            <a:endParaRPr kumimoji="1" lang="en-US" altLang="ja-JP" dirty="0" smtClean="0"/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255316" y="4160718"/>
            <a:ext cx="3316684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 smtClean="0">
                <a:solidFill>
                  <a:srgbClr val="558ED5"/>
                </a:solidFill>
              </a:rPr>
              <a:t>Open</a:t>
            </a:r>
            <a:r>
              <a:rPr lang="ja-JP" altLang="en-US" sz="2000" b="1" dirty="0" smtClean="0">
                <a:solidFill>
                  <a:srgbClr val="558ED5"/>
                </a:solidFill>
              </a:rPr>
              <a:t> </a:t>
            </a:r>
            <a:r>
              <a:rPr lang="en-US" altLang="ja-JP" sz="2000" b="1" dirty="0" err="1" smtClean="0">
                <a:solidFill>
                  <a:srgbClr val="558ED5"/>
                </a:solidFill>
              </a:rPr>
              <a:t>F</a:t>
            </a:r>
            <a:r>
              <a:rPr lang="en-US" altLang="ja-JP" sz="2000" b="1" dirty="0" err="1" smtClean="0">
                <a:solidFill>
                  <a:srgbClr val="558ED5"/>
                </a:solidFill>
              </a:rPr>
              <a:t>ameworks</a:t>
            </a:r>
            <a:r>
              <a:rPr lang="ja-JP" altLang="en-US" sz="2000" b="1" dirty="0" smtClean="0">
                <a:solidFill>
                  <a:srgbClr val="558ED5"/>
                </a:solidFill>
              </a:rPr>
              <a:t> </a:t>
            </a:r>
            <a:r>
              <a:rPr lang="en-US" altLang="ja-JP" sz="2000" b="1" dirty="0" smtClean="0">
                <a:solidFill>
                  <a:srgbClr val="558ED5"/>
                </a:solidFill>
              </a:rPr>
              <a:t>Component</a:t>
            </a:r>
            <a:endParaRPr lang="en-US" altLang="ja-JP" sz="2000" b="1" dirty="0" smtClean="0">
              <a:solidFill>
                <a:srgbClr val="558ED5"/>
              </a:solidFill>
            </a:endParaRPr>
          </a:p>
          <a:p>
            <a:endParaRPr lang="en-US" altLang="ja-JP" sz="2000" dirty="0" smtClean="0"/>
          </a:p>
          <a:p>
            <a:pPr>
              <a:buFont typeface="Wingdings" charset="2"/>
              <a:buChar char="l"/>
            </a:pPr>
            <a:r>
              <a:rPr kumimoji="1" lang="ja-JP" altLang="en-US" sz="2000" dirty="0" smtClean="0"/>
              <a:t>ノリ度</a:t>
            </a:r>
            <a:r>
              <a:rPr kumimoji="1" lang="en-US" altLang="ja-JP" sz="2000" dirty="0" smtClean="0"/>
              <a:t>API</a:t>
            </a:r>
            <a:r>
              <a:rPr kumimoji="1" lang="ja-JP" altLang="en-US" sz="2000" dirty="0" smtClean="0"/>
              <a:t>の呼び出し</a:t>
            </a:r>
            <a:endParaRPr kumimoji="1" lang="en-US" altLang="ja-JP" sz="2000" dirty="0" smtClean="0"/>
          </a:p>
          <a:p>
            <a:pPr>
              <a:buFont typeface="Wingdings" charset="2"/>
              <a:buChar char="l"/>
            </a:pPr>
            <a:r>
              <a:rPr lang="ja-JP" altLang="en-US" sz="2000" dirty="0" smtClean="0"/>
              <a:t>オリジナル</a:t>
            </a:r>
            <a:r>
              <a:rPr lang="en-US" altLang="ja-JP" sz="2000" dirty="0" err="1" smtClean="0"/>
              <a:t>Visualizer</a:t>
            </a:r>
            <a:endParaRPr lang="en-US" altLang="ja-JP" sz="2000" dirty="0" smtClean="0"/>
          </a:p>
          <a:p>
            <a:endParaRPr kumimoji="1" lang="en-US" altLang="ja-JP" dirty="0" smtClean="0"/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572000" y="1575395"/>
            <a:ext cx="365189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 smtClean="0">
                <a:solidFill>
                  <a:srgbClr val="558ED5"/>
                </a:solidFill>
              </a:rPr>
              <a:t>AWS Component</a:t>
            </a:r>
          </a:p>
          <a:p>
            <a:endParaRPr lang="en-US" altLang="ja-JP" sz="2000" dirty="0" smtClean="0"/>
          </a:p>
          <a:p>
            <a:pPr>
              <a:buFont typeface="Wingdings" charset="2"/>
              <a:buChar char="l"/>
            </a:pPr>
            <a:r>
              <a:rPr lang="en-US" altLang="ja-JP" sz="2000" dirty="0" smtClean="0"/>
              <a:t>S3</a:t>
            </a:r>
            <a:r>
              <a:rPr lang="ja-JP" altLang="en-US" sz="2000" dirty="0" smtClean="0"/>
              <a:t>をトリガとした</a:t>
            </a:r>
            <a:r>
              <a:rPr lang="en-US" altLang="ja-JP" sz="2000" dirty="0" smtClean="0"/>
              <a:t>Lambda Function</a:t>
            </a:r>
            <a:endParaRPr kumimoji="1" lang="en-US" altLang="ja-JP" sz="2000" dirty="0" smtClean="0"/>
          </a:p>
          <a:p>
            <a:pPr lvl="1">
              <a:buFont typeface="Wingdings" charset="2"/>
              <a:buChar char="l"/>
            </a:pPr>
            <a:r>
              <a:rPr lang="ja-JP" altLang="en-US" sz="2000" dirty="0" smtClean="0"/>
              <a:t>データの</a:t>
            </a:r>
            <a:r>
              <a:rPr lang="ja-JP" altLang="en-US" sz="2000" dirty="0" smtClean="0"/>
              <a:t>水増</a:t>
            </a:r>
            <a:endParaRPr lang="en-US" altLang="ja-JP" sz="2000" dirty="0" smtClean="0"/>
          </a:p>
          <a:p>
            <a:pPr lvl="1">
              <a:buFont typeface="Wingdings" charset="2"/>
              <a:buChar char="l"/>
            </a:pPr>
            <a:r>
              <a:rPr lang="ja-JP" altLang="en-US" sz="2000" dirty="0" smtClean="0"/>
              <a:t>ノリ度の計算</a:t>
            </a:r>
            <a:endParaRPr lang="en-US" altLang="ja-JP" sz="2000" dirty="0" smtClean="0"/>
          </a:p>
          <a:p>
            <a:pPr lvl="1">
              <a:buFont typeface="Wingdings" charset="2"/>
              <a:buChar char="l"/>
            </a:pPr>
            <a:r>
              <a:rPr kumimoji="1" lang="en-US" altLang="ja-JP" sz="2000" dirty="0" smtClean="0"/>
              <a:t>RDS</a:t>
            </a:r>
            <a:r>
              <a:rPr kumimoji="1" lang="ja-JP" altLang="en-US" sz="2000" dirty="0" smtClean="0"/>
              <a:t>へのデータ格納</a:t>
            </a:r>
            <a:endParaRPr kumimoji="1" lang="en-US" altLang="ja-JP" sz="2000" dirty="0" smtClean="0"/>
          </a:p>
          <a:p>
            <a:endParaRPr lang="en-US" altLang="ja-JP" dirty="0" smtClean="0"/>
          </a:p>
          <a:p>
            <a:endParaRPr kumimoji="1" lang="en-US" altLang="ja-JP" dirty="0" smtClean="0"/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2380" y="2857500"/>
            <a:ext cx="8229600" cy="1143000"/>
          </a:xfrm>
        </p:spPr>
        <p:txBody>
          <a:bodyPr/>
          <a:lstStyle/>
          <a:p>
            <a:r>
              <a:rPr lang="en-US" altLang="en-US" sz="4400" dirty="0" smtClean="0"/>
              <a:t>Demo</a:t>
            </a:r>
            <a:endParaRPr lang="ja-JP" alt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今後の展開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アマゾンさん、ネビラボさん、アプレッソさんと提携。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PFI</a:t>
            </a:r>
            <a:r>
              <a:rPr lang="ja-JP" altLang="en-US" dirty="0" smtClean="0"/>
              <a:t>さんと提携して、機械学習を組み込む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ベンチャーキャピタルから資金調達。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腕に付けるノリセンサーデバイス「ノリセンサー」開発・販売開始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関連特許取得。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ライブ</a:t>
            </a:r>
            <a:r>
              <a:rPr lang="ja-JP" altLang="en-US" dirty="0" smtClean="0"/>
              <a:t>関係者</a:t>
            </a:r>
            <a:r>
              <a:rPr lang="ja-JP" altLang="en-US" dirty="0" smtClean="0"/>
              <a:t>および裸祭り運営者</a:t>
            </a:r>
            <a:r>
              <a:rPr lang="ja-JP" altLang="en-US" dirty="0" smtClean="0"/>
              <a:t>に</a:t>
            </a:r>
            <a:r>
              <a:rPr lang="ja-JP" altLang="en-US" dirty="0" smtClean="0"/>
              <a:t>営業しまくる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テレビ連動サービスを提供開始。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業績好調につき、</a:t>
            </a:r>
            <a:r>
              <a:rPr lang="en-US" altLang="ja-JP" dirty="0" smtClean="0"/>
              <a:t>IPO/M&amp;A</a:t>
            </a:r>
            <a:r>
              <a:rPr lang="ja-JP" altLang="en-US" dirty="0" smtClean="0"/>
              <a:t>で</a:t>
            </a:r>
            <a:r>
              <a:rPr lang="en-US" altLang="ja-JP" dirty="0" smtClean="0"/>
              <a:t>Exit</a:t>
            </a:r>
            <a:r>
              <a:rPr lang="ja-JP" altLang="en-US" dirty="0" smtClean="0"/>
              <a:t>！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チーム解散。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356</Words>
  <Application>Microsoft Macintosh PowerPoint</Application>
  <PresentationFormat>画面に合わせる (4:3)</PresentationFormat>
  <Paragraphs>86</Paragraphs>
  <Slides>8</Slides>
  <Notes>1</Notes>
  <HiddenSlides>0</HiddenSlides>
  <MMClips>0</MMClips>
  <ScaleCrop>false</ScaleCrop>
  <HeadingPairs>
    <vt:vector size="4" baseType="variant">
      <vt:variant>
        <vt:lpstr>デザイン テンプレート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Office テーマ</vt:lpstr>
      <vt:lpstr>Team Enter</vt:lpstr>
      <vt:lpstr>メンバー</vt:lpstr>
      <vt:lpstr>IoNで世界を変える！</vt:lpstr>
      <vt:lpstr>ライブでのセンサーデータと分析</vt:lpstr>
      <vt:lpstr>システム構成</vt:lpstr>
      <vt:lpstr>コンポーネント</vt:lpstr>
      <vt:lpstr>Demo</vt:lpstr>
      <vt:lpstr>今後の展開</vt:lpstr>
    </vt:vector>
  </TitlesOfParts>
  <Company>adtech commons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Enter</dc:title>
  <dc:creator>宮一 良彦</dc:creator>
  <cp:lastModifiedBy>宮一 良彦</cp:lastModifiedBy>
  <cp:revision>13</cp:revision>
  <cp:lastPrinted>2015-01-17T05:56:29Z</cp:lastPrinted>
  <dcterms:created xsi:type="dcterms:W3CDTF">2015-01-17T10:09:25Z</dcterms:created>
  <dcterms:modified xsi:type="dcterms:W3CDTF">2015-01-17T11:06:20Z</dcterms:modified>
</cp:coreProperties>
</file>