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9" r:id="rId7"/>
    <p:sldId id="291" r:id="rId8"/>
    <p:sldId id="294" r:id="rId9"/>
    <p:sldId id="292" r:id="rId10"/>
    <p:sldId id="293" r:id="rId11"/>
    <p:sldId id="290" r:id="rId1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3" d="100"/>
          <a:sy n="53" d="100"/>
        </p:scale>
        <p:origin x="-1224" y="72"/>
      </p:cViewPr>
      <p:guideLst>
        <p:guide orient="horz" pos="3072"/>
        <p:guide pos="409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211909843"/>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6" name="Lorem Ipsum Dolor"/>
          <p:cNvSpPr txBox="1">
            <a:spLocks noGrp="1"/>
          </p:cNvSpPr>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17" name="Title Text"/>
          <p:cNvSpPr txBox="1">
            <a:spLocks noGrp="1"/>
          </p:cNvSpPr>
          <p:nvPr>
            <p:ph type="title"/>
          </p:nvPr>
        </p:nvSpPr>
        <p:spPr>
          <a:xfrm>
            <a:off x="508000" y="4140200"/>
            <a:ext cx="7200900" cy="2413000"/>
          </a:xfrm>
          <a:prstGeom prst="rect">
            <a:avLst/>
          </a:prstGeom>
        </p:spPr>
        <p:txBody>
          <a:bodyPr/>
          <a:lstStyle>
            <a:lvl1pPr algn="l"/>
          </a:lstStyle>
          <a:p>
            <a:r>
              <a:t>Title Text</a:t>
            </a:r>
          </a:p>
        </p:txBody>
      </p:sp>
      <p:sp>
        <p:nvSpPr>
          <p:cNvPr id="18" name="Body Level One…"/>
          <p:cNvSpPr txBox="1">
            <a:spLocks noGrp="1"/>
          </p:cNvSpPr>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6"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 name="Lorem Ipsum Dolor"/>
          <p:cNvSpPr txBox="1">
            <a:spLocks noGrp="1"/>
          </p:cNvSpPr>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sz="2400" i="1"/>
            </a:lvl1pPr>
          </a:lstStyle>
          <a:p>
            <a:r>
              <a:t>Lorem Ipsum Dolor</a:t>
            </a:r>
          </a:p>
        </p:txBody>
      </p:sp>
      <p:sp>
        <p:nvSpPr>
          <p:cNvPr id="31" name="Image"/>
          <p:cNvSpPr>
            <a:spLocks noGrp="1"/>
          </p:cNvSpPr>
          <p:nvPr>
            <p:ph type="pic" idx="14"/>
          </p:nvPr>
        </p:nvSpPr>
        <p:spPr>
          <a:xfrm>
            <a:off x="596900" y="633461"/>
            <a:ext cx="11811000" cy="5207001"/>
          </a:xfrm>
          <a:prstGeom prst="rect">
            <a:avLst/>
          </a:prstGeom>
          <a:ln w="9525">
            <a:round/>
          </a:ln>
        </p:spPr>
        <p:txBody>
          <a:bodyPr lIns="91439" tIns="45719" rIns="91439" bIns="45719" anchor="t">
            <a:noAutofit/>
          </a:bodyPr>
          <a:lstStyle/>
          <a:p>
            <a:endParaRPr/>
          </a:p>
        </p:txBody>
      </p:sp>
      <p:sp>
        <p:nvSpPr>
          <p:cNvPr id="32" name="Title Text"/>
          <p:cNvSpPr txBox="1">
            <a:spLocks noGrp="1"/>
          </p:cNvSpPr>
          <p:nvPr>
            <p:ph type="title"/>
          </p:nvPr>
        </p:nvSpPr>
        <p:spPr>
          <a:xfrm>
            <a:off x="508000" y="6680200"/>
            <a:ext cx="7200900" cy="2413000"/>
          </a:xfrm>
          <a:prstGeom prst="rect">
            <a:avLst/>
          </a:prstGeom>
        </p:spPr>
        <p:txBody>
          <a:bodyPr/>
          <a:lstStyle>
            <a:lvl1pPr algn="l"/>
          </a:lstStyle>
          <a:p>
            <a:r>
              <a:t>Title Text</a:t>
            </a:r>
          </a:p>
        </p:txBody>
      </p:sp>
      <p:sp>
        <p:nvSpPr>
          <p:cNvPr id="33" name="Body Level One…"/>
          <p:cNvSpPr txBox="1">
            <a:spLocks noGrp="1"/>
          </p:cNvSpPr>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1" name="Title Text"/>
          <p:cNvSpPr txBox="1">
            <a:spLocks noGrp="1"/>
          </p:cNvSpPr>
          <p:nvPr>
            <p:ph type="title"/>
          </p:nvPr>
        </p:nvSpPr>
        <p:spPr>
          <a:xfrm>
            <a:off x="508000" y="3670300"/>
            <a:ext cx="11988800" cy="2413000"/>
          </a:xfrm>
          <a:prstGeom prst="rect">
            <a:avLst/>
          </a:prstGeom>
        </p:spPr>
        <p:txBody>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 name="Lorem Ipsum Dolor"/>
          <p:cNvSpPr txBox="1">
            <a:spLocks noGrp="1"/>
          </p:cNvSpPr>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sz="2400" i="1"/>
            </a:lvl1pPr>
          </a:lstStyle>
          <a:p>
            <a:r>
              <a:t>Lorem Ipsum Dolor</a:t>
            </a:r>
          </a:p>
        </p:txBody>
      </p:sp>
      <p:sp>
        <p:nvSpPr>
          <p:cNvPr id="52" name="Image"/>
          <p:cNvSpPr>
            <a:spLocks noGrp="1"/>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endParaRPr/>
          </a:p>
        </p:txBody>
      </p:sp>
      <p:sp>
        <p:nvSpPr>
          <p:cNvPr id="53" name="Title Text"/>
          <p:cNvSpPr txBox="1">
            <a:spLocks noGrp="1"/>
          </p:cNvSpPr>
          <p:nvPr>
            <p:ph type="title"/>
          </p:nvPr>
        </p:nvSpPr>
        <p:spPr>
          <a:xfrm>
            <a:off x="508000" y="2806700"/>
            <a:ext cx="5676900" cy="2032000"/>
          </a:xfrm>
          <a:prstGeom prst="rect">
            <a:avLst/>
          </a:prstGeom>
        </p:spPr>
        <p:txBody>
          <a:bodyPr/>
          <a:lstStyle>
            <a:lvl1pPr algn="l">
              <a:defRPr sz="5600"/>
            </a:lvl1pPr>
          </a:lstStyle>
          <a:p>
            <a:r>
              <a:t>Title Text</a:t>
            </a:r>
          </a:p>
        </p:txBody>
      </p:sp>
      <p:sp>
        <p:nvSpPr>
          <p:cNvPr id="54" name="Body Level One…"/>
          <p:cNvSpPr txBox="1">
            <a:spLocks noGrp="1"/>
          </p:cNvSpPr>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70" name="Title Text"/>
          <p:cNvSpPr txBox="1">
            <a:spLocks noGrp="1"/>
          </p:cNvSpPr>
          <p:nvPr>
            <p:ph type="title"/>
          </p:nvPr>
        </p:nvSpPr>
        <p:spPr>
          <a:prstGeom prst="rect">
            <a:avLst/>
          </a:prstGeom>
        </p:spPr>
        <p:txBody>
          <a:bodyPr/>
          <a:lstStyle/>
          <a:p>
            <a:r>
              <a:t>Title Text</a:t>
            </a:r>
          </a:p>
        </p:txBody>
      </p:sp>
      <p:sp>
        <p:nvSpPr>
          <p:cNvPr id="7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9" name="Body Level One…"/>
          <p:cNvSpPr txBox="1">
            <a:spLocks noGrp="1"/>
          </p:cNvSpPr>
          <p:nvPr>
            <p:ph type="body" idx="1"/>
          </p:nvPr>
        </p:nvSpPr>
        <p:spPr>
          <a:xfrm>
            <a:off x="508000" y="1270000"/>
            <a:ext cx="11988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7" name="Image"/>
          <p:cNvSpPr>
            <a:spLocks noGrp="1"/>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endParaRPr/>
          </a:p>
        </p:txBody>
      </p:sp>
      <p:sp>
        <p:nvSpPr>
          <p:cNvPr id="98" name="Image"/>
          <p:cNvSpPr>
            <a:spLocks noGrp="1"/>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endParaRPr/>
          </a:p>
        </p:txBody>
      </p:sp>
      <p:sp>
        <p:nvSpPr>
          <p:cNvPr id="99" name="Image"/>
          <p:cNvSpPr>
            <a:spLocks noGrp="1"/>
          </p:cNvSpPr>
          <p:nvPr>
            <p:ph type="pic" sz="half" idx="15"/>
          </p:nvPr>
        </p:nvSpPr>
        <p:spPr>
          <a:xfrm>
            <a:off x="557119" y="609599"/>
            <a:ext cx="5588001" cy="8394701"/>
          </a:xfrm>
          <a:prstGeom prst="rect">
            <a:avLst/>
          </a:prstGeom>
          <a:ln w="9525">
            <a:round/>
          </a:ln>
        </p:spPr>
        <p:txBody>
          <a:bodyPr lIns="91439" tIns="45719" rIns="91439" bIns="45719" anchor="t">
            <a:noAutofit/>
          </a:bodyPr>
          <a:lstStyle/>
          <a:p>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7" name="–Johnny Appleseed"/>
          <p:cNvSpPr txBox="1">
            <a:spLocks noGrp="1"/>
          </p:cNvSpPr>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sz="3000" i="1"/>
            </a:lvl1pPr>
          </a:lstStyle>
          <a:p>
            <a:r>
              <a:t>–Johnny Appleseed</a:t>
            </a:r>
          </a:p>
        </p:txBody>
      </p:sp>
      <p:sp>
        <p:nvSpPr>
          <p:cNvPr id="108" name="“Type a quote here.”"/>
          <p:cNvSpPr txBox="1">
            <a:spLocks noGrp="1"/>
          </p:cNvSpPr>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r>
              <a:t>“Type a quote here.” </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Title Text"/>
          <p:cNvSpPr txBox="1">
            <a:spLocks noGrp="1"/>
          </p:cNvSpPr>
          <p:nvPr>
            <p:ph type="title"/>
          </p:nvPr>
        </p:nvSpPr>
        <p:spPr>
          <a:xfrm>
            <a:off x="508000" y="800100"/>
            <a:ext cx="11988800" cy="12192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5" name="Body Level One…"/>
          <p:cNvSpPr txBox="1">
            <a:spLocks noGrp="1"/>
          </p:cNvSpPr>
          <p:nvPr>
            <p:ph type="body" idx="1"/>
          </p:nvPr>
        </p:nvSpPr>
        <p:spPr>
          <a:xfrm>
            <a:off x="508000" y="2628900"/>
            <a:ext cx="11988800" cy="6096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marL="0" marR="0" indent="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sz="7000" b="0" i="0" u="none" strike="noStrike" cap="none" spc="0" baseline="0">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sz="3600" b="0" i="0" u="none" strike="noStrike" cap="none" spc="0" baseline="0">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Vehicle Loan Digital Marketing…"/>
          <p:cNvSpPr txBox="1">
            <a:spLocks noGrp="1"/>
          </p:cNvSpPr>
          <p:nvPr>
            <p:ph type="subTitle" sz="quarter" idx="1"/>
          </p:nvPr>
        </p:nvSpPr>
        <p:spPr>
          <a:xfrm>
            <a:off x="3404802" y="6629400"/>
            <a:ext cx="6457067" cy="2480657"/>
          </a:xfrm>
          <a:prstGeom prst="rect">
            <a:avLst/>
          </a:prstGeom>
        </p:spPr>
        <p:txBody>
          <a:bodyPr/>
          <a:lstStyle/>
          <a:p>
            <a:pPr algn="ctr">
              <a:defRPr sz="3600">
                <a:latin typeface="Arial"/>
                <a:ea typeface="Arial"/>
                <a:cs typeface="Arial"/>
                <a:sym typeface="Arial"/>
              </a:defRPr>
            </a:pPr>
            <a:r>
              <a:rPr lang="en-US" dirty="0" smtClean="0"/>
              <a:t>IPL Matches Survey</a:t>
            </a:r>
            <a:endParaRPr dirty="0"/>
          </a:p>
          <a:p>
            <a:pPr algn="ctr">
              <a:defRPr>
                <a:latin typeface="Arial"/>
                <a:ea typeface="Arial"/>
                <a:cs typeface="Arial"/>
                <a:sym typeface="Arial"/>
              </a:defRPr>
            </a:pPr>
            <a:endParaRPr dirty="0"/>
          </a:p>
          <a:p>
            <a:pPr algn="ctr">
              <a:defRPr>
                <a:latin typeface="Arial"/>
                <a:ea typeface="Arial"/>
                <a:cs typeface="Arial"/>
                <a:sym typeface="Arial"/>
              </a:defRPr>
            </a:pPr>
            <a:r>
              <a:rPr lang="en-US" dirty="0" smtClean="0"/>
              <a:t>B</a:t>
            </a:r>
            <a:r>
              <a:rPr smtClean="0"/>
              <a:t>y</a:t>
            </a:r>
            <a:r>
              <a:rPr lang="en-US" dirty="0" smtClean="0"/>
              <a:t> </a:t>
            </a:r>
            <a:r>
              <a:rPr lang="en-US" b="1" dirty="0" err="1" smtClean="0"/>
              <a:t>Alok</a:t>
            </a:r>
            <a:r>
              <a:rPr lang="en-US" b="1" dirty="0" smtClean="0"/>
              <a:t> &amp; </a:t>
            </a:r>
            <a:r>
              <a:rPr lang="en-US" b="1" dirty="0" err="1" smtClean="0"/>
              <a:t>Ashish</a:t>
            </a:r>
            <a:endParaRPr b="1" dirty="0"/>
          </a:p>
        </p:txBody>
      </p:sp>
      <p:pic>
        <p:nvPicPr>
          <p:cNvPr id="5" name="Picture 4" descr="iplschedule.jpg"/>
          <p:cNvPicPr>
            <a:picLocks noChangeAspect="1"/>
          </p:cNvPicPr>
          <p:nvPr/>
        </p:nvPicPr>
        <p:blipFill>
          <a:blip r:embed="rId2"/>
          <a:stretch>
            <a:fillRect/>
          </a:stretch>
        </p:blipFill>
        <p:spPr>
          <a:xfrm>
            <a:off x="0" y="2438400"/>
            <a:ext cx="13004800" cy="4267200"/>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3200" dirty="0" smtClean="0">
                <a:latin typeface="Times New Roman" pitchFamily="18" charset="0"/>
                <a:cs typeface="Times New Roman" pitchFamily="18" charset="0"/>
              </a:rPr>
              <a:t>Top 2 teams winning percentage across all seasons</a:t>
            </a:r>
            <a:endParaRPr sz="3200" dirty="0">
              <a:latin typeface="Times New Roman" pitchFamily="18" charset="0"/>
              <a:cs typeface="Times New Roman" pitchFamily="18" charset="0"/>
            </a:endParaRPr>
          </a:p>
        </p:txBody>
      </p:sp>
      <p:sp>
        <p:nvSpPr>
          <p:cNvPr id="189" name="Tracked in Google Analytics"/>
          <p:cNvSpPr txBox="1"/>
          <p:nvPr/>
        </p:nvSpPr>
        <p:spPr>
          <a:xfrm>
            <a:off x="330200" y="7848600"/>
            <a:ext cx="1244600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US" b="1" dirty="0" smtClean="0">
                <a:latin typeface="Times New Roman" pitchFamily="18" charset="0"/>
                <a:cs typeface="Times New Roman" pitchFamily="18" charset="0"/>
              </a:rPr>
              <a:t>Observation</a:t>
            </a:r>
            <a:r>
              <a:rPr lang="en-US" dirty="0" smtClean="0">
                <a:latin typeface="Times New Roman" pitchFamily="18" charset="0"/>
                <a:cs typeface="Times New Roman" pitchFamily="18" charset="0"/>
              </a:rPr>
              <a:t>: It shows the season wise winning percentage of Mumbai Indians and Chennai Super Kings. Overall Mumbai Indians has performed well but we also noticed that since CSK was banned for two season so Mumbai Indians took benefit of it as it won IPL season of 2017</a:t>
            </a:r>
            <a:r>
              <a:rPr lang="en-US" dirty="0" smtClean="0"/>
              <a:t>.</a:t>
            </a:r>
            <a:endParaRPr/>
          </a:p>
        </p:txBody>
      </p:sp>
      <p:pic>
        <p:nvPicPr>
          <p:cNvPr id="8194" name="Picture 2"/>
          <p:cNvPicPr>
            <a:picLocks noChangeAspect="1" noChangeArrowheads="1"/>
          </p:cNvPicPr>
          <p:nvPr/>
        </p:nvPicPr>
        <p:blipFill>
          <a:blip r:embed="rId2"/>
          <a:srcRect/>
          <a:stretch>
            <a:fillRect/>
          </a:stretch>
        </p:blipFill>
        <p:spPr bwMode="auto">
          <a:xfrm>
            <a:off x="939800" y="2362200"/>
            <a:ext cx="10896600" cy="4800600"/>
          </a:xfrm>
          <a:prstGeom prst="rect">
            <a:avLst/>
          </a:prstGeom>
          <a:noFill/>
          <a:ln w="9525">
            <a:noFill/>
            <a:miter lim="800000"/>
            <a:headEnd/>
            <a:tailEnd/>
          </a:ln>
          <a:effectLst/>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3200" dirty="0" smtClean="0">
                <a:latin typeface="Times New Roman" pitchFamily="18" charset="0"/>
                <a:cs typeface="Times New Roman" pitchFamily="18" charset="0"/>
              </a:rPr>
              <a:t>Conclusion</a:t>
            </a:r>
            <a:endParaRPr sz="3200" dirty="0">
              <a:latin typeface="Times New Roman" pitchFamily="18" charset="0"/>
              <a:cs typeface="Times New Roman" pitchFamily="18" charset="0"/>
            </a:endParaRPr>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4832350"/>
          </a:xfrm>
          <a:prstGeom prst="rect">
            <a:avLst/>
          </a:prstGeom>
        </p:spPr>
        <p:txBody>
          <a:bodyPr>
            <a:normAutofit/>
          </a:bodyPr>
          <a:lstStyle>
            <a:lvl1pPr>
              <a:defRPr>
                <a:latin typeface="Arial"/>
                <a:ea typeface="Arial"/>
                <a:cs typeface="Arial"/>
                <a:sym typeface="Arial"/>
              </a:defRPr>
            </a:lvl1pPr>
          </a:lstStyle>
          <a:p>
            <a:r>
              <a:rPr lang="en-US" sz="2800" b="1" dirty="0" smtClean="0">
                <a:latin typeface="Times New Roman" pitchFamily="18" charset="0"/>
                <a:cs typeface="Times New Roman" pitchFamily="18" charset="0"/>
              </a:rPr>
              <a:t>Hypothesis</a:t>
            </a:r>
            <a:r>
              <a:rPr lang="en-US" sz="2800" dirty="0" smtClean="0">
                <a:latin typeface="Times New Roman" pitchFamily="18" charset="0"/>
                <a:cs typeface="Times New Roman" pitchFamily="18" charset="0"/>
              </a:rPr>
              <a:t>: Mumbai Indians Performed better than Chennai Super Kings across the season</a:t>
            </a:r>
          </a:p>
          <a:p>
            <a:pPr lvl="1">
              <a:buFont typeface="Wingdings" pitchFamily="2" charset="2"/>
              <a:buChar char="§"/>
            </a:pPr>
            <a:r>
              <a:rPr lang="en-US" sz="2800" dirty="0" smtClean="0">
                <a:latin typeface="Times New Roman" pitchFamily="18" charset="0"/>
                <a:cs typeface="Times New Roman" pitchFamily="18" charset="0"/>
              </a:rPr>
              <a:t>Mumbai Indians won 49 % matches at its home ground. This shows that Mumbai Indians got home ground advantage</a:t>
            </a:r>
          </a:p>
          <a:p>
            <a:pPr lvl="1">
              <a:buFont typeface="Wingdings" pitchFamily="2" charset="2"/>
              <a:buChar char="§"/>
            </a:pPr>
            <a:r>
              <a:rPr lang="en-US" sz="2800" dirty="0" smtClean="0">
                <a:latin typeface="Times New Roman" pitchFamily="18" charset="0"/>
                <a:cs typeface="Times New Roman" pitchFamily="18" charset="0"/>
              </a:rPr>
              <a:t>CSK won 38% matches at its home ground. This shows that Mumbai Indians got more home field advantage as compared to CSK.</a:t>
            </a:r>
          </a:p>
          <a:p>
            <a:pPr lvl="1">
              <a:buFont typeface="Wingdings" pitchFamily="2" charset="2"/>
              <a:buChar char="§"/>
            </a:pPr>
            <a:r>
              <a:rPr lang="en-US" sz="2800" dirty="0" smtClean="0">
                <a:latin typeface="Times New Roman" pitchFamily="18" charset="0"/>
                <a:cs typeface="Times New Roman" pitchFamily="18" charset="0"/>
              </a:rPr>
              <a:t>RG Sharma was one of the valuable player for Mumbai Indians.</a:t>
            </a:r>
            <a:endParaRPr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5336843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Story</a:t>
            </a:r>
            <a:endParaRPr dirty="0"/>
          </a:p>
        </p:txBody>
      </p:sp>
      <p:sp>
        <p:nvSpPr>
          <p:cNvPr id="137" name="Since 1954, San Francisco Federal Credit Union has been a member-owned financial institution. As a not-for-profit, we’re able to offer higher dividends on deposit accounts, lower interest rates on loans, and fewer fees than the big banks."/>
          <p:cNvSpPr txBox="1">
            <a:spLocks noGrp="1"/>
          </p:cNvSpPr>
          <p:nvPr>
            <p:ph type="body" idx="1"/>
          </p:nvPr>
        </p:nvSpPr>
        <p:spPr>
          <a:xfrm>
            <a:off x="508000" y="2178050"/>
            <a:ext cx="11988800" cy="6096000"/>
          </a:xfrm>
          <a:prstGeom prst="rect">
            <a:avLst/>
          </a:prstGeom>
        </p:spPr>
        <p:txBody>
          <a:bodyPr>
            <a:normAutofit/>
          </a:bodyPr>
          <a:lstStyle>
            <a:lvl1pPr>
              <a:defRPr>
                <a:latin typeface="Arial"/>
                <a:ea typeface="Arial"/>
                <a:cs typeface="Arial"/>
                <a:sym typeface="Arial"/>
              </a:defRPr>
            </a:lvl1pPr>
          </a:lstStyle>
          <a:p>
            <a:r>
              <a:rPr lang="en-US" sz="2000" dirty="0" smtClean="0">
                <a:latin typeface="Times New Roman" pitchFamily="18" charset="0"/>
                <a:cs typeface="Times New Roman" pitchFamily="18" charset="0"/>
              </a:rPr>
              <a:t>The Indian Premier League (IPL), is a professional Twenty20 cricket league in India contested during April and May of every year by teams representing Indian cities and some states. The league was founded by the Board of Control for Cricket in India (BCCI) in 2008, and is regarded as the brainchild of </a:t>
            </a:r>
            <a:r>
              <a:rPr lang="en-US" sz="2000" dirty="0" err="1" smtClean="0">
                <a:latin typeface="Times New Roman" pitchFamily="18" charset="0"/>
                <a:cs typeface="Times New Roman" pitchFamily="18" charset="0"/>
              </a:rPr>
              <a:t>Lalit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Modi</a:t>
            </a:r>
            <a:r>
              <a:rPr lang="en-US" sz="2000" dirty="0" smtClean="0">
                <a:latin typeface="Times New Roman" pitchFamily="18" charset="0"/>
                <a:cs typeface="Times New Roman" pitchFamily="18" charset="0"/>
              </a:rPr>
              <a:t>, the founder and former commissioner of the league.</a:t>
            </a:r>
          </a:p>
          <a:p>
            <a:pPr>
              <a:buNone/>
            </a:pPr>
            <a:r>
              <a:rPr lang="en-US" sz="2000" dirty="0" smtClean="0">
                <a:latin typeface="Times New Roman" pitchFamily="18" charset="0"/>
                <a:cs typeface="Times New Roman" pitchFamily="18" charset="0"/>
              </a:rPr>
              <a:t>	The IPL is the most-attended cricket league in the world and in 2014 ranked sixth by average attendance among all sports leagues. In 2010,the IPL became the first sporting event in the world to be broadcast live on YouTube. The brand value of IPL in 2018 was 6.3 billion US </a:t>
            </a:r>
            <a:r>
              <a:rPr lang="en-US" sz="2000" dirty="0" err="1" smtClean="0">
                <a:latin typeface="Times New Roman" pitchFamily="18" charset="0"/>
                <a:cs typeface="Times New Roman" pitchFamily="18" charset="0"/>
              </a:rPr>
              <a:t>dollors</a:t>
            </a:r>
            <a:r>
              <a:rPr lang="en-US" sz="2000" dirty="0" smtClean="0">
                <a:latin typeface="Times New Roman" pitchFamily="18" charset="0"/>
                <a:cs typeface="Times New Roman" pitchFamily="18" charset="0"/>
              </a:rPr>
              <a:t>, according to Duff &amp; Phelps. According to BCCI, the 2015 IPL season contributed 11.5 billion (US$182 million) to the GDP of the Indian economy.</a:t>
            </a:r>
          </a:p>
          <a:p>
            <a:pPr>
              <a:buNone/>
            </a:pPr>
            <a:r>
              <a:rPr lang="en-US" sz="2000" dirty="0" smtClean="0">
                <a:latin typeface="Times New Roman" pitchFamily="18" charset="0"/>
                <a:cs typeface="Times New Roman" pitchFamily="18" charset="0"/>
              </a:rPr>
              <a:t>	There have been eleven seasons of the IPL tournament. The current IPL title holders are the Chennai Super Kings, who won the 2018 season. The most successful franchises in the tournament are the Chennai Super Kings and Mumbai Indians with 3 tournament wins each.</a:t>
            </a:r>
            <a:endParaRPr sz="20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FFCU Business Model"/>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Data Description</a:t>
            </a:r>
            <a:endParaRPr dirty="0"/>
          </a:p>
        </p:txBody>
      </p:sp>
      <p:sp>
        <p:nvSpPr>
          <p:cNvPr id="140" name="Serves San Francisco and San Mateo Counties…"/>
          <p:cNvSpPr txBox="1">
            <a:spLocks noGrp="1"/>
          </p:cNvSpPr>
          <p:nvPr>
            <p:ph type="body" idx="1"/>
          </p:nvPr>
        </p:nvSpPr>
        <p:spPr>
          <a:xfrm>
            <a:off x="508000" y="2324100"/>
            <a:ext cx="11988800" cy="6096000"/>
          </a:xfrm>
          <a:prstGeom prst="rect">
            <a:avLst/>
          </a:prstGeom>
        </p:spPr>
        <p:txBody>
          <a:bodyPr/>
          <a:lstStyle/>
          <a:p>
            <a:pPr>
              <a:defRPr>
                <a:latin typeface="Arial"/>
                <a:ea typeface="Arial"/>
                <a:cs typeface="Arial"/>
                <a:sym typeface="Arial"/>
              </a:defRPr>
            </a:pPr>
            <a:endParaRPr dirty="0"/>
          </a:p>
        </p:txBody>
      </p:sp>
      <p:pic>
        <p:nvPicPr>
          <p:cNvPr id="2050" name="Picture 2"/>
          <p:cNvPicPr>
            <a:picLocks noChangeAspect="1" noChangeArrowheads="1"/>
          </p:cNvPicPr>
          <p:nvPr/>
        </p:nvPicPr>
        <p:blipFill>
          <a:blip r:embed="rId2"/>
          <a:srcRect/>
          <a:stretch>
            <a:fillRect/>
          </a:stretch>
        </p:blipFill>
        <p:spPr bwMode="auto">
          <a:xfrm>
            <a:off x="558800" y="3290888"/>
            <a:ext cx="11963400" cy="432911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Revenue Streams"/>
          <p:cNvSpPr txBox="1">
            <a:spLocks noGrp="1"/>
          </p:cNvSpPr>
          <p:nvPr>
            <p:ph type="title"/>
          </p:nvPr>
        </p:nvSpPr>
        <p:spPr>
          <a:prstGeom prst="rect">
            <a:avLst/>
          </a:prstGeom>
        </p:spPr>
        <p:txBody>
          <a:bodyPr/>
          <a:lstStyle>
            <a:lvl1pPr>
              <a:defRPr>
                <a:solidFill>
                  <a:schemeClr val="accent6">
                    <a:hueOff val="36663"/>
                    <a:satOff val="1899"/>
                    <a:lumOff val="-23748"/>
                  </a:schemeClr>
                </a:solidFill>
                <a:latin typeface="Arial"/>
                <a:ea typeface="Arial"/>
                <a:cs typeface="Arial"/>
                <a:sym typeface="Arial"/>
              </a:defRPr>
            </a:lvl1pPr>
          </a:lstStyle>
          <a:p>
            <a:r>
              <a:rPr lang="en-US" dirty="0" smtClean="0"/>
              <a:t>Problem Statement</a:t>
            </a:r>
            <a:endParaRPr dirty="0"/>
          </a:p>
        </p:txBody>
      </p:sp>
      <p:sp>
        <p:nvSpPr>
          <p:cNvPr id="143" name="Mortgages and Home Equity Loans…"/>
          <p:cNvSpPr txBox="1">
            <a:spLocks noGrp="1"/>
          </p:cNvSpPr>
          <p:nvPr>
            <p:ph type="body" idx="1"/>
          </p:nvPr>
        </p:nvSpPr>
        <p:spPr>
          <a:xfrm>
            <a:off x="508000" y="2324100"/>
            <a:ext cx="11988800" cy="6096000"/>
          </a:xfrm>
          <a:prstGeom prst="rect">
            <a:avLst/>
          </a:prstGeom>
        </p:spPr>
        <p:txBody>
          <a:bodyPr>
            <a:normAutofit/>
          </a:bodyPr>
          <a:lstStyle/>
          <a:p>
            <a:pPr>
              <a:defRPr>
                <a:latin typeface="Arial"/>
                <a:ea typeface="Arial"/>
                <a:cs typeface="Arial"/>
                <a:sym typeface="Arial"/>
              </a:defRPr>
            </a:pPr>
            <a:r>
              <a:rPr lang="en-US" sz="2400" dirty="0" smtClean="0">
                <a:latin typeface="Times New Roman" pitchFamily="18" charset="0"/>
                <a:cs typeface="Times New Roman" pitchFamily="18" charset="0"/>
                <a:sym typeface="Arial"/>
              </a:rPr>
              <a:t>This dataset is survey that shows how teams performed in IPL. We are considering performance of top 2 teams (Mumbai Indians and Chennai Super Kings) against each other.</a:t>
            </a:r>
            <a:endParaRPr sz="2400" i="1"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Unique Value Proposition"/>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3200" dirty="0" smtClean="0">
                <a:latin typeface="Times New Roman" pitchFamily="18" charset="0"/>
                <a:cs typeface="Times New Roman" pitchFamily="18" charset="0"/>
              </a:rPr>
              <a:t>Count Plot for Match winning count of each teams across seasons</a:t>
            </a:r>
            <a:endParaRPr sz="3200" dirty="0">
              <a:latin typeface="Times New Roman" pitchFamily="18" charset="0"/>
              <a:cs typeface="Times New Roman" pitchFamily="18" charset="0"/>
            </a:endParaRPr>
          </a:p>
        </p:txBody>
      </p:sp>
      <p:pic>
        <p:nvPicPr>
          <p:cNvPr id="3074" name="Picture 2" descr="D:\asish\INSAID\winner_count_across_season.png"/>
          <p:cNvPicPr>
            <a:picLocks noChangeAspect="1" noChangeArrowheads="1"/>
          </p:cNvPicPr>
          <p:nvPr/>
        </p:nvPicPr>
        <p:blipFill>
          <a:blip r:embed="rId3"/>
          <a:srcRect/>
          <a:stretch>
            <a:fillRect/>
          </a:stretch>
        </p:blipFill>
        <p:spPr bwMode="auto">
          <a:xfrm>
            <a:off x="482600" y="2209800"/>
            <a:ext cx="11734800" cy="6313025"/>
          </a:xfrm>
          <a:prstGeom prst="rect">
            <a:avLst/>
          </a:prstGeom>
          <a:noFill/>
        </p:spPr>
      </p:pic>
      <p:sp>
        <p:nvSpPr>
          <p:cNvPr id="5" name="TextBox 4"/>
          <p:cNvSpPr txBox="1"/>
          <p:nvPr/>
        </p:nvSpPr>
        <p:spPr>
          <a:xfrm>
            <a:off x="863600" y="8610600"/>
            <a:ext cx="112776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
        <p:nvSpPr>
          <p:cNvPr id="7" name="TextBox 6"/>
          <p:cNvSpPr txBox="1"/>
          <p:nvPr/>
        </p:nvSpPr>
        <p:spPr>
          <a:xfrm>
            <a:off x="635000" y="8458200"/>
            <a:ext cx="115062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b="1" dirty="0" smtClean="0">
                <a:latin typeface="Times New Roman" pitchFamily="18" charset="0"/>
                <a:cs typeface="Times New Roman" pitchFamily="18" charset="0"/>
              </a:rPr>
              <a:t>Observation</a:t>
            </a:r>
            <a:r>
              <a:rPr lang="en-US" dirty="0" smtClean="0"/>
              <a:t>: </a:t>
            </a:r>
            <a:r>
              <a:rPr lang="en-US" dirty="0" smtClean="0">
                <a:latin typeface="Times New Roman" pitchFamily="18" charset="0"/>
                <a:cs typeface="Times New Roman" pitchFamily="18" charset="0"/>
              </a:rPr>
              <a:t>Mumbai Indians has won maximum numbers of matches</a:t>
            </a:r>
            <a:endParaRPr kumimoji="0" lang="en-US" sz="2400" b="0" i="0" u="none" strike="noStrike" cap="none" spc="0" normalizeH="0" baseline="0" dirty="0">
              <a:ln>
                <a:noFill/>
              </a:ln>
              <a:solidFill>
                <a:srgbClr val="414141"/>
              </a:solidFill>
              <a:effectLst/>
              <a:uFillTx/>
              <a:latin typeface="Times New Roman" pitchFamily="18" charset="0"/>
              <a:cs typeface="Times New Roman" pitchFamily="18" charset="0"/>
              <a:sym typeface="Palatino"/>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3200" dirty="0" smtClean="0">
                <a:latin typeface="Times New Roman" pitchFamily="18" charset="0"/>
                <a:cs typeface="Times New Roman" pitchFamily="18" charset="0"/>
              </a:rPr>
              <a:t>Winning runs range for top 2 teams</a:t>
            </a:r>
            <a:endParaRPr lang="en-US" sz="3200" dirty="0">
              <a:latin typeface="Times New Roman" pitchFamily="18" charset="0"/>
              <a:cs typeface="Times New Roman" pitchFamily="18" charset="0"/>
            </a:endParaRPr>
          </a:p>
        </p:txBody>
      </p:sp>
      <p:sp>
        <p:nvSpPr>
          <p:cNvPr id="189" name="Tracked in Google Analytics"/>
          <p:cNvSpPr txBox="1"/>
          <p:nvPr/>
        </p:nvSpPr>
        <p:spPr>
          <a:xfrm>
            <a:off x="863601" y="8543012"/>
            <a:ext cx="11582400" cy="84125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US" b="1" dirty="0" smtClean="0">
                <a:latin typeface="Times New Roman" pitchFamily="18" charset="0"/>
                <a:cs typeface="Times New Roman" pitchFamily="18" charset="0"/>
              </a:rPr>
              <a:t>Observation</a:t>
            </a:r>
            <a:r>
              <a:rPr lang="en-US" dirty="0" smtClean="0">
                <a:latin typeface="Times New Roman" pitchFamily="18" charset="0"/>
                <a:cs typeface="Times New Roman" pitchFamily="18" charset="0"/>
              </a:rPr>
              <a:t>: It depicts Mumbai Indians dominated in close matches (&lt;20 runs margin) as well as higher runs margin of 40-60 runs</a:t>
            </a:r>
            <a:r>
              <a:rPr lang="en-US" dirty="0" smtClean="0"/>
              <a:t>.</a:t>
            </a:r>
            <a:endParaRPr/>
          </a:p>
        </p:txBody>
      </p:sp>
      <p:pic>
        <p:nvPicPr>
          <p:cNvPr id="4098" name="Picture 2" descr="D:\asish\INSAID\winner_runs_range_top_2_teams.png"/>
          <p:cNvPicPr>
            <a:picLocks noChangeAspect="1" noChangeArrowheads="1"/>
          </p:cNvPicPr>
          <p:nvPr/>
        </p:nvPicPr>
        <p:blipFill>
          <a:blip r:embed="rId2"/>
          <a:srcRect/>
          <a:stretch>
            <a:fillRect/>
          </a:stretch>
        </p:blipFill>
        <p:spPr bwMode="auto">
          <a:xfrm>
            <a:off x="787400" y="2362200"/>
            <a:ext cx="11277600" cy="6099175"/>
          </a:xfrm>
          <a:prstGeom prst="rect">
            <a:avLst/>
          </a:prstGeom>
          <a:noFill/>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3200" dirty="0" smtClean="0">
                <a:latin typeface="Times New Roman" pitchFamily="18" charset="0"/>
                <a:cs typeface="Times New Roman" pitchFamily="18" charset="0"/>
              </a:rPr>
              <a:t>Did any of the team within (Mumbai Indians and Chennai Super Kings) got home ground advantage</a:t>
            </a:r>
            <a:endParaRPr sz="3200" dirty="0">
              <a:latin typeface="Times New Roman" pitchFamily="18" charset="0"/>
              <a:cs typeface="Times New Roman" pitchFamily="18" charset="0"/>
            </a:endParaRPr>
          </a:p>
        </p:txBody>
      </p:sp>
      <p:sp>
        <p:nvSpPr>
          <p:cNvPr id="189" name="Tracked in Google Analytics"/>
          <p:cNvSpPr txBox="1"/>
          <p:nvPr/>
        </p:nvSpPr>
        <p:spPr>
          <a:xfrm>
            <a:off x="1092200" y="7848600"/>
            <a:ext cx="1104900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US" b="1" dirty="0" smtClean="0">
                <a:latin typeface="Times New Roman" pitchFamily="18" charset="0"/>
                <a:cs typeface="Times New Roman" pitchFamily="18" charset="0"/>
              </a:rPr>
              <a:t>Observation: </a:t>
            </a:r>
            <a:r>
              <a:rPr lang="en-US" dirty="0" smtClean="0">
                <a:latin typeface="Times New Roman" pitchFamily="18" charset="0"/>
                <a:cs typeface="Times New Roman" pitchFamily="18" charset="0"/>
              </a:rPr>
              <a:t>Mumbai Indians performed better than Chennai , Also Mumbai Indians got more advantage of home ground as compared to Chennai Super Kings and its performance is good in other cities also than Chennai Super Kings.</a:t>
            </a:r>
            <a:endParaRPr>
              <a:latin typeface="Times New Roman" pitchFamily="18" charset="0"/>
              <a:cs typeface="Times New Roman" pitchFamily="18" charset="0"/>
            </a:endParaRPr>
          </a:p>
        </p:txBody>
      </p:sp>
      <p:pic>
        <p:nvPicPr>
          <p:cNvPr id="6146" name="Picture 2" descr="D:\asish\INSAID\home_advantge_by_runs.png"/>
          <p:cNvPicPr>
            <a:picLocks noChangeAspect="1" noChangeArrowheads="1"/>
          </p:cNvPicPr>
          <p:nvPr/>
        </p:nvPicPr>
        <p:blipFill>
          <a:blip r:embed="rId2"/>
          <a:srcRect/>
          <a:stretch>
            <a:fillRect/>
          </a:stretch>
        </p:blipFill>
        <p:spPr bwMode="auto">
          <a:xfrm>
            <a:off x="939800" y="2209800"/>
            <a:ext cx="10896599" cy="5589587"/>
          </a:xfrm>
          <a:prstGeom prst="rect">
            <a:avLst/>
          </a:prstGeom>
          <a:noFill/>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asish\INSAID\home_advantge_by_wickets.png"/>
          <p:cNvPicPr>
            <a:picLocks noChangeAspect="1" noChangeArrowheads="1"/>
          </p:cNvPicPr>
          <p:nvPr/>
        </p:nvPicPr>
        <p:blipFill>
          <a:blip r:embed="rId2"/>
          <a:srcRect/>
          <a:stretch>
            <a:fillRect/>
          </a:stretch>
        </p:blipFill>
        <p:spPr bwMode="auto">
          <a:xfrm>
            <a:off x="1016000" y="2133600"/>
            <a:ext cx="10668000" cy="5410200"/>
          </a:xfrm>
          <a:prstGeom prst="rect">
            <a:avLst/>
          </a:prstGeom>
          <a:noFill/>
        </p:spPr>
      </p:pic>
      <p:sp>
        <p:nvSpPr>
          <p:cNvPr id="5" name="TextBox 4"/>
          <p:cNvSpPr txBox="1"/>
          <p:nvPr/>
        </p:nvSpPr>
        <p:spPr>
          <a:xfrm>
            <a:off x="1397000" y="7804348"/>
            <a:ext cx="105156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b="1" dirty="0" smtClean="0">
                <a:latin typeface="Times New Roman" pitchFamily="18" charset="0"/>
                <a:cs typeface="Times New Roman" pitchFamily="18" charset="0"/>
              </a:rPr>
              <a:t>Observation</a:t>
            </a:r>
            <a:r>
              <a:rPr lang="en-US" dirty="0" smtClean="0">
                <a:latin typeface="Times New Roman" pitchFamily="18" charset="0"/>
                <a:cs typeface="Times New Roman" pitchFamily="18" charset="0"/>
              </a:rPr>
              <a:t>: Mumbai got more advantage of home ground as compared to Chennai Super Kings as Chennai Super Kings didn't got any victory in </a:t>
            </a:r>
            <a:r>
              <a:rPr lang="en-US" dirty="0" err="1" smtClean="0">
                <a:latin typeface="Times New Roman" pitchFamily="18" charset="0"/>
                <a:cs typeface="Times New Roman" pitchFamily="18" charset="0"/>
              </a:rPr>
              <a:t>chennai</a:t>
            </a:r>
            <a:r>
              <a:rPr lang="en-US" dirty="0" smtClean="0">
                <a:latin typeface="Times New Roman" pitchFamily="18" charset="0"/>
                <a:cs typeface="Times New Roman" pitchFamily="18" charset="0"/>
              </a:rPr>
              <a:t>. Although Chennai got more wins in </a:t>
            </a:r>
            <a:r>
              <a:rPr lang="en-US" dirty="0" err="1" smtClean="0">
                <a:latin typeface="Times New Roman" pitchFamily="18" charset="0"/>
                <a:cs typeface="Times New Roman" pitchFamily="18" charset="0"/>
              </a:rPr>
              <a:t>mumbai</a:t>
            </a:r>
            <a:r>
              <a:rPr lang="en-US" dirty="0" smtClean="0">
                <a:latin typeface="Times New Roman" pitchFamily="18" charset="0"/>
                <a:cs typeface="Times New Roman" pitchFamily="18" charset="0"/>
              </a:rPr>
              <a:t> as compared to Mumbai</a:t>
            </a:r>
            <a:r>
              <a:rPr lang="en-US" dirty="0" smtClean="0"/>
              <a:t>.</a:t>
            </a:r>
            <a:endParaRPr kumimoji="0" lang="en-US" sz="2400" b="0" i="0" u="none" strike="noStrike" cap="none" spc="0" normalizeH="0" baseline="0" dirty="0">
              <a:ln>
                <a:noFill/>
              </a:ln>
              <a:solidFill>
                <a:srgbClr val="414141"/>
              </a:solidFill>
              <a:effectLst/>
              <a:uFillTx/>
              <a:latin typeface="Palatino"/>
              <a:ea typeface="Palatino"/>
              <a:cs typeface="Palatino"/>
              <a:sym typeface="Palatino"/>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Marketing Objective"/>
          <p:cNvSpPr txBox="1">
            <a:spLocks noGrp="1"/>
          </p:cNvSpPr>
          <p:nvPr>
            <p:ph type="title"/>
          </p:nvPr>
        </p:nvSpPr>
        <p:spPr>
          <a:prstGeom prst="rect">
            <a:avLst/>
          </a:prstGeom>
        </p:spPr>
        <p:txBody>
          <a:bodyPr>
            <a:normAutofit/>
          </a:bodyPr>
          <a:lstStyle>
            <a:lvl1pPr>
              <a:defRPr>
                <a:solidFill>
                  <a:schemeClr val="accent6">
                    <a:hueOff val="36663"/>
                    <a:satOff val="1899"/>
                    <a:lumOff val="-23748"/>
                  </a:schemeClr>
                </a:solidFill>
                <a:latin typeface="Arial"/>
                <a:ea typeface="Arial"/>
                <a:cs typeface="Arial"/>
                <a:sym typeface="Arial"/>
              </a:defRPr>
            </a:lvl1pPr>
          </a:lstStyle>
          <a:p>
            <a:r>
              <a:rPr lang="en-US" sz="3200" dirty="0" smtClean="0">
                <a:latin typeface="Times New Roman" pitchFamily="18" charset="0"/>
                <a:cs typeface="Times New Roman" pitchFamily="18" charset="0"/>
              </a:rPr>
              <a:t>Frequency of Winning matches by wickets across seasons</a:t>
            </a:r>
            <a:r>
              <a:rPr lang="en-US" b="1" dirty="0" smtClean="0"/>
              <a:t> </a:t>
            </a:r>
            <a:endParaRPr lang="en-US" b="1" dirty="0"/>
          </a:p>
        </p:txBody>
      </p:sp>
      <p:sp>
        <p:nvSpPr>
          <p:cNvPr id="189" name="Tracked in Google Analytics"/>
          <p:cNvSpPr txBox="1"/>
          <p:nvPr/>
        </p:nvSpPr>
        <p:spPr>
          <a:xfrm>
            <a:off x="2311400" y="8458200"/>
            <a:ext cx="891540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a:latin typeface="Arial"/>
                <a:ea typeface="Arial"/>
                <a:cs typeface="Arial"/>
                <a:sym typeface="Arial"/>
              </a:defRPr>
            </a:lvl1pPr>
          </a:lstStyle>
          <a:p>
            <a:r>
              <a:rPr lang="en-US" b="1" dirty="0" smtClean="0">
                <a:latin typeface="Times New Roman" pitchFamily="18" charset="0"/>
                <a:cs typeface="Times New Roman" pitchFamily="18" charset="0"/>
              </a:rPr>
              <a:t>Observation</a:t>
            </a:r>
            <a:r>
              <a:rPr lang="en-US" dirty="0" smtClean="0">
                <a:latin typeface="Times New Roman" pitchFamily="18" charset="0"/>
                <a:cs typeface="Times New Roman" pitchFamily="18" charset="0"/>
              </a:rPr>
              <a:t>: Most of the team win by  between 4 to 8 wickets. it shows that in IPL batsman dominate and it will be helpful for auction to select good batsman/all rounder as compare to bowler</a:t>
            </a:r>
            <a:r>
              <a:rPr lang="en-US" dirty="0" smtClean="0"/>
              <a:t>.</a:t>
            </a:r>
            <a:endParaRPr/>
          </a:p>
        </p:txBody>
      </p:sp>
      <p:pic>
        <p:nvPicPr>
          <p:cNvPr id="5122" name="Picture 2" descr="D:\asish\INSAID\win_by_wickets_across_season.png"/>
          <p:cNvPicPr>
            <a:picLocks noChangeAspect="1" noChangeArrowheads="1"/>
          </p:cNvPicPr>
          <p:nvPr/>
        </p:nvPicPr>
        <p:blipFill>
          <a:blip r:embed="rId2"/>
          <a:srcRect/>
          <a:stretch>
            <a:fillRect/>
          </a:stretch>
        </p:blipFill>
        <p:spPr bwMode="auto">
          <a:xfrm>
            <a:off x="1549400" y="2133600"/>
            <a:ext cx="9158287" cy="6423025"/>
          </a:xfrm>
          <a:prstGeom prst="rect">
            <a:avLst/>
          </a:prstGeom>
          <a:noFill/>
        </p:spPr>
      </p:pic>
    </p:spTree>
    <p:extLst>
      <p:ext uri="{BB962C8B-B14F-4D97-AF65-F5344CB8AC3E}">
        <p14:creationId xmlns="" xmlns:p14="http://schemas.microsoft.com/office/powerpoint/2010/main" val="2849377936"/>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outerShdw blurRad="25400" dist="33948" dir="2700000" rotWithShape="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161</TotalTime>
  <Words>437</Words>
  <Application>Microsoft Office PowerPoint</Application>
  <PresentationFormat>Custom</PresentationFormat>
  <Paragraphs>26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New_Template4</vt:lpstr>
      <vt:lpstr>Slide 1</vt:lpstr>
      <vt:lpstr>Story</vt:lpstr>
      <vt:lpstr>Data Description</vt:lpstr>
      <vt:lpstr>Problem Statement</vt:lpstr>
      <vt:lpstr>Count Plot for Match winning count of each teams across seasons</vt:lpstr>
      <vt:lpstr>Winning runs range for top 2 teams</vt:lpstr>
      <vt:lpstr>Did any of the team within (Mumbai Indians and Chennai Super Kings) got home ground advantage</vt:lpstr>
      <vt:lpstr>Slide 8</vt:lpstr>
      <vt:lpstr>Frequency of Winning matches by wickets across seasons </vt:lpstr>
      <vt:lpstr>Top 2 teams winning percentage across all seasons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Ashish</cp:lastModifiedBy>
  <cp:revision>36</cp:revision>
  <dcterms:modified xsi:type="dcterms:W3CDTF">2018-10-02T11:28:42Z</dcterms:modified>
</cp:coreProperties>
</file>