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258" r:id="rId3"/>
    <p:sldId id="257" r:id="rId4"/>
    <p:sldId id="259" r:id="rId5"/>
    <p:sldId id="260" r:id="rId6"/>
    <p:sldId id="261" r:id="rId7"/>
    <p:sldId id="262" r:id="rId8"/>
    <p:sldId id="263" r:id="rId9"/>
    <p:sldId id="267" r:id="rId10"/>
    <p:sldId id="264" r:id="rId11"/>
    <p:sldId id="265" r:id="rId12"/>
    <p:sldId id="266" r:id="rId13"/>
    <p:sldId id="270" r:id="rId14"/>
    <p:sldId id="271" r:id="rId15"/>
    <p:sldId id="272" r:id="rId16"/>
    <p:sldId id="273" r:id="rId17"/>
    <p:sldId id="294" r:id="rId18"/>
    <p:sldId id="274" r:id="rId19"/>
    <p:sldId id="275" r:id="rId20"/>
    <p:sldId id="276" r:id="rId21"/>
    <p:sldId id="277" r:id="rId22"/>
    <p:sldId id="278" r:id="rId23"/>
    <p:sldId id="279" r:id="rId24"/>
    <p:sldId id="269" r:id="rId25"/>
    <p:sldId id="280" r:id="rId26"/>
    <p:sldId id="268" r:id="rId27"/>
    <p:sldId id="281" r:id="rId28"/>
    <p:sldId id="282" r:id="rId29"/>
    <p:sldId id="284" r:id="rId30"/>
    <p:sldId id="283" r:id="rId31"/>
    <p:sldId id="286" r:id="rId32"/>
    <p:sldId id="285" r:id="rId33"/>
    <p:sldId id="287" r:id="rId34"/>
    <p:sldId id="288" r:id="rId35"/>
    <p:sldId id="289" r:id="rId36"/>
    <p:sldId id="290" r:id="rId37"/>
    <p:sldId id="291" r:id="rId38"/>
    <p:sldId id="292" r:id="rId39"/>
    <p:sldId id="29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78" autoAdjust="0"/>
    <p:restoredTop sz="94660"/>
  </p:normalViewPr>
  <p:slideViewPr>
    <p:cSldViewPr snapToGrid="0">
      <p:cViewPr varScale="1">
        <p:scale>
          <a:sx n="53" d="100"/>
          <a:sy n="53" d="100"/>
        </p:scale>
        <p:origin x="-96" y="-300"/>
      </p:cViewPr>
      <p:guideLst>
        <p:guide orient="horz" pos="2160"/>
        <p:guide pos="3840"/>
      </p:guideLst>
    </p:cSldViewPr>
  </p:slideViewPr>
  <p:notesTextViewPr>
    <p:cViewPr>
      <p:scale>
        <a:sx n="1" d="1"/>
        <a:sy n="1" d="1"/>
      </p:scale>
      <p:origin x="0" y="0"/>
    </p:cViewPr>
  </p:notesTextViewPr>
  <p:notesViewPr>
    <p:cSldViewPr snapToGrid="0">
      <p:cViewPr>
        <p:scale>
          <a:sx n="125" d="100"/>
          <a:sy n="125" d="100"/>
        </p:scale>
        <p:origin x="348" y="10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3AF56-2A98-4731-9C3A-37380B17E9D7}" type="datetimeFigureOut">
              <a:rPr lang="en-US" smtClean="0"/>
              <a:t>10/11/2016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2062C-8F2C-45F7-8328-6A03D1B84E6F}" type="slidenum">
              <a:rPr lang="en-US" smtClean="0"/>
              <a:t>‹#›</a:t>
            </a:fld>
            <a:endParaRPr lang="en-US"/>
          </a:p>
        </p:txBody>
      </p:sp>
    </p:spTree>
    <p:extLst>
      <p:ext uri="{BB962C8B-B14F-4D97-AF65-F5344CB8AC3E}">
        <p14:creationId xmlns:p14="http://schemas.microsoft.com/office/powerpoint/2010/main" val="232898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1</a:t>
            </a:fld>
            <a:endParaRPr lang="en-US"/>
          </a:p>
        </p:txBody>
      </p:sp>
    </p:spTree>
    <p:extLst>
      <p:ext uri="{BB962C8B-B14F-4D97-AF65-F5344CB8AC3E}">
        <p14:creationId xmlns:p14="http://schemas.microsoft.com/office/powerpoint/2010/main" val="15635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Graphics applications tend to be particularly CPU and RAM </a:t>
            </a:r>
            <a:r>
              <a:rPr lang="en-US" dirty="0" smtClean="0"/>
              <a:t>hungry</a:t>
            </a:r>
          </a:p>
          <a:p>
            <a:endParaRPr lang="en-US" dirty="0"/>
          </a:p>
          <a:p>
            <a:r>
              <a:rPr lang="en-US" dirty="0" smtClean="0"/>
              <a:t>They process numerous instructions via CPU and RAM holds these numerous instructions</a:t>
            </a:r>
            <a:endParaRPr lang="en-US" dirty="0"/>
          </a:p>
        </p:txBody>
      </p:sp>
      <p:sp>
        <p:nvSpPr>
          <p:cNvPr id="4" name="Slide Number Placeholder 3"/>
          <p:cNvSpPr>
            <a:spLocks noGrp="1"/>
          </p:cNvSpPr>
          <p:nvPr>
            <p:ph type="sldNum" sz="quarter" idx="10"/>
          </p:nvPr>
        </p:nvSpPr>
        <p:spPr/>
        <p:txBody>
          <a:bodyPr/>
          <a:lstStyle/>
          <a:p>
            <a:fld id="{C5E2062C-8F2C-45F7-8328-6A03D1B84E6F}" type="slidenum">
              <a:rPr lang="en-US" smtClean="0"/>
              <a:t>10</a:t>
            </a:fld>
            <a:endParaRPr lang="en-US"/>
          </a:p>
        </p:txBody>
      </p:sp>
    </p:spTree>
    <p:extLst>
      <p:ext uri="{BB962C8B-B14F-4D97-AF65-F5344CB8AC3E}">
        <p14:creationId xmlns:p14="http://schemas.microsoft.com/office/powerpoint/2010/main" val="681336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11</a:t>
            </a:fld>
            <a:endParaRPr lang="en-US"/>
          </a:p>
        </p:txBody>
      </p:sp>
    </p:spTree>
    <p:extLst>
      <p:ext uri="{BB962C8B-B14F-4D97-AF65-F5344CB8AC3E}">
        <p14:creationId xmlns:p14="http://schemas.microsoft.com/office/powerpoint/2010/main" val="25635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Extended desktop </a:t>
            </a:r>
            <a:r>
              <a:rPr lang="en-US" dirty="0" smtClean="0"/>
              <a:t>- In </a:t>
            </a:r>
            <a:r>
              <a:rPr lang="en-US" dirty="0"/>
              <a:t>video editing, many packages </a:t>
            </a:r>
            <a:r>
              <a:rPr lang="en-US" dirty="0" smtClean="0"/>
              <a:t>optimize their </a:t>
            </a:r>
            <a:r>
              <a:rPr lang="en-US" dirty="0"/>
              <a:t>desktop arrangement when multiple monitors are detected, allowing less </a:t>
            </a:r>
            <a:r>
              <a:rPr lang="en-US" dirty="0" smtClean="0"/>
              <a:t>horizontal scrolling </a:t>
            </a:r>
            <a:r>
              <a:rPr lang="en-US" dirty="0"/>
              <a:t>through timelines</a:t>
            </a:r>
            <a:r>
              <a:rPr lang="en-US" dirty="0" smtClean="0"/>
              <a:t>.</a:t>
            </a:r>
          </a:p>
          <a:p>
            <a:endParaRPr lang="en-US" dirty="0" smtClean="0"/>
          </a:p>
          <a:p>
            <a:r>
              <a:rPr lang="en-US" b="1" dirty="0" smtClean="0"/>
              <a:t>CUDA </a:t>
            </a:r>
            <a:r>
              <a:rPr lang="en-US" dirty="0" smtClean="0"/>
              <a:t>(Compute Unified Device Architecture) </a:t>
            </a:r>
            <a:r>
              <a:rPr lang="en-US" b="1" dirty="0" smtClean="0"/>
              <a:t> and OPENCL </a:t>
            </a:r>
            <a:r>
              <a:rPr lang="en-US" dirty="0" smtClean="0"/>
              <a:t>(Open Computer Language)</a:t>
            </a:r>
          </a:p>
          <a:p>
            <a:endParaRPr lang="en-US" b="1" dirty="0"/>
          </a:p>
          <a:p>
            <a:r>
              <a:rPr lang="en-US" dirty="0"/>
              <a:t>To improve video-editing performance, insist on a graphics adapter that supports </a:t>
            </a:r>
            <a:r>
              <a:rPr lang="en-US" dirty="0" smtClean="0"/>
              <a:t>CUDA and </a:t>
            </a:r>
            <a:r>
              <a:rPr lang="en-US" dirty="0"/>
              <a:t>OpenCL. CUDA is NVIDIA’s Compute Unified Device Architecture, </a:t>
            </a:r>
            <a:r>
              <a:rPr lang="en-US" i="1" dirty="0"/>
              <a:t>a parallel </a:t>
            </a:r>
            <a:r>
              <a:rPr lang="en-US" i="1" dirty="0" smtClean="0"/>
              <a:t>computing architecture</a:t>
            </a:r>
            <a:r>
              <a:rPr lang="en-US" dirty="0" smtClean="0"/>
              <a:t> </a:t>
            </a:r>
            <a:r>
              <a:rPr lang="en-US" dirty="0"/>
              <a:t>for breaking down larger processing tasks into smaller tasks and </a:t>
            </a:r>
            <a:r>
              <a:rPr lang="en-US" dirty="0" smtClean="0"/>
              <a:t>processing them </a:t>
            </a:r>
            <a:r>
              <a:rPr lang="en-US" dirty="0"/>
              <a:t>simultaneously on a GPU. Open Computing Language (OpenCL) is a </a:t>
            </a:r>
            <a:r>
              <a:rPr lang="en-US" dirty="0" smtClean="0"/>
              <a:t>similar, yet </a:t>
            </a:r>
            <a:r>
              <a:rPr lang="en-US" dirty="0"/>
              <a:t>cross-platform, open standard</a:t>
            </a:r>
            <a:r>
              <a:rPr lang="en-US" dirty="0" smtClean="0"/>
              <a:t>. CUDA is for NVIDIA drivers only.</a:t>
            </a:r>
          </a:p>
          <a:p>
            <a:endParaRPr lang="en-US" dirty="0"/>
          </a:p>
          <a:p>
            <a:endParaRPr lang="en-US" dirty="0"/>
          </a:p>
        </p:txBody>
      </p:sp>
      <p:sp>
        <p:nvSpPr>
          <p:cNvPr id="4" name="Slide Number Placeholder 3"/>
          <p:cNvSpPr>
            <a:spLocks noGrp="1"/>
          </p:cNvSpPr>
          <p:nvPr>
            <p:ph type="sldNum" sz="quarter" idx="10"/>
          </p:nvPr>
        </p:nvSpPr>
        <p:spPr/>
        <p:txBody>
          <a:bodyPr/>
          <a:lstStyle/>
          <a:p>
            <a:fld id="{C5E2062C-8F2C-45F7-8328-6A03D1B84E6F}" type="slidenum">
              <a:rPr lang="en-US" smtClean="0"/>
              <a:t>12</a:t>
            </a:fld>
            <a:endParaRPr lang="en-US"/>
          </a:p>
        </p:txBody>
      </p:sp>
    </p:spTree>
    <p:extLst>
      <p:ext uri="{BB962C8B-B14F-4D97-AF65-F5344CB8AC3E}">
        <p14:creationId xmlns:p14="http://schemas.microsoft.com/office/powerpoint/2010/main" val="3084838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5.1 or 7.1 Audio cards are available but Digital audio cards preferred</a:t>
            </a:r>
            <a:endParaRPr lang="en-US" dirty="0"/>
          </a:p>
        </p:txBody>
      </p:sp>
      <p:sp>
        <p:nvSpPr>
          <p:cNvPr id="4" name="Slide Number Placeholder 3"/>
          <p:cNvSpPr>
            <a:spLocks noGrp="1"/>
          </p:cNvSpPr>
          <p:nvPr>
            <p:ph type="sldNum" sz="quarter" idx="10"/>
          </p:nvPr>
        </p:nvSpPr>
        <p:spPr/>
        <p:txBody>
          <a:bodyPr/>
          <a:lstStyle/>
          <a:p>
            <a:fld id="{C5E2062C-8F2C-45F7-8328-6A03D1B84E6F}" type="slidenum">
              <a:rPr lang="en-US" smtClean="0"/>
              <a:t>13</a:t>
            </a:fld>
            <a:endParaRPr lang="en-US"/>
          </a:p>
        </p:txBody>
      </p:sp>
    </p:spTree>
    <p:extLst>
      <p:ext uri="{BB962C8B-B14F-4D97-AF65-F5344CB8AC3E}">
        <p14:creationId xmlns:p14="http://schemas.microsoft.com/office/powerpoint/2010/main" val="587353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use Non-Linear Editing Software (NLE) – </a:t>
            </a:r>
            <a:r>
              <a:rPr lang="en-US" dirty="0" err="1" smtClean="0"/>
              <a:t>i.e</a:t>
            </a:r>
            <a:r>
              <a:rPr lang="en-US" dirty="0" smtClean="0"/>
              <a:t> allow you to access any part of the frame (audio or video) and can cut and paste. NLE software example is Adobe Premier</a:t>
            </a:r>
            <a:endParaRPr lang="en-US" dirty="0"/>
          </a:p>
          <a:p>
            <a:endParaRPr lang="en-US" dirty="0" smtClean="0"/>
          </a:p>
          <a:p>
            <a:r>
              <a:rPr lang="en-US" dirty="0" smtClean="0"/>
              <a:t>When using a hard drive get one with an </a:t>
            </a:r>
            <a:r>
              <a:rPr lang="en-US" dirty="0" err="1" smtClean="0"/>
              <a:t>eSATA</a:t>
            </a:r>
            <a:r>
              <a:rPr lang="en-US" dirty="0" smtClean="0"/>
              <a:t> port – </a:t>
            </a:r>
            <a:r>
              <a:rPr lang="en-US" dirty="0" err="1" smtClean="0"/>
              <a:t>Sata</a:t>
            </a:r>
            <a:r>
              <a:rPr lang="en-US" dirty="0" smtClean="0"/>
              <a:t> is internal while </a:t>
            </a:r>
            <a:r>
              <a:rPr lang="en-US" dirty="0" err="1" smtClean="0"/>
              <a:t>eSATA</a:t>
            </a:r>
            <a:r>
              <a:rPr lang="en-US" dirty="0" smtClean="0"/>
              <a:t> is external</a:t>
            </a:r>
          </a:p>
          <a:p>
            <a:endParaRPr lang="en-US" dirty="0" smtClean="0"/>
          </a:p>
          <a:p>
            <a:r>
              <a:rPr lang="en-US" dirty="0" smtClean="0"/>
              <a:t>Also Thunderbolt and USB3 drives are recommended</a:t>
            </a:r>
          </a:p>
          <a:p>
            <a:endParaRPr lang="en-US" dirty="0"/>
          </a:p>
          <a:p>
            <a:r>
              <a:rPr lang="en-US" dirty="0" smtClean="0"/>
              <a:t>RAID 0 drives (stripped) provide faster read and write (simultaneous). Simple volumes can store larger files like RAID 0 but not write simultaneously and therefore slow.</a:t>
            </a:r>
          </a:p>
          <a:p>
            <a:endParaRPr lang="en-US" dirty="0"/>
          </a:p>
          <a:p>
            <a:r>
              <a:rPr lang="en-US" dirty="0" smtClean="0"/>
              <a:t>For fault tolerance get RAID 5 which also has RAID 0 speeds</a:t>
            </a:r>
          </a:p>
          <a:p>
            <a:endParaRPr lang="en-US" dirty="0"/>
          </a:p>
          <a:p>
            <a:r>
              <a:rPr lang="en-US" dirty="0" smtClean="0"/>
              <a:t>PS: Redundancy duplicates equipment keeping one active while the other idle. Fault tolerance both are active and if one fails the other kicks in</a:t>
            </a:r>
            <a:endParaRPr lang="en-US" dirty="0"/>
          </a:p>
          <a:p>
            <a:endParaRPr lang="en-US" dirty="0"/>
          </a:p>
        </p:txBody>
      </p:sp>
      <p:sp>
        <p:nvSpPr>
          <p:cNvPr id="4" name="Slide Number Placeholder 3"/>
          <p:cNvSpPr>
            <a:spLocks noGrp="1"/>
          </p:cNvSpPr>
          <p:nvPr>
            <p:ph type="sldNum" sz="quarter" idx="10"/>
          </p:nvPr>
        </p:nvSpPr>
        <p:spPr/>
        <p:txBody>
          <a:bodyPr/>
          <a:lstStyle/>
          <a:p>
            <a:fld id="{C5E2062C-8F2C-45F7-8328-6A03D1B84E6F}" type="slidenum">
              <a:rPr lang="en-US" smtClean="0"/>
              <a:t>14</a:t>
            </a:fld>
            <a:endParaRPr lang="en-US"/>
          </a:p>
        </p:txBody>
      </p:sp>
    </p:spTree>
    <p:extLst>
      <p:ext uri="{BB962C8B-B14F-4D97-AF65-F5344CB8AC3E}">
        <p14:creationId xmlns:p14="http://schemas.microsoft.com/office/powerpoint/2010/main" val="3009838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2062C-8F2C-45F7-8328-6A03D1B84E6F}" type="slidenum">
              <a:rPr lang="en-US" smtClean="0"/>
              <a:t>15</a:t>
            </a:fld>
            <a:endParaRPr lang="en-US"/>
          </a:p>
        </p:txBody>
      </p:sp>
    </p:spTree>
    <p:extLst>
      <p:ext uri="{BB962C8B-B14F-4D97-AF65-F5344CB8AC3E}">
        <p14:creationId xmlns:p14="http://schemas.microsoft.com/office/powerpoint/2010/main" val="1804492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CPUs or CPU cores are recommended because they are shared</a:t>
            </a:r>
          </a:p>
          <a:p>
            <a:r>
              <a:rPr lang="en-US" dirty="0" smtClean="0"/>
              <a:t>A multicore CPU can use cores to work on specific VMs  - </a:t>
            </a:r>
            <a:r>
              <a:rPr lang="en-US" b="1" dirty="0" smtClean="0"/>
              <a:t>Dedicated core</a:t>
            </a:r>
          </a:p>
          <a:p>
            <a:endParaRPr lang="en-US" dirty="0" smtClean="0"/>
          </a:p>
          <a:p>
            <a:r>
              <a:rPr lang="en-US" dirty="0" smtClean="0"/>
              <a:t>As </a:t>
            </a:r>
            <a:r>
              <a:rPr lang="en-US" dirty="0"/>
              <a:t>you create a virtual machine, even before a guest operating system is installed in </a:t>
            </a:r>
            <a:r>
              <a:rPr lang="en-US" dirty="0" smtClean="0"/>
              <a:t>the VM</a:t>
            </a:r>
            <a:r>
              <a:rPr lang="en-US" dirty="0"/>
              <a:t>, you must decide how much RAM the guest system will require</a:t>
            </a:r>
            <a:r>
              <a:rPr lang="en-US" dirty="0" smtClean="0"/>
              <a:t>.</a:t>
            </a:r>
          </a:p>
          <a:p>
            <a:endParaRPr lang="en-US" dirty="0"/>
          </a:p>
          <a:p>
            <a:r>
              <a:rPr lang="en-US" dirty="0" smtClean="0"/>
              <a:t>The RAM is only used when the VM is booted, therefore the combined RAM must take into consideration how many VMs you plan to install</a:t>
            </a:r>
            <a:endParaRPr lang="en-US" dirty="0"/>
          </a:p>
        </p:txBody>
      </p:sp>
      <p:sp>
        <p:nvSpPr>
          <p:cNvPr id="4" name="Slide Number Placeholder 3"/>
          <p:cNvSpPr>
            <a:spLocks noGrp="1"/>
          </p:cNvSpPr>
          <p:nvPr>
            <p:ph type="sldNum" sz="quarter" idx="10"/>
          </p:nvPr>
        </p:nvSpPr>
        <p:spPr/>
        <p:txBody>
          <a:bodyPr/>
          <a:lstStyle/>
          <a:p>
            <a:fld id="{C5E2062C-8F2C-45F7-8328-6A03D1B84E6F}" type="slidenum">
              <a:rPr lang="en-US" smtClean="0"/>
              <a:t>16</a:t>
            </a:fld>
            <a:endParaRPr lang="en-US"/>
          </a:p>
        </p:txBody>
      </p:sp>
    </p:spTree>
    <p:extLst>
      <p:ext uri="{BB962C8B-B14F-4D97-AF65-F5344CB8AC3E}">
        <p14:creationId xmlns:p14="http://schemas.microsoft.com/office/powerpoint/2010/main" val="2030964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17</a:t>
            </a:fld>
            <a:endParaRPr lang="en-US"/>
          </a:p>
        </p:txBody>
      </p:sp>
    </p:spTree>
    <p:extLst>
      <p:ext uri="{BB962C8B-B14F-4D97-AF65-F5344CB8AC3E}">
        <p14:creationId xmlns:p14="http://schemas.microsoft.com/office/powerpoint/2010/main" val="3998508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18</a:t>
            </a:fld>
            <a:endParaRPr lang="en-US"/>
          </a:p>
        </p:txBody>
      </p:sp>
    </p:spTree>
    <p:extLst>
      <p:ext uri="{BB962C8B-B14F-4D97-AF65-F5344CB8AC3E}">
        <p14:creationId xmlns:p14="http://schemas.microsoft.com/office/powerpoint/2010/main" val="1718738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19</a:t>
            </a:fld>
            <a:endParaRPr lang="en-US"/>
          </a:p>
        </p:txBody>
      </p:sp>
    </p:spTree>
    <p:extLst>
      <p:ext uri="{BB962C8B-B14F-4D97-AF65-F5344CB8AC3E}">
        <p14:creationId xmlns:p14="http://schemas.microsoft.com/office/powerpoint/2010/main" val="92823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2</a:t>
            </a:fld>
            <a:endParaRPr lang="en-US"/>
          </a:p>
        </p:txBody>
      </p:sp>
    </p:spTree>
    <p:extLst>
      <p:ext uri="{BB962C8B-B14F-4D97-AF65-F5344CB8AC3E}">
        <p14:creationId xmlns:p14="http://schemas.microsoft.com/office/powerpoint/2010/main" val="13409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2062C-8F2C-45F7-8328-6A03D1B84E6F}" type="slidenum">
              <a:rPr lang="en-US" smtClean="0"/>
              <a:t>20</a:t>
            </a:fld>
            <a:endParaRPr lang="en-US"/>
          </a:p>
        </p:txBody>
      </p:sp>
    </p:spTree>
    <p:extLst>
      <p:ext uri="{BB962C8B-B14F-4D97-AF65-F5344CB8AC3E}">
        <p14:creationId xmlns:p14="http://schemas.microsoft.com/office/powerpoint/2010/main" val="4287692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Gamers can now get 12GB or 16GB RAM on their video cards</a:t>
            </a:r>
          </a:p>
          <a:p>
            <a:endParaRPr lang="en-US" dirty="0"/>
          </a:p>
        </p:txBody>
      </p:sp>
      <p:sp>
        <p:nvSpPr>
          <p:cNvPr id="4" name="Slide Number Placeholder 3"/>
          <p:cNvSpPr>
            <a:spLocks noGrp="1"/>
          </p:cNvSpPr>
          <p:nvPr>
            <p:ph type="sldNum" sz="quarter" idx="10"/>
          </p:nvPr>
        </p:nvSpPr>
        <p:spPr/>
        <p:txBody>
          <a:bodyPr/>
          <a:lstStyle/>
          <a:p>
            <a:fld id="{C5E2062C-8F2C-45F7-8328-6A03D1B84E6F}" type="slidenum">
              <a:rPr lang="en-US" smtClean="0"/>
              <a:t>21</a:t>
            </a:fld>
            <a:endParaRPr lang="en-US"/>
          </a:p>
        </p:txBody>
      </p:sp>
    </p:spTree>
    <p:extLst>
      <p:ext uri="{BB962C8B-B14F-4D97-AF65-F5344CB8AC3E}">
        <p14:creationId xmlns:p14="http://schemas.microsoft.com/office/powerpoint/2010/main" val="3296526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22</a:t>
            </a:fld>
            <a:endParaRPr lang="en-US"/>
          </a:p>
        </p:txBody>
      </p:sp>
    </p:spTree>
    <p:extLst>
      <p:ext uri="{BB962C8B-B14F-4D97-AF65-F5344CB8AC3E}">
        <p14:creationId xmlns:p14="http://schemas.microsoft.com/office/powerpoint/2010/main" val="2576739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23</a:t>
            </a:fld>
            <a:endParaRPr lang="en-US"/>
          </a:p>
        </p:txBody>
      </p:sp>
    </p:spTree>
    <p:extLst>
      <p:ext uri="{BB962C8B-B14F-4D97-AF65-F5344CB8AC3E}">
        <p14:creationId xmlns:p14="http://schemas.microsoft.com/office/powerpoint/2010/main" val="769087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24</a:t>
            </a:fld>
            <a:endParaRPr lang="en-US"/>
          </a:p>
        </p:txBody>
      </p:sp>
    </p:spTree>
    <p:extLst>
      <p:ext uri="{BB962C8B-B14F-4D97-AF65-F5344CB8AC3E}">
        <p14:creationId xmlns:p14="http://schemas.microsoft.com/office/powerpoint/2010/main" val="341535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25</a:t>
            </a:fld>
            <a:endParaRPr lang="en-US"/>
          </a:p>
        </p:txBody>
      </p:sp>
    </p:spTree>
    <p:extLst>
      <p:ext uri="{BB962C8B-B14F-4D97-AF65-F5344CB8AC3E}">
        <p14:creationId xmlns:p14="http://schemas.microsoft.com/office/powerpoint/2010/main" val="1481395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26</a:t>
            </a:fld>
            <a:endParaRPr lang="en-US"/>
          </a:p>
        </p:txBody>
      </p:sp>
    </p:spTree>
    <p:extLst>
      <p:ext uri="{BB962C8B-B14F-4D97-AF65-F5344CB8AC3E}">
        <p14:creationId xmlns:p14="http://schemas.microsoft.com/office/powerpoint/2010/main" val="64697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27</a:t>
            </a:fld>
            <a:endParaRPr lang="en-US"/>
          </a:p>
        </p:txBody>
      </p:sp>
    </p:spTree>
    <p:extLst>
      <p:ext uri="{BB962C8B-B14F-4D97-AF65-F5344CB8AC3E}">
        <p14:creationId xmlns:p14="http://schemas.microsoft.com/office/powerpoint/2010/main" val="2858200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2062C-8F2C-45F7-8328-6A03D1B84E6F}" type="slidenum">
              <a:rPr lang="en-US" smtClean="0"/>
              <a:t>28</a:t>
            </a:fld>
            <a:endParaRPr lang="en-US"/>
          </a:p>
        </p:txBody>
      </p:sp>
    </p:spTree>
    <p:extLst>
      <p:ext uri="{BB962C8B-B14F-4D97-AF65-F5344CB8AC3E}">
        <p14:creationId xmlns:p14="http://schemas.microsoft.com/office/powerpoint/2010/main" val="1769067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29</a:t>
            </a:fld>
            <a:endParaRPr lang="en-US"/>
          </a:p>
        </p:txBody>
      </p:sp>
    </p:spTree>
    <p:extLst>
      <p:ext uri="{BB962C8B-B14F-4D97-AF65-F5344CB8AC3E}">
        <p14:creationId xmlns:p14="http://schemas.microsoft.com/office/powerpoint/2010/main" val="1670386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3</a:t>
            </a:fld>
            <a:endParaRPr lang="en-US"/>
          </a:p>
        </p:txBody>
      </p:sp>
    </p:spTree>
    <p:extLst>
      <p:ext uri="{BB962C8B-B14F-4D97-AF65-F5344CB8AC3E}">
        <p14:creationId xmlns:p14="http://schemas.microsoft.com/office/powerpoint/2010/main" val="3180239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30</a:t>
            </a:fld>
            <a:endParaRPr lang="en-US"/>
          </a:p>
        </p:txBody>
      </p:sp>
    </p:spTree>
    <p:extLst>
      <p:ext uri="{BB962C8B-B14F-4D97-AF65-F5344CB8AC3E}">
        <p14:creationId xmlns:p14="http://schemas.microsoft.com/office/powerpoint/2010/main" val="32221992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31</a:t>
            </a:fld>
            <a:endParaRPr lang="en-US"/>
          </a:p>
        </p:txBody>
      </p:sp>
    </p:spTree>
    <p:extLst>
      <p:ext uri="{BB962C8B-B14F-4D97-AF65-F5344CB8AC3E}">
        <p14:creationId xmlns:p14="http://schemas.microsoft.com/office/powerpoint/2010/main" val="32030131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32</a:t>
            </a:fld>
            <a:endParaRPr lang="en-US"/>
          </a:p>
        </p:txBody>
      </p:sp>
    </p:spTree>
    <p:extLst>
      <p:ext uri="{BB962C8B-B14F-4D97-AF65-F5344CB8AC3E}">
        <p14:creationId xmlns:p14="http://schemas.microsoft.com/office/powerpoint/2010/main" val="2853556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33</a:t>
            </a:fld>
            <a:endParaRPr lang="en-US"/>
          </a:p>
        </p:txBody>
      </p:sp>
    </p:spTree>
    <p:extLst>
      <p:ext uri="{BB962C8B-B14F-4D97-AF65-F5344CB8AC3E}">
        <p14:creationId xmlns:p14="http://schemas.microsoft.com/office/powerpoint/2010/main" val="1342746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34</a:t>
            </a:fld>
            <a:endParaRPr lang="en-US"/>
          </a:p>
        </p:txBody>
      </p:sp>
    </p:spTree>
    <p:extLst>
      <p:ext uri="{BB962C8B-B14F-4D97-AF65-F5344CB8AC3E}">
        <p14:creationId xmlns:p14="http://schemas.microsoft.com/office/powerpoint/2010/main" val="1213328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35</a:t>
            </a:fld>
            <a:endParaRPr lang="en-US"/>
          </a:p>
        </p:txBody>
      </p:sp>
    </p:spTree>
    <p:extLst>
      <p:ext uri="{BB962C8B-B14F-4D97-AF65-F5344CB8AC3E}">
        <p14:creationId xmlns:p14="http://schemas.microsoft.com/office/powerpoint/2010/main" val="26484111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Static, one directional</a:t>
            </a:r>
            <a:endParaRPr lang="en-US" dirty="0"/>
          </a:p>
        </p:txBody>
      </p:sp>
      <p:sp>
        <p:nvSpPr>
          <p:cNvPr id="4" name="Slide Number Placeholder 3"/>
          <p:cNvSpPr>
            <a:spLocks noGrp="1"/>
          </p:cNvSpPr>
          <p:nvPr>
            <p:ph type="sldNum" sz="quarter" idx="10"/>
          </p:nvPr>
        </p:nvSpPr>
        <p:spPr/>
        <p:txBody>
          <a:bodyPr/>
          <a:lstStyle/>
          <a:p>
            <a:fld id="{C5E2062C-8F2C-45F7-8328-6A03D1B84E6F}" type="slidenum">
              <a:rPr lang="en-US" smtClean="0"/>
              <a:t>36</a:t>
            </a:fld>
            <a:endParaRPr lang="en-US"/>
          </a:p>
        </p:txBody>
      </p:sp>
    </p:spTree>
    <p:extLst>
      <p:ext uri="{BB962C8B-B14F-4D97-AF65-F5344CB8AC3E}">
        <p14:creationId xmlns:p14="http://schemas.microsoft.com/office/powerpoint/2010/main" val="18385494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37</a:t>
            </a:fld>
            <a:endParaRPr lang="en-US"/>
          </a:p>
        </p:txBody>
      </p:sp>
    </p:spTree>
    <p:extLst>
      <p:ext uri="{BB962C8B-B14F-4D97-AF65-F5344CB8AC3E}">
        <p14:creationId xmlns:p14="http://schemas.microsoft.com/office/powerpoint/2010/main" val="36218935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38</a:t>
            </a:fld>
            <a:endParaRPr lang="en-US"/>
          </a:p>
        </p:txBody>
      </p:sp>
    </p:spTree>
    <p:extLst>
      <p:ext uri="{BB962C8B-B14F-4D97-AF65-F5344CB8AC3E}">
        <p14:creationId xmlns:p14="http://schemas.microsoft.com/office/powerpoint/2010/main" val="1127512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core components </a:t>
            </a:r>
            <a:r>
              <a:rPr lang="en-US" dirty="0" smtClean="0"/>
              <a:t>don’t differ </a:t>
            </a:r>
            <a:r>
              <a:rPr lang="en-US" dirty="0"/>
              <a:t>dramatically in functionality from one type of system to the next. For example, </a:t>
            </a:r>
            <a:r>
              <a:rPr lang="en-US" dirty="0" smtClean="0"/>
              <a:t>a hard </a:t>
            </a:r>
            <a:r>
              <a:rPr lang="en-US" dirty="0"/>
              <a:t>drive is designed to store </a:t>
            </a:r>
            <a:r>
              <a:rPr lang="en-US" dirty="0" smtClean="0"/>
              <a:t>files; this doesn’t change</a:t>
            </a:r>
            <a:endParaRPr lang="en-US" dirty="0"/>
          </a:p>
        </p:txBody>
      </p:sp>
      <p:sp>
        <p:nvSpPr>
          <p:cNvPr id="4" name="Slide Number Placeholder 3"/>
          <p:cNvSpPr>
            <a:spLocks noGrp="1"/>
          </p:cNvSpPr>
          <p:nvPr>
            <p:ph type="sldNum" sz="quarter" idx="10"/>
          </p:nvPr>
        </p:nvSpPr>
        <p:spPr/>
        <p:txBody>
          <a:bodyPr/>
          <a:lstStyle/>
          <a:p>
            <a:fld id="{C5E2062C-8F2C-45F7-8328-6A03D1B84E6F}" type="slidenum">
              <a:rPr lang="en-US" smtClean="0"/>
              <a:t>4</a:t>
            </a:fld>
            <a:endParaRPr lang="en-US"/>
          </a:p>
        </p:txBody>
      </p:sp>
    </p:spTree>
    <p:extLst>
      <p:ext uri="{BB962C8B-B14F-4D97-AF65-F5344CB8AC3E}">
        <p14:creationId xmlns:p14="http://schemas.microsoft.com/office/powerpoint/2010/main" val="151114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operating system requires a minimum set of hardware features to support its </a:t>
            </a:r>
            <a:r>
              <a:rPr lang="en-US" dirty="0" smtClean="0"/>
              <a:t>installation – RAM, CPU, HDD Space etc.</a:t>
            </a:r>
          </a:p>
          <a:p>
            <a:endParaRPr lang="en-US" dirty="0" smtClean="0"/>
          </a:p>
          <a:p>
            <a:r>
              <a:rPr lang="en-US" dirty="0"/>
              <a:t>Keep in mind that minimum specifications are just that, the minimum. Better </a:t>
            </a:r>
            <a:r>
              <a:rPr lang="en-US" dirty="0" smtClean="0"/>
              <a:t>performance is </a:t>
            </a:r>
            <a:r>
              <a:rPr lang="en-US" dirty="0"/>
              <a:t>realized by using recommended specifications or higher.</a:t>
            </a:r>
            <a:endParaRPr lang="en-US" dirty="0" smtClean="0"/>
          </a:p>
          <a:p>
            <a:endParaRPr lang="en-US" dirty="0"/>
          </a:p>
        </p:txBody>
      </p:sp>
      <p:sp>
        <p:nvSpPr>
          <p:cNvPr id="4" name="Slide Number Placeholder 3"/>
          <p:cNvSpPr>
            <a:spLocks noGrp="1"/>
          </p:cNvSpPr>
          <p:nvPr>
            <p:ph type="sldNum" sz="quarter" idx="10"/>
          </p:nvPr>
        </p:nvSpPr>
        <p:spPr/>
        <p:txBody>
          <a:bodyPr/>
          <a:lstStyle/>
          <a:p>
            <a:fld id="{C5E2062C-8F2C-45F7-8328-6A03D1B84E6F}" type="slidenum">
              <a:rPr lang="en-US" smtClean="0"/>
              <a:t>5</a:t>
            </a:fld>
            <a:endParaRPr lang="en-US"/>
          </a:p>
        </p:txBody>
      </p:sp>
    </p:spTree>
    <p:extLst>
      <p:ext uri="{BB962C8B-B14F-4D97-AF65-F5344CB8AC3E}">
        <p14:creationId xmlns:p14="http://schemas.microsoft.com/office/powerpoint/2010/main" val="533626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6</a:t>
            </a:fld>
            <a:endParaRPr lang="en-US"/>
          </a:p>
        </p:txBody>
      </p:sp>
    </p:spTree>
    <p:extLst>
      <p:ext uri="{BB962C8B-B14F-4D97-AF65-F5344CB8AC3E}">
        <p14:creationId xmlns:p14="http://schemas.microsoft.com/office/powerpoint/2010/main" val="3553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yet distinct functions</a:t>
            </a:r>
            <a:endParaRPr lang="en-US" dirty="0"/>
          </a:p>
        </p:txBody>
      </p:sp>
      <p:sp>
        <p:nvSpPr>
          <p:cNvPr id="4" name="Slide Number Placeholder 3"/>
          <p:cNvSpPr>
            <a:spLocks noGrp="1"/>
          </p:cNvSpPr>
          <p:nvPr>
            <p:ph type="sldNum" sz="quarter" idx="10"/>
          </p:nvPr>
        </p:nvSpPr>
        <p:spPr/>
        <p:txBody>
          <a:bodyPr/>
          <a:lstStyle/>
          <a:p>
            <a:fld id="{C5E2062C-8F2C-45F7-8328-6A03D1B84E6F}" type="slidenum">
              <a:rPr lang="en-US" smtClean="0"/>
              <a:t>7</a:t>
            </a:fld>
            <a:endParaRPr lang="en-US"/>
          </a:p>
        </p:txBody>
      </p:sp>
    </p:spTree>
    <p:extLst>
      <p:ext uri="{BB962C8B-B14F-4D97-AF65-F5344CB8AC3E}">
        <p14:creationId xmlns:p14="http://schemas.microsoft.com/office/powerpoint/2010/main" val="200123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selecting a multicore processor, the amount of cache is also a very</a:t>
            </a:r>
          </a:p>
          <a:p>
            <a:r>
              <a:rPr lang="en-US" dirty="0"/>
              <a:t>important consideration. Each core should have a sufficient amount of L1</a:t>
            </a:r>
          </a:p>
          <a:p>
            <a:r>
              <a:rPr lang="en-US" dirty="0"/>
              <a:t>and L2 cache dedicated to it, and L3 cache will be shared among them. A</a:t>
            </a:r>
          </a:p>
          <a:p>
            <a:r>
              <a:rPr lang="en-US" dirty="0"/>
              <a:t>16-core processor with 40MB of cache will greatly outperform a 16-core</a:t>
            </a:r>
          </a:p>
          <a:p>
            <a:r>
              <a:rPr lang="en-US" dirty="0"/>
              <a:t>processor with only a 16MB cache</a:t>
            </a:r>
            <a:r>
              <a:rPr lang="en-US" dirty="0" smtClean="0"/>
              <a:t>.</a:t>
            </a:r>
          </a:p>
          <a:p>
            <a:endParaRPr lang="en-US" dirty="0"/>
          </a:p>
          <a:p>
            <a:endParaRPr lang="en-US" dirty="0"/>
          </a:p>
        </p:txBody>
      </p:sp>
      <p:sp>
        <p:nvSpPr>
          <p:cNvPr id="4" name="Slide Number Placeholder 3"/>
          <p:cNvSpPr>
            <a:spLocks noGrp="1"/>
          </p:cNvSpPr>
          <p:nvPr>
            <p:ph type="sldNum" sz="quarter" idx="10"/>
          </p:nvPr>
        </p:nvSpPr>
        <p:spPr/>
        <p:txBody>
          <a:bodyPr/>
          <a:lstStyle/>
          <a:p>
            <a:fld id="{C5E2062C-8F2C-45F7-8328-6A03D1B84E6F}" type="slidenum">
              <a:rPr lang="en-US" smtClean="0"/>
              <a:t>8</a:t>
            </a:fld>
            <a:endParaRPr lang="en-US"/>
          </a:p>
        </p:txBody>
      </p:sp>
    </p:spTree>
    <p:extLst>
      <p:ext uri="{BB962C8B-B14F-4D97-AF65-F5344CB8AC3E}">
        <p14:creationId xmlns:p14="http://schemas.microsoft.com/office/powerpoint/2010/main" val="725992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2062C-8F2C-45F7-8328-6A03D1B84E6F}" type="slidenum">
              <a:rPr lang="en-US" smtClean="0"/>
              <a:t>9</a:t>
            </a:fld>
            <a:endParaRPr lang="en-US"/>
          </a:p>
        </p:txBody>
      </p:sp>
    </p:spTree>
    <p:extLst>
      <p:ext uri="{BB962C8B-B14F-4D97-AF65-F5344CB8AC3E}">
        <p14:creationId xmlns:p14="http://schemas.microsoft.com/office/powerpoint/2010/main" val="3851651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10/11/2016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10/11/2016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5</a:t>
            </a:r>
            <a:endParaRPr lang="en-US" dirty="0"/>
          </a:p>
        </p:txBody>
      </p:sp>
      <p:sp>
        <p:nvSpPr>
          <p:cNvPr id="3" name="Subtitle 2"/>
          <p:cNvSpPr>
            <a:spLocks noGrp="1"/>
          </p:cNvSpPr>
          <p:nvPr>
            <p:ph type="subTitle" idx="1"/>
          </p:nvPr>
        </p:nvSpPr>
        <p:spPr/>
        <p:txBody>
          <a:bodyPr>
            <a:normAutofit/>
          </a:bodyPr>
          <a:lstStyle/>
          <a:p>
            <a:r>
              <a:rPr lang="en-US" sz="4000" dirty="0"/>
              <a:t>Custom Configurations</a:t>
            </a:r>
          </a:p>
        </p:txBody>
      </p:sp>
    </p:spTree>
    <p:extLst>
      <p:ext uri="{BB962C8B-B14F-4D97-AF65-F5344CB8AC3E}">
        <p14:creationId xmlns:p14="http://schemas.microsoft.com/office/powerpoint/2010/main" val="856841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Maximized RAM</a:t>
            </a:r>
            <a:endParaRPr lang="en-US" dirty="0"/>
          </a:p>
        </p:txBody>
      </p:sp>
      <p:sp>
        <p:nvSpPr>
          <p:cNvPr id="3" name="Content Placeholder 2"/>
          <p:cNvSpPr>
            <a:spLocks noGrp="1"/>
          </p:cNvSpPr>
          <p:nvPr>
            <p:ph idx="1"/>
          </p:nvPr>
        </p:nvSpPr>
        <p:spPr/>
        <p:txBody>
          <a:bodyPr/>
          <a:lstStyle/>
          <a:p>
            <a:r>
              <a:rPr lang="en-US" dirty="0" smtClean="0"/>
              <a:t>Maximizing the </a:t>
            </a:r>
            <a:r>
              <a:rPr lang="en-US" dirty="0"/>
              <a:t>amount of RAM that can be accessed by the CPU and operating system will result </a:t>
            </a:r>
            <a:r>
              <a:rPr lang="en-US" dirty="0" smtClean="0"/>
              <a:t>in better </a:t>
            </a:r>
            <a:r>
              <a:rPr lang="en-US" dirty="0"/>
              <a:t>overall performance by graphic design </a:t>
            </a:r>
            <a:r>
              <a:rPr lang="en-US" dirty="0" smtClean="0"/>
              <a:t>workstations.</a:t>
            </a:r>
          </a:p>
          <a:p>
            <a:r>
              <a:rPr lang="en-US" dirty="0" smtClean="0"/>
              <a:t>PS - Before </a:t>
            </a:r>
            <a:r>
              <a:rPr lang="en-US" dirty="0"/>
              <a:t>upgrading your RAM, always check to see what type of RAM </a:t>
            </a:r>
            <a:r>
              <a:rPr lang="en-US" dirty="0" smtClean="0"/>
              <a:t>is compatible </a:t>
            </a:r>
            <a:r>
              <a:rPr lang="en-US" dirty="0"/>
              <a:t>with the motherboard, how many slots are available, </a:t>
            </a:r>
            <a:r>
              <a:rPr lang="en-US" dirty="0" smtClean="0"/>
              <a:t>and how </a:t>
            </a:r>
            <a:r>
              <a:rPr lang="en-US" dirty="0"/>
              <a:t>the slots work together.</a:t>
            </a:r>
          </a:p>
        </p:txBody>
      </p:sp>
    </p:spTree>
    <p:extLst>
      <p:ext uri="{BB962C8B-B14F-4D97-AF65-F5344CB8AC3E}">
        <p14:creationId xmlns:p14="http://schemas.microsoft.com/office/powerpoint/2010/main" val="1595035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Audio/Video Editing Workstations</a:t>
            </a:r>
          </a:p>
        </p:txBody>
      </p:sp>
      <p:sp>
        <p:nvSpPr>
          <p:cNvPr id="3" name="Content Placeholder 2"/>
          <p:cNvSpPr>
            <a:spLocks noGrp="1"/>
          </p:cNvSpPr>
          <p:nvPr>
            <p:ph idx="1"/>
          </p:nvPr>
        </p:nvSpPr>
        <p:spPr/>
        <p:txBody>
          <a:bodyPr/>
          <a:lstStyle/>
          <a:p>
            <a:pPr marL="0" indent="0">
              <a:buNone/>
            </a:pPr>
            <a:r>
              <a:rPr lang="en-US" dirty="0" smtClean="0"/>
              <a:t>Require:</a:t>
            </a:r>
          </a:p>
          <a:p>
            <a:r>
              <a:rPr lang="en-US" dirty="0"/>
              <a:t>Video enhancements</a:t>
            </a:r>
          </a:p>
          <a:p>
            <a:r>
              <a:rPr lang="en-US" dirty="0" smtClean="0"/>
              <a:t>Specialized </a:t>
            </a:r>
            <a:r>
              <a:rPr lang="en-US" dirty="0"/>
              <a:t>audio</a:t>
            </a:r>
          </a:p>
          <a:p>
            <a:r>
              <a:rPr lang="en-US" dirty="0" smtClean="0"/>
              <a:t>Specialized </a:t>
            </a:r>
            <a:r>
              <a:rPr lang="en-US" dirty="0"/>
              <a:t>hard drives</a:t>
            </a:r>
          </a:p>
        </p:txBody>
      </p:sp>
    </p:spTree>
    <p:extLst>
      <p:ext uri="{BB962C8B-B14F-4D97-AF65-F5344CB8AC3E}">
        <p14:creationId xmlns:p14="http://schemas.microsoft.com/office/powerpoint/2010/main" val="109100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 Video Enhancements</a:t>
            </a:r>
            <a:endParaRPr lang="en-US" dirty="0"/>
          </a:p>
        </p:txBody>
      </p:sp>
      <p:sp>
        <p:nvSpPr>
          <p:cNvPr id="3" name="Content Placeholder 2"/>
          <p:cNvSpPr>
            <a:spLocks noGrp="1"/>
          </p:cNvSpPr>
          <p:nvPr>
            <p:ph idx="1"/>
          </p:nvPr>
        </p:nvSpPr>
        <p:spPr/>
        <p:txBody>
          <a:bodyPr/>
          <a:lstStyle/>
          <a:p>
            <a:r>
              <a:rPr lang="en-US" i="1" dirty="0"/>
              <a:t>Audio/video editing workstations </a:t>
            </a:r>
            <a:r>
              <a:rPr lang="en-US" dirty="0"/>
              <a:t>benefit most from a graphics adapter with multiple </a:t>
            </a:r>
            <a:r>
              <a:rPr lang="en-US" dirty="0" smtClean="0"/>
              <a:t>video interfaces </a:t>
            </a:r>
            <a:r>
              <a:rPr lang="en-US" dirty="0"/>
              <a:t>that can be used </a:t>
            </a:r>
            <a:r>
              <a:rPr lang="en-US" dirty="0" smtClean="0"/>
              <a:t>simultaneously</a:t>
            </a:r>
          </a:p>
          <a:p>
            <a:r>
              <a:rPr lang="en-US" dirty="0" smtClean="0"/>
              <a:t>Dual Monitor is a must – for multiple viewing of same or similar files</a:t>
            </a:r>
          </a:p>
          <a:p>
            <a:r>
              <a:rPr lang="en-US" dirty="0" smtClean="0"/>
              <a:t>Also required is a high resolution monitor</a:t>
            </a:r>
            <a:endParaRPr lang="en-US" dirty="0"/>
          </a:p>
        </p:txBody>
      </p:sp>
    </p:spTree>
    <p:extLst>
      <p:ext uri="{BB962C8B-B14F-4D97-AF65-F5344CB8AC3E}">
        <p14:creationId xmlns:p14="http://schemas.microsoft.com/office/powerpoint/2010/main" val="1421888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Specialized Audio</a:t>
            </a:r>
            <a:endParaRPr lang="en-US" dirty="0"/>
          </a:p>
        </p:txBody>
      </p:sp>
      <p:sp>
        <p:nvSpPr>
          <p:cNvPr id="3" name="Content Placeholder 2"/>
          <p:cNvSpPr>
            <a:spLocks noGrp="1"/>
          </p:cNvSpPr>
          <p:nvPr>
            <p:ph idx="1"/>
          </p:nvPr>
        </p:nvSpPr>
        <p:spPr/>
        <p:txBody>
          <a:bodyPr>
            <a:normAutofit/>
          </a:bodyPr>
          <a:lstStyle/>
          <a:p>
            <a:r>
              <a:rPr lang="en-US" dirty="0"/>
              <a:t>Editors of audio information who are expected to </a:t>
            </a:r>
            <a:r>
              <a:rPr lang="en-US" dirty="0" smtClean="0"/>
              <a:t>perform quality </a:t>
            </a:r>
            <a:r>
              <a:rPr lang="en-US" dirty="0"/>
              <a:t>work often require six to eight channels of </a:t>
            </a:r>
            <a:r>
              <a:rPr lang="en-US" dirty="0" smtClean="0"/>
              <a:t>audio and not the standard 2 channels in standard cards</a:t>
            </a:r>
          </a:p>
          <a:p>
            <a:r>
              <a:rPr lang="en-US" dirty="0"/>
              <a:t>In addition to audio output, many A/V editors will require the ability to input </a:t>
            </a:r>
            <a:r>
              <a:rPr lang="en-US" dirty="0" smtClean="0"/>
              <a:t>custom music </a:t>
            </a:r>
            <a:r>
              <a:rPr lang="en-US" dirty="0"/>
              <a:t>from an electronic musical keyboard or other device. A term you will hear in </a:t>
            </a:r>
            <a:r>
              <a:rPr lang="en-US" dirty="0" smtClean="0"/>
              <a:t>relation to </a:t>
            </a:r>
            <a:r>
              <a:rPr lang="en-US" dirty="0"/>
              <a:t>this is the </a:t>
            </a:r>
            <a:r>
              <a:rPr lang="en-US" i="1" dirty="0"/>
              <a:t>musical instrument digital interface (MIDI) </a:t>
            </a:r>
            <a:r>
              <a:rPr lang="en-US" dirty="0"/>
              <a:t>standard</a:t>
            </a:r>
          </a:p>
        </p:txBody>
      </p:sp>
    </p:spTree>
    <p:extLst>
      <p:ext uri="{BB962C8B-B14F-4D97-AF65-F5344CB8AC3E}">
        <p14:creationId xmlns:p14="http://schemas.microsoft.com/office/powerpoint/2010/main" val="1954417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Specialized Hard Drives</a:t>
            </a:r>
            <a:endParaRPr lang="en-US" dirty="0"/>
          </a:p>
        </p:txBody>
      </p:sp>
      <p:sp>
        <p:nvSpPr>
          <p:cNvPr id="3" name="Content Placeholder 2"/>
          <p:cNvSpPr>
            <a:spLocks noGrp="1"/>
          </p:cNvSpPr>
          <p:nvPr>
            <p:ph idx="1"/>
          </p:nvPr>
        </p:nvSpPr>
        <p:spPr/>
        <p:txBody>
          <a:bodyPr/>
          <a:lstStyle/>
          <a:p>
            <a:r>
              <a:rPr lang="en-US" dirty="0" smtClean="0"/>
              <a:t>Use separate drives for System and Data files</a:t>
            </a:r>
          </a:p>
          <a:p>
            <a:r>
              <a:rPr lang="en-US" dirty="0" smtClean="0"/>
              <a:t>Use large and fast Data drives for faster encoding and processing</a:t>
            </a:r>
          </a:p>
          <a:p>
            <a:r>
              <a:rPr lang="en-US" dirty="0" smtClean="0"/>
              <a:t>SATA 6Gbps spinning at 7200RPM or faster are recommended</a:t>
            </a:r>
          </a:p>
          <a:p>
            <a:r>
              <a:rPr lang="en-US" dirty="0" smtClean="0"/>
              <a:t>SSD cards can be considered but have a size, cost limitation</a:t>
            </a:r>
            <a:endParaRPr lang="en-US" dirty="0"/>
          </a:p>
        </p:txBody>
      </p:sp>
    </p:spTree>
    <p:extLst>
      <p:ext uri="{BB962C8B-B14F-4D97-AF65-F5344CB8AC3E}">
        <p14:creationId xmlns:p14="http://schemas.microsoft.com/office/powerpoint/2010/main" val="1200584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Virtualization Workstations</a:t>
            </a:r>
            <a:endParaRPr lang="en-US" dirty="0"/>
          </a:p>
        </p:txBody>
      </p:sp>
      <p:sp>
        <p:nvSpPr>
          <p:cNvPr id="3" name="Content Placeholder 2"/>
          <p:cNvSpPr>
            <a:spLocks noGrp="1"/>
          </p:cNvSpPr>
          <p:nvPr>
            <p:ph idx="1"/>
          </p:nvPr>
        </p:nvSpPr>
        <p:spPr/>
        <p:txBody>
          <a:bodyPr/>
          <a:lstStyle/>
          <a:p>
            <a:r>
              <a:rPr lang="en-US" dirty="0" smtClean="0"/>
              <a:t>Virtualization in detail is discussed in Ch. 20</a:t>
            </a:r>
          </a:p>
          <a:p>
            <a:r>
              <a:rPr lang="en-US" dirty="0" smtClean="0"/>
              <a:t>It allows </a:t>
            </a:r>
            <a:r>
              <a:rPr lang="en-US" dirty="0"/>
              <a:t>for multiple guest OSs to </a:t>
            </a:r>
            <a:r>
              <a:rPr lang="en-US" dirty="0" smtClean="0"/>
              <a:t>run on </a:t>
            </a:r>
            <a:r>
              <a:rPr lang="en-US" dirty="0"/>
              <a:t>the same computer at the same time, along with a host OS</a:t>
            </a:r>
            <a:r>
              <a:rPr lang="en-US" dirty="0" smtClean="0"/>
              <a:t>.</a:t>
            </a:r>
          </a:p>
          <a:p>
            <a:r>
              <a:rPr lang="en-US" dirty="0"/>
              <a:t>Each virtual machine (</a:t>
            </a:r>
            <a:r>
              <a:rPr lang="en-US" dirty="0" smtClean="0"/>
              <a:t>VM) running </a:t>
            </a:r>
            <a:r>
              <a:rPr lang="en-US" dirty="0"/>
              <a:t>on a host system appears to come along with its own resources</a:t>
            </a:r>
          </a:p>
        </p:txBody>
      </p:sp>
    </p:spTree>
    <p:extLst>
      <p:ext uri="{BB962C8B-B14F-4D97-AF65-F5344CB8AC3E}">
        <p14:creationId xmlns:p14="http://schemas.microsoft.com/office/powerpoint/2010/main" val="2417597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workstations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 following components are shared by the host and all guest OSs:</a:t>
            </a:r>
          </a:p>
          <a:p>
            <a:r>
              <a:rPr lang="en-US" dirty="0" smtClean="0"/>
              <a:t>CPU Cycles</a:t>
            </a:r>
          </a:p>
          <a:p>
            <a:r>
              <a:rPr lang="en-US" dirty="0" smtClean="0"/>
              <a:t>System Memory</a:t>
            </a:r>
          </a:p>
          <a:p>
            <a:r>
              <a:rPr lang="en-US" dirty="0" smtClean="0"/>
              <a:t>Drive Storage</a:t>
            </a:r>
          </a:p>
          <a:p>
            <a:r>
              <a:rPr lang="en-US" dirty="0" smtClean="0"/>
              <a:t>System-wide Network Bandwidth</a:t>
            </a:r>
          </a:p>
          <a:p>
            <a:endParaRPr lang="en-US" dirty="0"/>
          </a:p>
          <a:p>
            <a:pPr marL="0" indent="0">
              <a:buNone/>
            </a:pPr>
            <a:r>
              <a:rPr lang="en-US" dirty="0" smtClean="0"/>
              <a:t>Therefore </a:t>
            </a:r>
            <a:r>
              <a:rPr lang="en-US" i="1" dirty="0" smtClean="0"/>
              <a:t>CPU Enhancements </a:t>
            </a:r>
            <a:r>
              <a:rPr lang="en-US" dirty="0" smtClean="0"/>
              <a:t>(multicore) and </a:t>
            </a:r>
            <a:r>
              <a:rPr lang="en-US" i="1" dirty="0" smtClean="0"/>
              <a:t>Maximized RAM </a:t>
            </a:r>
            <a:r>
              <a:rPr lang="en-US" dirty="0" smtClean="0"/>
              <a:t>must exceed standard workstations</a:t>
            </a:r>
            <a:endParaRPr lang="en-US" dirty="0"/>
          </a:p>
        </p:txBody>
      </p:sp>
    </p:spTree>
    <p:extLst>
      <p:ext uri="{BB962C8B-B14F-4D97-AF65-F5344CB8AC3E}">
        <p14:creationId xmlns:p14="http://schemas.microsoft.com/office/powerpoint/2010/main" val="1550808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Workstation</a:t>
            </a:r>
            <a:endParaRPr lang="en-US" dirty="0"/>
          </a:p>
        </p:txBody>
      </p:sp>
      <p:sp>
        <p:nvSpPr>
          <p:cNvPr id="3" name="Content Placeholder 2"/>
          <p:cNvSpPr>
            <a:spLocks noGrp="1"/>
          </p:cNvSpPr>
          <p:nvPr>
            <p:ph idx="1"/>
          </p:nvPr>
        </p:nvSpPr>
        <p:spPr/>
        <p:txBody>
          <a:bodyPr/>
          <a:lstStyle/>
          <a:p>
            <a:r>
              <a:rPr lang="en-US" dirty="0" smtClean="0"/>
              <a:t>The following 3 constraints determine how much RAM can be installed:</a:t>
            </a:r>
          </a:p>
          <a:p>
            <a:pPr marL="457200" indent="-457200">
              <a:buAutoNum type="arabicPeriod"/>
            </a:pPr>
            <a:r>
              <a:rPr lang="en-US" dirty="0" smtClean="0"/>
              <a:t>CPU address-bus width</a:t>
            </a:r>
          </a:p>
          <a:p>
            <a:pPr marL="457200" indent="-457200">
              <a:buAutoNum type="arabicPeriod"/>
            </a:pPr>
            <a:r>
              <a:rPr lang="en-US" dirty="0" smtClean="0"/>
              <a:t>Operating System Maximum supported RAM</a:t>
            </a:r>
          </a:p>
          <a:p>
            <a:pPr marL="457200" indent="-457200">
              <a:buAutoNum type="arabicPeriod"/>
            </a:pPr>
            <a:r>
              <a:rPr lang="en-US" dirty="0" smtClean="0"/>
              <a:t>Motherboard’s Maximum supported RAM</a:t>
            </a:r>
            <a:endParaRPr lang="en-US" dirty="0"/>
          </a:p>
        </p:txBody>
      </p:sp>
    </p:spTree>
    <p:extLst>
      <p:ext uri="{BB962C8B-B14F-4D97-AF65-F5344CB8AC3E}">
        <p14:creationId xmlns:p14="http://schemas.microsoft.com/office/powerpoint/2010/main" val="2394083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Gaming PC’s</a:t>
            </a:r>
            <a:endParaRPr lang="en-US" dirty="0"/>
          </a:p>
        </p:txBody>
      </p:sp>
      <p:sp>
        <p:nvSpPr>
          <p:cNvPr id="3" name="Content Placeholder 2"/>
          <p:cNvSpPr>
            <a:spLocks noGrp="1"/>
          </p:cNvSpPr>
          <p:nvPr>
            <p:ph idx="1"/>
          </p:nvPr>
        </p:nvSpPr>
        <p:spPr/>
        <p:txBody>
          <a:bodyPr/>
          <a:lstStyle/>
          <a:p>
            <a:r>
              <a:rPr lang="en-US" dirty="0"/>
              <a:t>Today’s advanced PC-based gaming software cannot </a:t>
            </a:r>
            <a:r>
              <a:rPr lang="en-US" dirty="0" smtClean="0"/>
              <a:t>be expected </a:t>
            </a:r>
            <a:r>
              <a:rPr lang="en-US" dirty="0"/>
              <a:t>to run on an average system. </a:t>
            </a:r>
            <a:endParaRPr lang="en-US" dirty="0" smtClean="0"/>
          </a:p>
          <a:p>
            <a:r>
              <a:rPr lang="en-US" dirty="0" smtClean="0"/>
              <a:t>Specialized </a:t>
            </a:r>
            <a:r>
              <a:rPr lang="en-US" i="1" dirty="0"/>
              <a:t>gaming </a:t>
            </a:r>
            <a:r>
              <a:rPr lang="en-US" dirty="0" smtClean="0"/>
              <a:t>computers are optimized for running </a:t>
            </a:r>
            <a:r>
              <a:rPr lang="en-US" dirty="0"/>
              <a:t>modern video </a:t>
            </a:r>
            <a:r>
              <a:rPr lang="en-US" dirty="0" smtClean="0"/>
              <a:t>games</a:t>
            </a:r>
            <a:endParaRPr lang="en-US" dirty="0"/>
          </a:p>
          <a:p>
            <a:r>
              <a:rPr lang="en-US" dirty="0" smtClean="0"/>
              <a:t>PC Gaming is a growing segment </a:t>
            </a:r>
            <a:r>
              <a:rPr lang="en-US" dirty="0"/>
              <a:t>of the personal-computer market.</a:t>
            </a:r>
          </a:p>
        </p:txBody>
      </p:sp>
    </p:spTree>
    <p:extLst>
      <p:ext uri="{BB962C8B-B14F-4D97-AF65-F5344CB8AC3E}">
        <p14:creationId xmlns:p14="http://schemas.microsoft.com/office/powerpoint/2010/main" val="1439672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Gaming PC enhancement areas</a:t>
            </a:r>
            <a:endParaRPr lang="en-US" dirty="0"/>
          </a:p>
        </p:txBody>
      </p:sp>
      <p:sp>
        <p:nvSpPr>
          <p:cNvPr id="3" name="Content Placeholder 2"/>
          <p:cNvSpPr>
            <a:spLocks noGrp="1"/>
          </p:cNvSpPr>
          <p:nvPr>
            <p:ph idx="1"/>
          </p:nvPr>
        </p:nvSpPr>
        <p:spPr/>
        <p:txBody>
          <a:bodyPr/>
          <a:lstStyle/>
          <a:p>
            <a:pPr marL="0" indent="0">
              <a:buNone/>
            </a:pPr>
            <a:r>
              <a:rPr lang="en-US" dirty="0"/>
              <a:t>4</a:t>
            </a:r>
            <a:r>
              <a:rPr lang="en-US" dirty="0" smtClean="0"/>
              <a:t> </a:t>
            </a:r>
            <a:r>
              <a:rPr lang="en-US" dirty="0"/>
              <a:t>areas of enhancement must be considered</a:t>
            </a:r>
            <a:r>
              <a:rPr lang="en-US" dirty="0" smtClean="0"/>
              <a:t>:</a:t>
            </a:r>
          </a:p>
          <a:p>
            <a:pPr marL="0" indent="0">
              <a:buNone/>
            </a:pPr>
            <a:endParaRPr lang="en-US" dirty="0"/>
          </a:p>
          <a:p>
            <a:r>
              <a:rPr lang="en-US" dirty="0" smtClean="0"/>
              <a:t>CPU </a:t>
            </a:r>
            <a:r>
              <a:rPr lang="en-US" dirty="0"/>
              <a:t>enhancements</a:t>
            </a:r>
          </a:p>
          <a:p>
            <a:r>
              <a:rPr lang="en-US" dirty="0" smtClean="0"/>
              <a:t>Video </a:t>
            </a:r>
            <a:r>
              <a:rPr lang="en-US" dirty="0"/>
              <a:t>enhancements</a:t>
            </a:r>
          </a:p>
          <a:p>
            <a:r>
              <a:rPr lang="en-US" dirty="0" smtClean="0"/>
              <a:t>Specialized </a:t>
            </a:r>
            <a:r>
              <a:rPr lang="en-US" dirty="0"/>
              <a:t>audio</a:t>
            </a:r>
          </a:p>
          <a:p>
            <a:r>
              <a:rPr lang="en-US" dirty="0" smtClean="0"/>
              <a:t>Enhanced </a:t>
            </a:r>
            <a:r>
              <a:rPr lang="en-US" dirty="0"/>
              <a:t>cooling</a:t>
            </a:r>
          </a:p>
        </p:txBody>
      </p:sp>
    </p:spTree>
    <p:extLst>
      <p:ext uri="{BB962C8B-B14F-4D97-AF65-F5344CB8AC3E}">
        <p14:creationId xmlns:p14="http://schemas.microsoft.com/office/powerpoint/2010/main" val="915606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custom Configurations</a:t>
            </a:r>
            <a:endParaRPr lang="en-US" dirty="0"/>
          </a:p>
        </p:txBody>
      </p:sp>
      <p:sp>
        <p:nvSpPr>
          <p:cNvPr id="3" name="Content Placeholder 2"/>
          <p:cNvSpPr>
            <a:spLocks noGrp="1"/>
          </p:cNvSpPr>
          <p:nvPr>
            <p:ph idx="1"/>
          </p:nvPr>
        </p:nvSpPr>
        <p:spPr/>
        <p:txBody>
          <a:bodyPr/>
          <a:lstStyle/>
          <a:p>
            <a:pPr marL="0" indent="0">
              <a:buNone/>
            </a:pPr>
            <a:r>
              <a:rPr lang="en-US" dirty="0"/>
              <a:t>Y</a:t>
            </a:r>
            <a:r>
              <a:rPr lang="en-US" dirty="0" smtClean="0"/>
              <a:t>ou </a:t>
            </a:r>
            <a:r>
              <a:rPr lang="en-US" dirty="0"/>
              <a:t>might </a:t>
            </a:r>
            <a:r>
              <a:rPr lang="en-US" dirty="0" smtClean="0"/>
              <a:t>be given a list of requirements from a client and need to translate that into the optimal system for </a:t>
            </a:r>
            <a:r>
              <a:rPr lang="en-US" dirty="0"/>
              <a:t>their needs</a:t>
            </a:r>
          </a:p>
        </p:txBody>
      </p:sp>
    </p:spTree>
    <p:extLst>
      <p:ext uri="{BB962C8B-B14F-4D97-AF65-F5344CB8AC3E}">
        <p14:creationId xmlns:p14="http://schemas.microsoft.com/office/powerpoint/2010/main" val="3139498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i.CPU</a:t>
            </a:r>
            <a:r>
              <a:rPr lang="en-US" dirty="0" smtClean="0"/>
              <a:t> Enhancements	</a:t>
            </a:r>
            <a:endParaRPr lang="en-US" dirty="0"/>
          </a:p>
        </p:txBody>
      </p:sp>
      <p:sp>
        <p:nvSpPr>
          <p:cNvPr id="3" name="Content Placeholder 2"/>
          <p:cNvSpPr>
            <a:spLocks noGrp="1"/>
          </p:cNvSpPr>
          <p:nvPr>
            <p:ph idx="1"/>
          </p:nvPr>
        </p:nvSpPr>
        <p:spPr/>
        <p:txBody>
          <a:bodyPr/>
          <a:lstStyle/>
          <a:p>
            <a:r>
              <a:rPr lang="en-US" dirty="0" smtClean="0"/>
              <a:t>CPU must be able to create the action</a:t>
            </a:r>
          </a:p>
          <a:p>
            <a:r>
              <a:rPr lang="en-US" dirty="0" smtClean="0"/>
              <a:t>Mid-level to high end multicore will suffice</a:t>
            </a:r>
          </a:p>
          <a:p>
            <a:r>
              <a:rPr lang="en-US" dirty="0" smtClean="0"/>
              <a:t>Gamers overclock the CPU to reach clock speeds greater than the manufacturer by making changes in the bios to the clocking frequency to dominate competitors</a:t>
            </a:r>
          </a:p>
          <a:p>
            <a:r>
              <a:rPr lang="en-US" dirty="0" smtClean="0"/>
              <a:t>Overclocked CPUs don’t last long though</a:t>
            </a:r>
            <a:endParaRPr lang="en-US" dirty="0"/>
          </a:p>
        </p:txBody>
      </p:sp>
    </p:spTree>
    <p:extLst>
      <p:ext uri="{BB962C8B-B14F-4D97-AF65-F5344CB8AC3E}">
        <p14:creationId xmlns:p14="http://schemas.microsoft.com/office/powerpoint/2010/main" val="2622244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ii.Video</a:t>
            </a:r>
            <a:r>
              <a:rPr lang="en-US" dirty="0" smtClean="0"/>
              <a:t> Enhancements </a:t>
            </a:r>
            <a:endParaRPr lang="en-US" dirty="0"/>
          </a:p>
        </p:txBody>
      </p:sp>
      <p:sp>
        <p:nvSpPr>
          <p:cNvPr id="3" name="Content Placeholder 2"/>
          <p:cNvSpPr>
            <a:spLocks noGrp="1"/>
          </p:cNvSpPr>
          <p:nvPr>
            <p:ph idx="1"/>
          </p:nvPr>
        </p:nvSpPr>
        <p:spPr/>
        <p:txBody>
          <a:bodyPr/>
          <a:lstStyle/>
          <a:p>
            <a:r>
              <a:rPr lang="en-US" dirty="0"/>
              <a:t>Technologies </a:t>
            </a:r>
            <a:r>
              <a:rPr lang="en-US" dirty="0" smtClean="0"/>
              <a:t>like NVIDIA’s </a:t>
            </a:r>
            <a:r>
              <a:rPr lang="en-US" dirty="0"/>
              <a:t>SLI and ATI’s Crossfire are extremely beneficial for such </a:t>
            </a:r>
            <a:r>
              <a:rPr lang="en-US" dirty="0" smtClean="0"/>
              <a:t>graphics-intensive applications.</a:t>
            </a:r>
          </a:p>
          <a:p>
            <a:r>
              <a:rPr lang="en-US" dirty="0"/>
              <a:t>Video cards </a:t>
            </a:r>
            <a:r>
              <a:rPr lang="en-US" dirty="0" smtClean="0"/>
              <a:t>for gaming </a:t>
            </a:r>
            <a:r>
              <a:rPr lang="en-US" dirty="0"/>
              <a:t>systems essentially require their own dedicated graphics processing unit (</a:t>
            </a:r>
            <a:r>
              <a:rPr lang="en-US" dirty="0" smtClean="0"/>
              <a:t>GPU)</a:t>
            </a:r>
          </a:p>
          <a:p>
            <a:r>
              <a:rPr lang="en-US" dirty="0" smtClean="0"/>
              <a:t>The choice of monitor must keep up with the speed of the adapter, its resolution or 3D capabilities</a:t>
            </a:r>
            <a:endParaRPr lang="en-US" dirty="0"/>
          </a:p>
        </p:txBody>
      </p:sp>
    </p:spTree>
    <p:extLst>
      <p:ext uri="{BB962C8B-B14F-4D97-AF65-F5344CB8AC3E}">
        <p14:creationId xmlns:p14="http://schemas.microsoft.com/office/powerpoint/2010/main" val="4045217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Specialized Audio</a:t>
            </a:r>
            <a:endParaRPr lang="en-US" dirty="0"/>
          </a:p>
        </p:txBody>
      </p:sp>
      <p:sp>
        <p:nvSpPr>
          <p:cNvPr id="3" name="Content Placeholder 2"/>
          <p:cNvSpPr>
            <a:spLocks noGrp="1"/>
          </p:cNvSpPr>
          <p:nvPr>
            <p:ph idx="1"/>
          </p:nvPr>
        </p:nvSpPr>
        <p:spPr/>
        <p:txBody>
          <a:bodyPr/>
          <a:lstStyle/>
          <a:p>
            <a:r>
              <a:rPr lang="en-US" dirty="0" smtClean="0"/>
              <a:t>High definition digital audio from technologies such as S/PDIF and HDMI are required</a:t>
            </a:r>
          </a:p>
          <a:p>
            <a:r>
              <a:rPr lang="en-US" dirty="0" smtClean="0"/>
              <a:t>Headsets with Microphones</a:t>
            </a:r>
            <a:endParaRPr lang="en-US" dirty="0"/>
          </a:p>
        </p:txBody>
      </p:sp>
    </p:spTree>
    <p:extLst>
      <p:ext uri="{BB962C8B-B14F-4D97-AF65-F5344CB8AC3E}">
        <p14:creationId xmlns:p14="http://schemas.microsoft.com/office/powerpoint/2010/main" val="1009047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Enhanced Cooling</a:t>
            </a:r>
            <a:endParaRPr lang="en-US" dirty="0"/>
          </a:p>
        </p:txBody>
      </p:sp>
      <p:sp>
        <p:nvSpPr>
          <p:cNvPr id="3" name="Content Placeholder 2"/>
          <p:cNvSpPr>
            <a:spLocks noGrp="1"/>
          </p:cNvSpPr>
          <p:nvPr>
            <p:ph idx="1"/>
          </p:nvPr>
        </p:nvSpPr>
        <p:spPr/>
        <p:txBody>
          <a:bodyPr>
            <a:normAutofit/>
          </a:bodyPr>
          <a:lstStyle/>
          <a:p>
            <a:r>
              <a:rPr lang="en-US" dirty="0" smtClean="0"/>
              <a:t>As mentioned overclocked CPUs used by some gamers don’t last long due to heat output</a:t>
            </a:r>
          </a:p>
          <a:p>
            <a:r>
              <a:rPr lang="en-US" dirty="0" smtClean="0"/>
              <a:t>High end graphics cards come with their own cooling fans</a:t>
            </a:r>
          </a:p>
          <a:p>
            <a:r>
              <a:rPr lang="en-US" dirty="0"/>
              <a:t>G</a:t>
            </a:r>
            <a:r>
              <a:rPr lang="en-US" dirty="0" smtClean="0"/>
              <a:t>aming-PC </a:t>
            </a:r>
            <a:r>
              <a:rPr lang="en-US" dirty="0"/>
              <a:t>builder’s decision to include two or more ganged </a:t>
            </a:r>
            <a:r>
              <a:rPr lang="en-US" dirty="0" smtClean="0"/>
              <a:t>adapters (video </a:t>
            </a:r>
            <a:r>
              <a:rPr lang="en-US" dirty="0"/>
              <a:t>cards that are two expansion slots wide and take up two expansion slots </a:t>
            </a:r>
            <a:r>
              <a:rPr lang="en-US" dirty="0" smtClean="0"/>
              <a:t>but attached </a:t>
            </a:r>
            <a:r>
              <a:rPr lang="en-US" dirty="0"/>
              <a:t>together as one unit) in one system (SLI or Crossfire) challenges the </a:t>
            </a:r>
            <a:r>
              <a:rPr lang="en-US" dirty="0" smtClean="0"/>
              <a:t>engineered cooling </a:t>
            </a:r>
            <a:r>
              <a:rPr lang="en-US" dirty="0"/>
              <a:t>circuit.</a:t>
            </a:r>
          </a:p>
        </p:txBody>
      </p:sp>
    </p:spTree>
    <p:extLst>
      <p:ext uri="{BB962C8B-B14F-4D97-AF65-F5344CB8AC3E}">
        <p14:creationId xmlns:p14="http://schemas.microsoft.com/office/powerpoint/2010/main" val="3939947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Home Theater PCs</a:t>
            </a:r>
            <a:endParaRPr lang="en-US" dirty="0"/>
          </a:p>
        </p:txBody>
      </p:sp>
      <p:sp>
        <p:nvSpPr>
          <p:cNvPr id="3" name="Content Placeholder 2"/>
          <p:cNvSpPr>
            <a:spLocks noGrp="1"/>
          </p:cNvSpPr>
          <p:nvPr>
            <p:ph idx="1"/>
          </p:nvPr>
        </p:nvSpPr>
        <p:spPr/>
        <p:txBody>
          <a:bodyPr/>
          <a:lstStyle/>
          <a:p>
            <a:r>
              <a:rPr lang="en-US" dirty="0"/>
              <a:t>Today though, </a:t>
            </a:r>
            <a:r>
              <a:rPr lang="en-US" i="1" dirty="0"/>
              <a:t>home theater PCs (</a:t>
            </a:r>
            <a:r>
              <a:rPr lang="en-US" i="1" dirty="0" smtClean="0"/>
              <a:t>HTPCs) </a:t>
            </a:r>
            <a:r>
              <a:rPr lang="en-US" dirty="0" smtClean="0"/>
              <a:t>are </a:t>
            </a:r>
            <a:r>
              <a:rPr lang="en-US" dirty="0"/>
              <a:t>becoming more popular as specialized computing appliances used to control the </a:t>
            </a:r>
            <a:r>
              <a:rPr lang="en-US" dirty="0" smtClean="0"/>
              <a:t>entire home </a:t>
            </a:r>
            <a:r>
              <a:rPr lang="en-US" dirty="0"/>
              <a:t>entertainment experience</a:t>
            </a:r>
            <a:r>
              <a:rPr lang="en-US" dirty="0" smtClean="0"/>
              <a:t>.</a:t>
            </a:r>
          </a:p>
          <a:p>
            <a:r>
              <a:rPr lang="en-US" dirty="0" smtClean="0"/>
              <a:t>They store large amounts of video media streamed out to display devices, stream from the internet or act as A/V tuners and receivers</a:t>
            </a:r>
          </a:p>
          <a:p>
            <a:r>
              <a:rPr lang="en-US" dirty="0" smtClean="0"/>
              <a:t>HTPCs give users more control over their set-top boxes</a:t>
            </a:r>
            <a:endParaRPr lang="en-US" dirty="0"/>
          </a:p>
        </p:txBody>
      </p:sp>
    </p:spTree>
    <p:extLst>
      <p:ext uri="{BB962C8B-B14F-4D97-AF65-F5344CB8AC3E}">
        <p14:creationId xmlns:p14="http://schemas.microsoft.com/office/powerpoint/2010/main" val="2428792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HTPCs continued</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following list comprises the </a:t>
            </a:r>
            <a:r>
              <a:rPr lang="en-US" dirty="0" smtClean="0"/>
              <a:t>specializations inherent </a:t>
            </a:r>
            <a:r>
              <a:rPr lang="en-US" dirty="0"/>
              <a:t>in true HTPCs:</a:t>
            </a:r>
          </a:p>
          <a:p>
            <a:r>
              <a:rPr lang="en-US" dirty="0" smtClean="0"/>
              <a:t>Video </a:t>
            </a:r>
            <a:r>
              <a:rPr lang="en-US" dirty="0"/>
              <a:t>enhancements</a:t>
            </a:r>
          </a:p>
          <a:p>
            <a:r>
              <a:rPr lang="en-US" dirty="0" smtClean="0"/>
              <a:t>Specialized </a:t>
            </a:r>
            <a:r>
              <a:rPr lang="en-US" dirty="0"/>
              <a:t>audio</a:t>
            </a:r>
          </a:p>
          <a:p>
            <a:r>
              <a:rPr lang="en-US" dirty="0" smtClean="0"/>
              <a:t>Special </a:t>
            </a:r>
            <a:r>
              <a:rPr lang="en-US" dirty="0"/>
              <a:t>chassis</a:t>
            </a:r>
          </a:p>
          <a:p>
            <a:r>
              <a:rPr lang="en-US" dirty="0" smtClean="0"/>
              <a:t>TV </a:t>
            </a:r>
            <a:r>
              <a:rPr lang="en-US" dirty="0"/>
              <a:t>tuner requirement</a:t>
            </a:r>
          </a:p>
        </p:txBody>
      </p:sp>
    </p:spTree>
    <p:extLst>
      <p:ext uri="{BB962C8B-B14F-4D97-AF65-F5344CB8AC3E}">
        <p14:creationId xmlns:p14="http://schemas.microsoft.com/office/powerpoint/2010/main" val="2097405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a:t>
            </a:r>
            <a:r>
              <a:rPr lang="en-US" dirty="0"/>
              <a:t>. Video </a:t>
            </a:r>
            <a:r>
              <a:rPr lang="en-US" dirty="0" smtClean="0"/>
              <a:t>enhancements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High Definition </a:t>
            </a:r>
            <a:r>
              <a:rPr lang="en-US" dirty="0"/>
              <a:t>M</a:t>
            </a:r>
            <a:r>
              <a:rPr lang="en-US" dirty="0" smtClean="0"/>
              <a:t>ultimedia </a:t>
            </a:r>
            <a:r>
              <a:rPr lang="en-US" dirty="0"/>
              <a:t>I</a:t>
            </a:r>
            <a:r>
              <a:rPr lang="en-US" dirty="0" smtClean="0"/>
              <a:t>nterface (HDMI) offer high def. audio and high def. video and therefore a logical choice</a:t>
            </a:r>
          </a:p>
          <a:p>
            <a:r>
              <a:rPr lang="en-US" dirty="0" smtClean="0"/>
              <a:t>Graphic adapters with one of more HDMI interfaces</a:t>
            </a:r>
          </a:p>
          <a:p>
            <a:r>
              <a:rPr lang="en-US" dirty="0" smtClean="0"/>
              <a:t>Monitor should be state of the art too</a:t>
            </a:r>
            <a:endParaRPr lang="en-US" dirty="0"/>
          </a:p>
        </p:txBody>
      </p:sp>
    </p:spTree>
    <p:extLst>
      <p:ext uri="{BB962C8B-B14F-4D97-AF65-F5344CB8AC3E}">
        <p14:creationId xmlns:p14="http://schemas.microsoft.com/office/powerpoint/2010/main" val="10385768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ii.</a:t>
            </a:r>
            <a:r>
              <a:rPr lang="en-US" dirty="0"/>
              <a:t> Specialized </a:t>
            </a:r>
            <a:r>
              <a:rPr lang="en-US" dirty="0" smtClean="0"/>
              <a:t>audio</a:t>
            </a:r>
            <a:endParaRPr lang="en-US" dirty="0"/>
          </a:p>
        </p:txBody>
      </p:sp>
      <p:sp>
        <p:nvSpPr>
          <p:cNvPr id="3" name="Content Placeholder 2"/>
          <p:cNvSpPr>
            <a:spLocks noGrp="1"/>
          </p:cNvSpPr>
          <p:nvPr>
            <p:ph idx="1"/>
          </p:nvPr>
        </p:nvSpPr>
        <p:spPr/>
        <p:txBody>
          <a:bodyPr/>
          <a:lstStyle/>
          <a:p>
            <a:r>
              <a:rPr lang="en-US" dirty="0" smtClean="0"/>
              <a:t>HDMI is capable of 8-channel 7.1 surround sound ideal for home theater</a:t>
            </a:r>
          </a:p>
          <a:p>
            <a:r>
              <a:rPr lang="en-US" dirty="0" smtClean="0"/>
              <a:t>High end digital audio should be near the top end of the wish list </a:t>
            </a:r>
          </a:p>
          <a:p>
            <a:r>
              <a:rPr lang="en-US" dirty="0" smtClean="0"/>
              <a:t>Minimum should be 7.1 </a:t>
            </a:r>
            <a:r>
              <a:rPr lang="en-US" i="1" dirty="0" smtClean="0"/>
              <a:t>analog</a:t>
            </a:r>
            <a:r>
              <a:rPr lang="en-US" dirty="0" smtClean="0"/>
              <a:t> surround sound (six 3.5mm stereo mini jacks)</a:t>
            </a:r>
          </a:p>
          <a:p>
            <a:pPr marL="0" indent="0">
              <a:buNone/>
            </a:pPr>
            <a:r>
              <a:rPr lang="en-US" dirty="0" smtClean="0"/>
              <a:t>PS: stereo mini jacks are the ones you find on a standard headphone set</a:t>
            </a:r>
            <a:endParaRPr lang="en-US" dirty="0"/>
          </a:p>
        </p:txBody>
      </p:sp>
    </p:spTree>
    <p:extLst>
      <p:ext uri="{BB962C8B-B14F-4D97-AF65-F5344CB8AC3E}">
        <p14:creationId xmlns:p14="http://schemas.microsoft.com/office/powerpoint/2010/main" val="2801141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iii. Special chassis / iv. TV Tuner</a:t>
            </a:r>
            <a:endParaRPr lang="en-US" dirty="0"/>
          </a:p>
        </p:txBody>
      </p:sp>
      <p:sp>
        <p:nvSpPr>
          <p:cNvPr id="3" name="Content Placeholder 2"/>
          <p:cNvSpPr>
            <a:spLocks noGrp="1"/>
          </p:cNvSpPr>
          <p:nvPr>
            <p:ph idx="1"/>
          </p:nvPr>
        </p:nvSpPr>
        <p:spPr/>
        <p:txBody>
          <a:bodyPr/>
          <a:lstStyle/>
          <a:p>
            <a:r>
              <a:rPr lang="en-US" dirty="0" smtClean="0"/>
              <a:t>HTPCs have their own specialized computer case form factor (case design)</a:t>
            </a:r>
          </a:p>
          <a:p>
            <a:r>
              <a:rPr lang="en-US" dirty="0" smtClean="0"/>
              <a:t>These should blend well with other home appliances such as DVRs, DVD players </a:t>
            </a:r>
            <a:r>
              <a:rPr lang="en-US" dirty="0" err="1" smtClean="0"/>
              <a:t>etc</a:t>
            </a:r>
            <a:endParaRPr lang="en-US" dirty="0" smtClean="0"/>
          </a:p>
          <a:p>
            <a:r>
              <a:rPr lang="en-US" dirty="0" smtClean="0"/>
              <a:t>Typically black, sit horizontal like desktop computers and have touch screen interfaces</a:t>
            </a:r>
            <a:endParaRPr lang="en-US" dirty="0"/>
          </a:p>
        </p:txBody>
      </p:sp>
    </p:spTree>
    <p:extLst>
      <p:ext uri="{BB962C8B-B14F-4D97-AF65-F5344CB8AC3E}">
        <p14:creationId xmlns:p14="http://schemas.microsoft.com/office/powerpoint/2010/main" val="2025083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HTPC features..</a:t>
            </a:r>
            <a:endParaRPr lang="en-US" dirty="0"/>
          </a:p>
        </p:txBody>
      </p:sp>
      <p:sp>
        <p:nvSpPr>
          <p:cNvPr id="3" name="Content Placeholder 2"/>
          <p:cNvSpPr>
            <a:spLocks noGrp="1"/>
          </p:cNvSpPr>
          <p:nvPr>
            <p:ph idx="1"/>
          </p:nvPr>
        </p:nvSpPr>
        <p:spPr/>
        <p:txBody>
          <a:bodyPr/>
          <a:lstStyle/>
          <a:p>
            <a:r>
              <a:rPr lang="en-US" dirty="0" smtClean="0"/>
              <a:t>Typical dimension 17”x17”x7</a:t>
            </a:r>
            <a:endParaRPr lang="en-US" dirty="0"/>
          </a:p>
          <a:p>
            <a:r>
              <a:rPr lang="en-US" dirty="0" smtClean="0"/>
              <a:t>Motherboard typically mini-ITX with integrated HDMI</a:t>
            </a:r>
            <a:endParaRPr lang="en-US" dirty="0"/>
          </a:p>
          <a:p>
            <a:r>
              <a:rPr lang="en-US" dirty="0" smtClean="0"/>
              <a:t>Blu-ray drive, </a:t>
            </a:r>
            <a:r>
              <a:rPr lang="en-US" dirty="0" err="1" smtClean="0"/>
              <a:t>PCIe</a:t>
            </a:r>
            <a:r>
              <a:rPr lang="en-US" dirty="0" smtClean="0"/>
              <a:t> or USB TV Tuner card, HDD or SSD (large storage)</a:t>
            </a:r>
          </a:p>
          <a:p>
            <a:r>
              <a:rPr lang="en-US" dirty="0" smtClean="0"/>
              <a:t>RAM for mini-ITX, SODIMMs for prebuilt models</a:t>
            </a:r>
          </a:p>
          <a:p>
            <a:endParaRPr lang="en-US" dirty="0"/>
          </a:p>
        </p:txBody>
      </p:sp>
      <p:pic>
        <p:nvPicPr>
          <p:cNvPr id="5" name="Picture 4"/>
          <p:cNvPicPr>
            <a:picLocks noChangeAspect="1"/>
          </p:cNvPicPr>
          <p:nvPr/>
        </p:nvPicPr>
        <p:blipFill>
          <a:blip r:embed="rId3"/>
          <a:stretch>
            <a:fillRect/>
          </a:stretch>
        </p:blipFill>
        <p:spPr>
          <a:xfrm>
            <a:off x="7429499" y="4492242"/>
            <a:ext cx="3752288" cy="1714695"/>
          </a:xfrm>
          <a:prstGeom prst="rect">
            <a:avLst/>
          </a:prstGeom>
        </p:spPr>
      </p:pic>
    </p:spTree>
    <p:extLst>
      <p:ext uri="{BB962C8B-B14F-4D97-AF65-F5344CB8AC3E}">
        <p14:creationId xmlns:p14="http://schemas.microsoft.com/office/powerpoint/2010/main" val="321590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Exam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On the A+ exam, you may be given a scenario and asked to choose the</a:t>
            </a:r>
          </a:p>
          <a:p>
            <a:pPr marL="0" indent="0">
              <a:buNone/>
            </a:pPr>
            <a:r>
              <a:rPr lang="en-US" dirty="0"/>
              <a:t>right PC configuration to meet customer needs. Each of the next eight</a:t>
            </a:r>
          </a:p>
          <a:p>
            <a:pPr marL="0" indent="0">
              <a:buNone/>
            </a:pPr>
            <a:r>
              <a:rPr lang="en-US" dirty="0"/>
              <a:t>sections on different configurations gives you the information needed to</a:t>
            </a:r>
          </a:p>
          <a:p>
            <a:pPr marL="0" indent="0">
              <a:buNone/>
            </a:pPr>
            <a:r>
              <a:rPr lang="en-US" dirty="0"/>
              <a:t>choose the right configuration based on a given scenario. For example, if</a:t>
            </a:r>
          </a:p>
          <a:p>
            <a:pPr marL="0" indent="0">
              <a:buNone/>
            </a:pPr>
            <a:r>
              <a:rPr lang="en-US" dirty="0"/>
              <a:t>given a scenario where the user will be designing magazines, he or she will</a:t>
            </a:r>
          </a:p>
          <a:p>
            <a:pPr marL="0" indent="0">
              <a:buNone/>
            </a:pPr>
            <a:r>
              <a:rPr lang="en-US" dirty="0"/>
              <a:t>need a graphic or CAD/CAM workstation. Or, if the user wants to store all</a:t>
            </a:r>
          </a:p>
          <a:p>
            <a:pPr marL="0" indent="0">
              <a:buNone/>
            </a:pPr>
            <a:r>
              <a:rPr lang="en-US" dirty="0"/>
              <a:t>of the family’s important files in a central location, they might consider a</a:t>
            </a:r>
          </a:p>
          <a:p>
            <a:pPr marL="0" indent="0">
              <a:buNone/>
            </a:pPr>
            <a:r>
              <a:rPr lang="en-US" dirty="0"/>
              <a:t>home server PC.</a:t>
            </a:r>
          </a:p>
        </p:txBody>
      </p:sp>
    </p:spTree>
    <p:extLst>
      <p:ext uri="{BB962C8B-B14F-4D97-AF65-F5344CB8AC3E}">
        <p14:creationId xmlns:p14="http://schemas.microsoft.com/office/powerpoint/2010/main" val="98618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Thin Clients</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i="1" dirty="0"/>
              <a:t>thin client </a:t>
            </a:r>
            <a:r>
              <a:rPr lang="en-US" dirty="0"/>
              <a:t>is any machine that </a:t>
            </a:r>
            <a:r>
              <a:rPr lang="en-US" dirty="0" smtClean="0"/>
              <a:t>divests itself </a:t>
            </a:r>
            <a:r>
              <a:rPr lang="en-US" dirty="0"/>
              <a:t>of all or most local storage and varying levels of RAM and processing power </a:t>
            </a:r>
            <a:r>
              <a:rPr lang="en-US" dirty="0" smtClean="0"/>
              <a:t>without necessarily </a:t>
            </a:r>
            <a:r>
              <a:rPr lang="en-US" dirty="0"/>
              <a:t>giving up all ability to process instructions and data</a:t>
            </a:r>
            <a:r>
              <a:rPr lang="en-US" dirty="0" smtClean="0"/>
              <a:t>.</a:t>
            </a:r>
          </a:p>
          <a:p>
            <a:r>
              <a:rPr lang="en-US" dirty="0" smtClean="0"/>
              <a:t>It resembles but is not a </a:t>
            </a:r>
            <a:r>
              <a:rPr lang="en-US" i="1" dirty="0" smtClean="0"/>
              <a:t>dumb terminal </a:t>
            </a:r>
            <a:r>
              <a:rPr lang="en-US" dirty="0" smtClean="0"/>
              <a:t>(which only displays output to the monitor and relays input from keyboard and mouse to the server)</a:t>
            </a:r>
          </a:p>
          <a:p>
            <a:r>
              <a:rPr lang="en-US" dirty="0" smtClean="0"/>
              <a:t>Thin clients feature a true network connection but have low processing power and storage, meaning the server must have increased capacities. This unfortunately leads to one central point of failure</a:t>
            </a:r>
          </a:p>
          <a:p>
            <a:endParaRPr lang="en-US" dirty="0"/>
          </a:p>
        </p:txBody>
      </p:sp>
    </p:spTree>
    <p:extLst>
      <p:ext uri="{BB962C8B-B14F-4D97-AF65-F5344CB8AC3E}">
        <p14:creationId xmlns:p14="http://schemas.microsoft.com/office/powerpoint/2010/main" val="1578921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 Clients continued..</a:t>
            </a:r>
            <a:endParaRPr lang="en-US" dirty="0"/>
          </a:p>
        </p:txBody>
      </p:sp>
      <p:sp>
        <p:nvSpPr>
          <p:cNvPr id="3" name="Content Placeholder 2"/>
          <p:cNvSpPr>
            <a:spLocks noGrp="1"/>
          </p:cNvSpPr>
          <p:nvPr>
            <p:ph idx="1"/>
          </p:nvPr>
        </p:nvSpPr>
        <p:spPr/>
        <p:txBody>
          <a:bodyPr/>
          <a:lstStyle/>
          <a:p>
            <a:r>
              <a:rPr lang="en-US" dirty="0" smtClean="0"/>
              <a:t>Their Operating Systems can be simple and designed specifically for thin clients</a:t>
            </a:r>
          </a:p>
          <a:p>
            <a:r>
              <a:rPr lang="en-US" dirty="0" smtClean="0"/>
              <a:t>For example </a:t>
            </a:r>
            <a:r>
              <a:rPr lang="en-US" dirty="0" err="1" smtClean="0"/>
              <a:t>Thinstation</a:t>
            </a:r>
            <a:r>
              <a:rPr lang="en-US" dirty="0" smtClean="0"/>
              <a:t>, Windows Embedded Standard (WE7) and Lenovo Terminal Operating System (</a:t>
            </a:r>
            <a:r>
              <a:rPr lang="en-US" dirty="0" err="1" smtClean="0"/>
              <a:t>LeTOS</a:t>
            </a:r>
            <a:r>
              <a:rPr lang="en-US" dirty="0" smtClean="0"/>
              <a:t>)</a:t>
            </a:r>
          </a:p>
          <a:p>
            <a:r>
              <a:rPr lang="en-US" dirty="0" smtClean="0"/>
              <a:t>Thin clients can feature flash-based storage and small form factor RAM which distinguish them from Thick clients</a:t>
            </a:r>
            <a:endParaRPr lang="en-US" dirty="0"/>
          </a:p>
        </p:txBody>
      </p:sp>
    </p:spTree>
    <p:extLst>
      <p:ext uri="{BB962C8B-B14F-4D97-AF65-F5344CB8AC3E}">
        <p14:creationId xmlns:p14="http://schemas.microsoft.com/office/powerpoint/2010/main" val="3650846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Home Server PCs</a:t>
            </a:r>
            <a:endParaRPr lang="en-US" dirty="0"/>
          </a:p>
        </p:txBody>
      </p:sp>
      <p:sp>
        <p:nvSpPr>
          <p:cNvPr id="3" name="Content Placeholder 2"/>
          <p:cNvSpPr>
            <a:spLocks noGrp="1"/>
          </p:cNvSpPr>
          <p:nvPr>
            <p:ph idx="1"/>
          </p:nvPr>
        </p:nvSpPr>
        <p:spPr/>
        <p:txBody>
          <a:bodyPr>
            <a:normAutofit/>
          </a:bodyPr>
          <a:lstStyle/>
          <a:p>
            <a:r>
              <a:rPr lang="en-US" i="1" dirty="0"/>
              <a:t>Home server PCs </a:t>
            </a:r>
            <a:r>
              <a:rPr lang="en-US" dirty="0"/>
              <a:t>are essentially powerful client systems with a standard, </a:t>
            </a:r>
            <a:r>
              <a:rPr lang="en-US" dirty="0" smtClean="0"/>
              <a:t>non-server OS.</a:t>
            </a:r>
          </a:p>
          <a:p>
            <a:r>
              <a:rPr lang="en-US" dirty="0" smtClean="0"/>
              <a:t>These have many features of a server but don’t necessarily have server Operating System and are thus </a:t>
            </a:r>
            <a:r>
              <a:rPr lang="en-US" dirty="0"/>
              <a:t>capable of allowing other clients to have limited access, but not enough access </a:t>
            </a:r>
            <a:r>
              <a:rPr lang="en-US" dirty="0" smtClean="0"/>
              <a:t>to accommodate </a:t>
            </a:r>
            <a:r>
              <a:rPr lang="en-US" dirty="0"/>
              <a:t>a large number of users</a:t>
            </a:r>
            <a:r>
              <a:rPr lang="en-US" dirty="0" smtClean="0"/>
              <a:t>.</a:t>
            </a:r>
          </a:p>
        </p:txBody>
      </p:sp>
    </p:spTree>
    <p:extLst>
      <p:ext uri="{BB962C8B-B14F-4D97-AF65-F5344CB8AC3E}">
        <p14:creationId xmlns:p14="http://schemas.microsoft.com/office/powerpoint/2010/main" val="4253005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Server PCs continued..</a:t>
            </a:r>
            <a:endParaRPr lang="en-US" dirty="0"/>
          </a:p>
        </p:txBody>
      </p:sp>
      <p:sp>
        <p:nvSpPr>
          <p:cNvPr id="3" name="Content Placeholder 2"/>
          <p:cNvSpPr>
            <a:spLocks noGrp="1"/>
          </p:cNvSpPr>
          <p:nvPr>
            <p:ph idx="1"/>
          </p:nvPr>
        </p:nvSpPr>
        <p:spPr/>
        <p:txBody>
          <a:bodyPr>
            <a:normAutofit/>
          </a:bodyPr>
          <a:lstStyle/>
          <a:p>
            <a:r>
              <a:rPr lang="en-US" dirty="0"/>
              <a:t>Fault tolerance should be considered. </a:t>
            </a:r>
            <a:endParaRPr lang="en-US" dirty="0" smtClean="0"/>
          </a:p>
          <a:p>
            <a:r>
              <a:rPr lang="en-US" dirty="0" smtClean="0"/>
              <a:t>PS: Fault </a:t>
            </a:r>
            <a:r>
              <a:rPr lang="en-US" dirty="0"/>
              <a:t>tolerance seeks to </a:t>
            </a:r>
            <a:r>
              <a:rPr lang="en-US" dirty="0" smtClean="0"/>
              <a:t>retain accessibility </a:t>
            </a:r>
            <a:r>
              <a:rPr lang="en-US" dirty="0"/>
              <a:t>during the failure while redundancy simply ensures recoverability after </a:t>
            </a:r>
            <a:r>
              <a:rPr lang="en-US" dirty="0" smtClean="0"/>
              <a:t>the failure.</a:t>
            </a:r>
          </a:p>
          <a:p>
            <a:r>
              <a:rPr lang="en-US" dirty="0"/>
              <a:t>F</a:t>
            </a:r>
            <a:r>
              <a:rPr lang="en-US" dirty="0" smtClean="0"/>
              <a:t>or </a:t>
            </a:r>
            <a:r>
              <a:rPr lang="en-US" dirty="0"/>
              <a:t>example having run-flat tires allows you to continue to drive even when a puncture </a:t>
            </a:r>
            <a:r>
              <a:rPr lang="en-US" dirty="0" smtClean="0"/>
              <a:t>occurs (Fault Tolerance). </a:t>
            </a:r>
            <a:r>
              <a:rPr lang="en-US" dirty="0"/>
              <a:t>Redundancy means having more of what you need for example a spare tire in case you get a </a:t>
            </a:r>
            <a:r>
              <a:rPr lang="en-US" dirty="0" smtClean="0"/>
              <a:t>flat</a:t>
            </a:r>
            <a:endParaRPr lang="en-US" dirty="0"/>
          </a:p>
        </p:txBody>
      </p:sp>
    </p:spTree>
    <p:extLst>
      <p:ext uri="{BB962C8B-B14F-4D97-AF65-F5344CB8AC3E}">
        <p14:creationId xmlns:p14="http://schemas.microsoft.com/office/powerpoint/2010/main" val="2738374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a:t>
            </a:r>
            <a:r>
              <a:rPr lang="en-US" dirty="0" smtClean="0"/>
              <a:t>Server </a:t>
            </a:r>
            <a:r>
              <a:rPr lang="en-US" dirty="0" smtClean="0"/>
              <a:t>PC enhancement features:</a:t>
            </a:r>
            <a:endParaRPr lang="en-US" dirty="0"/>
          </a:p>
        </p:txBody>
      </p:sp>
      <p:sp>
        <p:nvSpPr>
          <p:cNvPr id="3" name="Content Placeholder 2"/>
          <p:cNvSpPr>
            <a:spLocks noGrp="1"/>
          </p:cNvSpPr>
          <p:nvPr>
            <p:ph idx="1"/>
          </p:nvPr>
        </p:nvSpPr>
        <p:spPr/>
        <p:txBody>
          <a:bodyPr/>
          <a:lstStyle/>
          <a:p>
            <a:r>
              <a:rPr lang="en-US" dirty="0"/>
              <a:t>Media streaming capabilities</a:t>
            </a:r>
          </a:p>
          <a:p>
            <a:r>
              <a:rPr lang="en-US" dirty="0" smtClean="0"/>
              <a:t>File </a:t>
            </a:r>
            <a:r>
              <a:rPr lang="en-US" dirty="0"/>
              <a:t>sharing services</a:t>
            </a:r>
          </a:p>
          <a:p>
            <a:r>
              <a:rPr lang="en-US" dirty="0" smtClean="0"/>
              <a:t>Print </a:t>
            </a:r>
            <a:r>
              <a:rPr lang="en-US" dirty="0"/>
              <a:t>sharing services</a:t>
            </a:r>
          </a:p>
          <a:p>
            <a:r>
              <a:rPr lang="en-US" dirty="0" smtClean="0"/>
              <a:t>Gigabit </a:t>
            </a:r>
            <a:r>
              <a:rPr lang="en-US" dirty="0"/>
              <a:t>NIC</a:t>
            </a:r>
          </a:p>
          <a:p>
            <a:r>
              <a:rPr lang="en-US" dirty="0" smtClean="0"/>
              <a:t>RAID </a:t>
            </a:r>
            <a:r>
              <a:rPr lang="en-US" dirty="0"/>
              <a:t>array</a:t>
            </a:r>
          </a:p>
        </p:txBody>
      </p:sp>
    </p:spTree>
    <p:extLst>
      <p:ext uri="{BB962C8B-B14F-4D97-AF65-F5344CB8AC3E}">
        <p14:creationId xmlns:p14="http://schemas.microsoft.com/office/powerpoint/2010/main" val="4125450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a:t>
            </a:r>
            <a:r>
              <a:rPr lang="en-US" dirty="0" smtClean="0"/>
              <a:t>. </a:t>
            </a:r>
            <a:r>
              <a:rPr lang="en-US" dirty="0"/>
              <a:t>Media streaming </a:t>
            </a:r>
            <a:r>
              <a:rPr lang="en-US" dirty="0" smtClean="0"/>
              <a:t>capabilities</a:t>
            </a:r>
            <a:endParaRPr lang="en-US" dirty="0"/>
          </a:p>
        </p:txBody>
      </p:sp>
      <p:sp>
        <p:nvSpPr>
          <p:cNvPr id="3" name="Content Placeholder 2"/>
          <p:cNvSpPr>
            <a:spLocks noGrp="1"/>
          </p:cNvSpPr>
          <p:nvPr>
            <p:ph idx="1"/>
          </p:nvPr>
        </p:nvSpPr>
        <p:spPr/>
        <p:txBody>
          <a:bodyPr/>
          <a:lstStyle/>
          <a:p>
            <a:r>
              <a:rPr lang="en-US" dirty="0"/>
              <a:t>H</a:t>
            </a:r>
            <a:r>
              <a:rPr lang="en-US" dirty="0" smtClean="0"/>
              <a:t>ome </a:t>
            </a:r>
            <a:r>
              <a:rPr lang="en-US" dirty="0"/>
              <a:t>server </a:t>
            </a:r>
            <a:r>
              <a:rPr lang="en-US" dirty="0" smtClean="0"/>
              <a:t>PCs stream </a:t>
            </a:r>
            <a:r>
              <a:rPr lang="en-US" dirty="0"/>
              <a:t>music, photos, and videos to other </a:t>
            </a:r>
            <a:r>
              <a:rPr lang="en-US" dirty="0" smtClean="0"/>
              <a:t>devices including </a:t>
            </a:r>
            <a:r>
              <a:rPr lang="en-US" dirty="0"/>
              <a:t>those that are not PCs</a:t>
            </a:r>
            <a:r>
              <a:rPr lang="en-US" dirty="0" smtClean="0"/>
              <a:t>.</a:t>
            </a:r>
          </a:p>
          <a:p>
            <a:r>
              <a:rPr lang="en-US" dirty="0" smtClean="0"/>
              <a:t>Windows 7 and newer allow media streaming services</a:t>
            </a:r>
          </a:p>
          <a:p>
            <a:r>
              <a:rPr lang="en-US" dirty="0" smtClean="0"/>
              <a:t>In Windows 7, Microsoft introduced </a:t>
            </a:r>
            <a:r>
              <a:rPr lang="en-US" dirty="0" err="1" smtClean="0"/>
              <a:t>HomeGroups</a:t>
            </a:r>
            <a:r>
              <a:rPr lang="en-US" dirty="0" smtClean="0"/>
              <a:t> (password protected) similar to </a:t>
            </a:r>
            <a:r>
              <a:rPr lang="en-US" dirty="0" err="1" smtClean="0"/>
              <a:t>WorkGroups</a:t>
            </a:r>
            <a:r>
              <a:rPr lang="en-US" dirty="0" smtClean="0"/>
              <a:t> but with a smaller scope and security requirements</a:t>
            </a:r>
            <a:endParaRPr lang="en-US" dirty="0"/>
          </a:p>
          <a:p>
            <a:r>
              <a:rPr lang="en-US" dirty="0" err="1" smtClean="0"/>
              <a:t>HomeGroups</a:t>
            </a:r>
            <a:r>
              <a:rPr lang="en-US" dirty="0" smtClean="0"/>
              <a:t> can share files and devices such as printers</a:t>
            </a:r>
          </a:p>
          <a:p>
            <a:r>
              <a:rPr lang="en-US" dirty="0" smtClean="0"/>
              <a:t>Exercise 5.1 shows how to enable media streaming</a:t>
            </a:r>
            <a:endParaRPr lang="en-US" dirty="0"/>
          </a:p>
        </p:txBody>
      </p:sp>
    </p:spTree>
    <p:extLst>
      <p:ext uri="{BB962C8B-B14F-4D97-AF65-F5344CB8AC3E}">
        <p14:creationId xmlns:p14="http://schemas.microsoft.com/office/powerpoint/2010/main" val="1849246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File and Print sharing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S</a:t>
            </a:r>
            <a:r>
              <a:rPr lang="en-US" dirty="0" smtClean="0"/>
              <a:t>treaming </a:t>
            </a:r>
            <a:r>
              <a:rPr lang="en-US" dirty="0"/>
              <a:t>occurs in one direction from the server </a:t>
            </a:r>
            <a:r>
              <a:rPr lang="en-US" dirty="0" smtClean="0"/>
              <a:t>and does </a:t>
            </a:r>
            <a:r>
              <a:rPr lang="en-US" dirty="0"/>
              <a:t>not affect the client’s file system. </a:t>
            </a:r>
            <a:endParaRPr lang="en-US" dirty="0" smtClean="0"/>
          </a:p>
          <a:p>
            <a:r>
              <a:rPr lang="en-US" dirty="0" smtClean="0"/>
              <a:t>But file </a:t>
            </a:r>
            <a:r>
              <a:rPr lang="en-US" dirty="0"/>
              <a:t>sharing can go in both directions, and it adds </a:t>
            </a:r>
            <a:r>
              <a:rPr lang="en-US" dirty="0" smtClean="0"/>
              <a:t>to the </a:t>
            </a:r>
            <a:r>
              <a:rPr lang="en-US" dirty="0"/>
              <a:t>client’s file system during downloads. </a:t>
            </a:r>
            <a:endParaRPr lang="en-US" dirty="0" smtClean="0"/>
          </a:p>
          <a:p>
            <a:r>
              <a:rPr lang="en-US" dirty="0" smtClean="0"/>
              <a:t>The </a:t>
            </a:r>
            <a:r>
              <a:rPr lang="en-US" dirty="0"/>
              <a:t>server acts as a repository for uploaded </a:t>
            </a:r>
            <a:r>
              <a:rPr lang="en-US" dirty="0" smtClean="0"/>
              <a:t>files that </a:t>
            </a:r>
            <a:r>
              <a:rPr lang="en-US" dirty="0"/>
              <a:t>can then be downloaded from any other machine in the home network</a:t>
            </a:r>
            <a:r>
              <a:rPr lang="en-US" dirty="0" smtClean="0"/>
              <a:t>.</a:t>
            </a:r>
          </a:p>
          <a:p>
            <a:r>
              <a:rPr lang="en-US" dirty="0" smtClean="0"/>
              <a:t>Difference between Enterprise servers and Home servers is that all systems in the home have equal access to files and printers while enterprise servers have permission level access to the data store that allow or restrict access to users</a:t>
            </a:r>
            <a:endParaRPr lang="en-US" dirty="0"/>
          </a:p>
        </p:txBody>
      </p:sp>
    </p:spTree>
    <p:extLst>
      <p:ext uri="{BB962C8B-B14F-4D97-AF65-F5344CB8AC3E}">
        <p14:creationId xmlns:p14="http://schemas.microsoft.com/office/powerpoint/2010/main" val="1973550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Gigabit NIC</a:t>
            </a:r>
            <a:endParaRPr lang="en-US" dirty="0"/>
          </a:p>
        </p:txBody>
      </p:sp>
      <p:sp>
        <p:nvSpPr>
          <p:cNvPr id="3" name="Content Placeholder 2"/>
          <p:cNvSpPr>
            <a:spLocks noGrp="1"/>
          </p:cNvSpPr>
          <p:nvPr>
            <p:ph idx="1"/>
          </p:nvPr>
        </p:nvSpPr>
        <p:spPr/>
        <p:txBody>
          <a:bodyPr>
            <a:normAutofit/>
          </a:bodyPr>
          <a:lstStyle/>
          <a:p>
            <a:r>
              <a:rPr lang="en-US" dirty="0" smtClean="0"/>
              <a:t>Home server should be hard wired to a switch or wireless access point</a:t>
            </a:r>
          </a:p>
          <a:p>
            <a:r>
              <a:rPr lang="en-US" dirty="0" smtClean="0"/>
              <a:t>The NIC (Network Interface Card) should be capable of Gigabit speeds</a:t>
            </a:r>
          </a:p>
          <a:p>
            <a:r>
              <a:rPr lang="en-US" dirty="0"/>
              <a:t>Running client NICs at gigabit speeds should be avoided, even though the </a:t>
            </a:r>
            <a:r>
              <a:rPr lang="en-US" dirty="0" smtClean="0"/>
              <a:t>capability is </a:t>
            </a:r>
            <a:r>
              <a:rPr lang="en-US" dirty="0"/>
              <a:t>ubiquitous. </a:t>
            </a:r>
            <a:endParaRPr lang="en-US" dirty="0" smtClean="0"/>
          </a:p>
          <a:p>
            <a:r>
              <a:rPr lang="en-US" dirty="0" smtClean="0"/>
              <a:t>Running </a:t>
            </a:r>
            <a:r>
              <a:rPr lang="en-US" dirty="0"/>
              <a:t>all devices on the network at gigabit speeds guarantees </a:t>
            </a:r>
            <a:r>
              <a:rPr lang="en-US" dirty="0" smtClean="0"/>
              <a:t>that each </a:t>
            </a:r>
            <a:r>
              <a:rPr lang="en-US" dirty="0"/>
              <a:t>device that is attached will attempt to saturate the server’s gigabit interface with </a:t>
            </a:r>
            <a:r>
              <a:rPr lang="en-US" dirty="0" smtClean="0"/>
              <a:t>its own </a:t>
            </a:r>
            <a:r>
              <a:rPr lang="en-US" dirty="0"/>
              <a:t>traffic.</a:t>
            </a:r>
          </a:p>
        </p:txBody>
      </p:sp>
    </p:spTree>
    <p:extLst>
      <p:ext uri="{BB962C8B-B14F-4D97-AF65-F5344CB8AC3E}">
        <p14:creationId xmlns:p14="http://schemas.microsoft.com/office/powerpoint/2010/main" val="2242803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RAID Array</a:t>
            </a:r>
            <a:endParaRPr lang="en-US" dirty="0"/>
          </a:p>
        </p:txBody>
      </p:sp>
      <p:sp>
        <p:nvSpPr>
          <p:cNvPr id="3" name="Content Placeholder 2"/>
          <p:cNvSpPr>
            <a:spLocks noGrp="1"/>
          </p:cNvSpPr>
          <p:nvPr>
            <p:ph idx="1"/>
          </p:nvPr>
        </p:nvSpPr>
        <p:spPr/>
        <p:txBody>
          <a:bodyPr>
            <a:normAutofit/>
          </a:bodyPr>
          <a:lstStyle/>
          <a:p>
            <a:r>
              <a:rPr lang="en-US" dirty="0"/>
              <a:t>Because some of the data stored on a home server represents the only </a:t>
            </a:r>
            <a:r>
              <a:rPr lang="en-US" dirty="0" smtClean="0"/>
              <a:t>copy, it must be protected from accidental loss</a:t>
            </a:r>
          </a:p>
          <a:p>
            <a:r>
              <a:rPr lang="en-US" dirty="0" smtClean="0"/>
              <a:t>Large storage capacity is desirable</a:t>
            </a:r>
          </a:p>
          <a:p>
            <a:r>
              <a:rPr lang="en-US" dirty="0" smtClean="0"/>
              <a:t>Fault tolerance is advised</a:t>
            </a:r>
          </a:p>
          <a:p>
            <a:r>
              <a:rPr lang="en-US" dirty="0" smtClean="0"/>
              <a:t>Hardware RAID relieves the server from managing the array</a:t>
            </a:r>
          </a:p>
          <a:p>
            <a:r>
              <a:rPr lang="en-US" dirty="0" smtClean="0"/>
              <a:t>It </a:t>
            </a:r>
            <a:r>
              <a:rPr lang="en-US" dirty="0"/>
              <a:t>should include hot-swappable drives </a:t>
            </a:r>
            <a:r>
              <a:rPr lang="en-US" dirty="0" smtClean="0"/>
              <a:t>so that </a:t>
            </a:r>
            <a:r>
              <a:rPr lang="en-US" dirty="0"/>
              <a:t>it can be rebuilt on the fly while still servicing client requests during the loss of </a:t>
            </a:r>
            <a:r>
              <a:rPr lang="en-US" dirty="0" smtClean="0"/>
              <a:t>a single </a:t>
            </a:r>
            <a:r>
              <a:rPr lang="en-US" dirty="0"/>
              <a:t>drive.</a:t>
            </a:r>
          </a:p>
        </p:txBody>
      </p:sp>
    </p:spTree>
    <p:extLst>
      <p:ext uri="{BB962C8B-B14F-4D97-AF65-F5344CB8AC3E}">
        <p14:creationId xmlns:p14="http://schemas.microsoft.com/office/powerpoint/2010/main" val="1349374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 Configuration Enhancements</a:t>
            </a:r>
            <a:br>
              <a:rPr lang="en-US" dirty="0" smtClean="0"/>
            </a:br>
            <a:r>
              <a:rPr lang="en-US" dirty="0" smtClean="0"/>
              <a:t>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0598094"/>
              </p:ext>
            </p:extLst>
          </p:nvPr>
        </p:nvGraphicFramePr>
        <p:xfrm>
          <a:off x="812803" y="2461641"/>
          <a:ext cx="10701866" cy="3749040"/>
        </p:xfrm>
        <a:graphic>
          <a:graphicData uri="http://schemas.openxmlformats.org/drawingml/2006/table">
            <a:tbl>
              <a:tblPr firstRow="1" bandRow="1">
                <a:tableStyleId>{5C22544A-7EE6-4342-B048-85BDC9FD1C3A}</a:tableStyleId>
              </a:tblPr>
              <a:tblGrid>
                <a:gridCol w="1528838"/>
                <a:gridCol w="1528838"/>
                <a:gridCol w="1528838"/>
                <a:gridCol w="1528838"/>
                <a:gridCol w="1528838"/>
                <a:gridCol w="1528838"/>
                <a:gridCol w="1528838"/>
              </a:tblGrid>
              <a:tr h="633378">
                <a:tc>
                  <a:txBody>
                    <a:bodyPr/>
                    <a:lstStyle/>
                    <a:p>
                      <a:r>
                        <a:rPr lang="en-US" dirty="0" smtClean="0"/>
                        <a:t>Graphics,</a:t>
                      </a:r>
                      <a:r>
                        <a:rPr lang="en-US" baseline="0" dirty="0" smtClean="0"/>
                        <a:t> CAD/CAM</a:t>
                      </a:r>
                      <a:endParaRPr lang="en-US" dirty="0"/>
                    </a:p>
                  </a:txBody>
                  <a:tcPr/>
                </a:tc>
                <a:tc>
                  <a:txBody>
                    <a:bodyPr/>
                    <a:lstStyle/>
                    <a:p>
                      <a:r>
                        <a:rPr lang="en-US" dirty="0" smtClean="0"/>
                        <a:t>A/V editing</a:t>
                      </a:r>
                      <a:endParaRPr lang="en-US" dirty="0"/>
                    </a:p>
                  </a:txBody>
                  <a:tcPr/>
                </a:tc>
                <a:tc>
                  <a:txBody>
                    <a:bodyPr/>
                    <a:lstStyle/>
                    <a:p>
                      <a:r>
                        <a:rPr lang="en-US" dirty="0" smtClean="0"/>
                        <a:t>Virtualization</a:t>
                      </a:r>
                      <a:endParaRPr lang="en-US" dirty="0"/>
                    </a:p>
                  </a:txBody>
                  <a:tcPr/>
                </a:tc>
                <a:tc>
                  <a:txBody>
                    <a:bodyPr/>
                    <a:lstStyle/>
                    <a:p>
                      <a:r>
                        <a:rPr lang="en-US" dirty="0" smtClean="0"/>
                        <a:t>Gaming</a:t>
                      </a:r>
                      <a:r>
                        <a:rPr lang="en-US" baseline="0" dirty="0" smtClean="0"/>
                        <a:t> PCs</a:t>
                      </a:r>
                      <a:endParaRPr lang="en-US" dirty="0"/>
                    </a:p>
                  </a:txBody>
                  <a:tcPr/>
                </a:tc>
                <a:tc>
                  <a:txBody>
                    <a:bodyPr/>
                    <a:lstStyle/>
                    <a:p>
                      <a:r>
                        <a:rPr lang="en-US" dirty="0" smtClean="0"/>
                        <a:t>Home Theater PCs</a:t>
                      </a:r>
                      <a:endParaRPr lang="en-US" dirty="0"/>
                    </a:p>
                  </a:txBody>
                  <a:tcPr/>
                </a:tc>
                <a:tc>
                  <a:txBody>
                    <a:bodyPr/>
                    <a:lstStyle/>
                    <a:p>
                      <a:r>
                        <a:rPr lang="en-US" dirty="0" smtClean="0"/>
                        <a:t>Thin Clients </a:t>
                      </a:r>
                      <a:endParaRPr lang="en-US" dirty="0"/>
                    </a:p>
                  </a:txBody>
                  <a:tcPr/>
                </a:tc>
                <a:tc>
                  <a:txBody>
                    <a:bodyPr/>
                    <a:lstStyle/>
                    <a:p>
                      <a:r>
                        <a:rPr lang="en-US" dirty="0" smtClean="0"/>
                        <a:t>Home Server</a:t>
                      </a:r>
                      <a:r>
                        <a:rPr lang="en-US" baseline="0" dirty="0" smtClean="0"/>
                        <a:t> PCs</a:t>
                      </a:r>
                      <a:endParaRPr lang="en-US" dirty="0"/>
                    </a:p>
                  </a:txBody>
                  <a:tcPr/>
                </a:tc>
              </a:tr>
              <a:tr h="362663">
                <a:tc>
                  <a:txBody>
                    <a:bodyPr/>
                    <a:lstStyle/>
                    <a:p>
                      <a:r>
                        <a:rPr lang="en-US" sz="1800" b="0" i="0" u="none" strike="noStrike" kern="1200" baseline="0" dirty="0" smtClean="0">
                          <a:solidFill>
                            <a:schemeClr val="dk1"/>
                          </a:solidFill>
                          <a:latin typeface="+mn-lt"/>
                          <a:ea typeface="+mn-ea"/>
                          <a:cs typeface="+mn-cs"/>
                        </a:rPr>
                        <a:t>CPU enhancements</a:t>
                      </a:r>
                      <a:endParaRPr lang="en-US" dirty="0"/>
                    </a:p>
                  </a:txBody>
                  <a:tcPr/>
                </a:tc>
                <a:tc>
                  <a:txBody>
                    <a:bodyPr/>
                    <a:lstStyle/>
                    <a:p>
                      <a:r>
                        <a:rPr lang="en-US" dirty="0" smtClean="0"/>
                        <a:t>Specialized Audio</a:t>
                      </a:r>
                      <a:endParaRPr lang="en-US" dirty="0"/>
                    </a:p>
                  </a:txBody>
                  <a:tcPr/>
                </a:tc>
                <a:tc>
                  <a:txBody>
                    <a:bodyPr/>
                    <a:lstStyle/>
                    <a:p>
                      <a:r>
                        <a:rPr lang="en-US" sz="1800" b="0" i="0" u="none" strike="noStrike" kern="1200" baseline="0" dirty="0" smtClean="0">
                          <a:solidFill>
                            <a:schemeClr val="dk1"/>
                          </a:solidFill>
                          <a:latin typeface="+mn-lt"/>
                          <a:ea typeface="+mn-ea"/>
                          <a:cs typeface="+mn-cs"/>
                        </a:rPr>
                        <a:t>CPU enhancements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CPU enhancements</a:t>
                      </a:r>
                      <a:endParaRPr lang="en-US" dirty="0" smtClean="0"/>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Specialized Audio</a:t>
                      </a:r>
                    </a:p>
                    <a:p>
                      <a:endParaRPr lang="en-US" dirty="0"/>
                    </a:p>
                  </a:txBody>
                  <a:tcPr/>
                </a:tc>
                <a:tc>
                  <a:txBody>
                    <a:bodyPr/>
                    <a:lstStyle/>
                    <a:p>
                      <a:r>
                        <a:rPr lang="en-US" dirty="0" smtClean="0"/>
                        <a:t>**</a:t>
                      </a:r>
                      <a:endParaRPr lang="en-US" dirty="0"/>
                    </a:p>
                  </a:txBody>
                  <a:tcPr/>
                </a:tc>
                <a:tc>
                  <a:txBody>
                    <a:bodyPr/>
                    <a:lstStyle/>
                    <a:p>
                      <a:r>
                        <a:rPr lang="en-US" dirty="0" smtClean="0"/>
                        <a:t>Media Streaming Capabilities</a:t>
                      </a:r>
                      <a:endParaRPr lang="en-US" dirty="0"/>
                    </a:p>
                  </a:txBody>
                  <a:tcPr/>
                </a:tc>
              </a:tr>
              <a:tr h="362663">
                <a:tc>
                  <a:txBody>
                    <a:bodyPr/>
                    <a:lstStyle/>
                    <a:p>
                      <a:r>
                        <a:rPr lang="en-US" dirty="0" smtClean="0"/>
                        <a:t>Video Enhancements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Video Enhancements</a:t>
                      </a:r>
                    </a:p>
                    <a:p>
                      <a:endParaRPr lang="en-US" dirty="0"/>
                    </a:p>
                  </a:txBody>
                  <a:tcPr/>
                </a:tc>
                <a:tc>
                  <a:txBody>
                    <a:bodyPr/>
                    <a:lstStyle/>
                    <a:p>
                      <a:r>
                        <a:rPr lang="en-US" dirty="0" smtClean="0"/>
                        <a:t>Maximized</a:t>
                      </a:r>
                      <a:r>
                        <a:rPr lang="en-US" baseline="0" dirty="0" smtClean="0"/>
                        <a:t> RAM</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Video Enhancements</a:t>
                      </a:r>
                    </a:p>
                    <a:p>
                      <a:endParaRPr lang="en-US" dirty="0"/>
                    </a:p>
                  </a:txBody>
                  <a:tcPr/>
                </a:tc>
                <a:tc>
                  <a:txBody>
                    <a:bodyPr/>
                    <a:lstStyle/>
                    <a:p>
                      <a:r>
                        <a:rPr lang="en-US" dirty="0" smtClean="0"/>
                        <a:t>Video Enhancements</a:t>
                      </a:r>
                      <a:endParaRPr lang="en-US" dirty="0"/>
                    </a:p>
                  </a:txBody>
                  <a:tcPr/>
                </a:tc>
                <a:tc>
                  <a:txBody>
                    <a:bodyPr/>
                    <a:lstStyle/>
                    <a:p>
                      <a:endParaRPr lang="en-US"/>
                    </a:p>
                  </a:txBody>
                  <a:tcPr/>
                </a:tc>
                <a:tc>
                  <a:txBody>
                    <a:bodyPr/>
                    <a:lstStyle/>
                    <a:p>
                      <a:r>
                        <a:rPr lang="en-US" dirty="0" smtClean="0"/>
                        <a:t>File and Print sharing</a:t>
                      </a:r>
                      <a:r>
                        <a:rPr lang="en-US" baseline="0" dirty="0" smtClean="0"/>
                        <a:t> services</a:t>
                      </a:r>
                      <a:endParaRPr lang="en-US" dirty="0"/>
                    </a:p>
                  </a:txBody>
                  <a:tcPr/>
                </a:tc>
              </a:tr>
              <a:tr h="362663">
                <a:tc>
                  <a:txBody>
                    <a:bodyPr/>
                    <a:lstStyle/>
                    <a:p>
                      <a:r>
                        <a:rPr lang="en-US" dirty="0" smtClean="0"/>
                        <a:t>Maximized RAM</a:t>
                      </a:r>
                      <a:endParaRPr lang="en-US" dirty="0"/>
                    </a:p>
                  </a:txBody>
                  <a:tcPr/>
                </a:tc>
                <a:tc>
                  <a:txBody>
                    <a:bodyPr/>
                    <a:lstStyle/>
                    <a:p>
                      <a:r>
                        <a:rPr lang="en-US" dirty="0" smtClean="0"/>
                        <a:t>Specialized</a:t>
                      </a:r>
                      <a:r>
                        <a:rPr lang="en-US" baseline="0" dirty="0" smtClean="0"/>
                        <a:t> HDD</a:t>
                      </a:r>
                      <a:endParaRPr lang="en-US" dirty="0"/>
                    </a:p>
                  </a:txBody>
                  <a:tcPr/>
                </a:tc>
                <a:tc>
                  <a:txBody>
                    <a:bodyPr/>
                    <a:lstStyle/>
                    <a:p>
                      <a:endParaRPr lang="en-US"/>
                    </a:p>
                  </a:txBody>
                  <a:tcPr/>
                </a:tc>
                <a:tc>
                  <a:txBody>
                    <a:bodyPr/>
                    <a:lstStyle/>
                    <a:p>
                      <a:r>
                        <a:rPr lang="en-US" dirty="0" smtClean="0"/>
                        <a:t>Specialized Audio</a:t>
                      </a:r>
                    </a:p>
                  </a:txBody>
                  <a:tcPr/>
                </a:tc>
                <a:tc>
                  <a:txBody>
                    <a:bodyPr/>
                    <a:lstStyle/>
                    <a:p>
                      <a:r>
                        <a:rPr lang="en-US" dirty="0" smtClean="0"/>
                        <a:t>Special </a:t>
                      </a:r>
                      <a:r>
                        <a:rPr lang="en-US" dirty="0" err="1" smtClean="0"/>
                        <a:t>Chasis</a:t>
                      </a:r>
                      <a:endParaRPr lang="en-US" dirty="0"/>
                    </a:p>
                  </a:txBody>
                  <a:tcPr/>
                </a:tc>
                <a:tc>
                  <a:txBody>
                    <a:bodyPr/>
                    <a:lstStyle/>
                    <a:p>
                      <a:endParaRPr lang="en-US"/>
                    </a:p>
                  </a:txBody>
                  <a:tcPr/>
                </a:tc>
                <a:tc>
                  <a:txBody>
                    <a:bodyPr/>
                    <a:lstStyle/>
                    <a:p>
                      <a:r>
                        <a:rPr lang="en-US" dirty="0" smtClean="0"/>
                        <a:t>Gigabit NIC</a:t>
                      </a:r>
                      <a:endParaRPr lang="en-US" dirty="0"/>
                    </a:p>
                  </a:txBody>
                  <a:tcPr/>
                </a:tc>
              </a:tr>
              <a:tr h="362663">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Enhanced Cooling</a:t>
                      </a:r>
                      <a:endParaRPr lang="en-US" dirty="0"/>
                    </a:p>
                  </a:txBody>
                  <a:tcPr/>
                </a:tc>
                <a:tc>
                  <a:txBody>
                    <a:bodyPr/>
                    <a:lstStyle/>
                    <a:p>
                      <a:r>
                        <a:rPr lang="en-US" dirty="0" smtClean="0"/>
                        <a:t>TV Tuner</a:t>
                      </a:r>
                      <a:endParaRPr lang="en-US" dirty="0"/>
                    </a:p>
                  </a:txBody>
                  <a:tcPr/>
                </a:tc>
                <a:tc>
                  <a:txBody>
                    <a:bodyPr/>
                    <a:lstStyle/>
                    <a:p>
                      <a:endParaRPr lang="en-US"/>
                    </a:p>
                  </a:txBody>
                  <a:tcPr/>
                </a:tc>
                <a:tc>
                  <a:txBody>
                    <a:bodyPr/>
                    <a:lstStyle/>
                    <a:p>
                      <a:r>
                        <a:rPr lang="en-US" dirty="0" smtClean="0"/>
                        <a:t>RAID Array</a:t>
                      </a:r>
                      <a:endParaRPr lang="en-US" dirty="0"/>
                    </a:p>
                  </a:txBody>
                  <a:tcPr/>
                </a:tc>
              </a:tr>
            </a:tbl>
          </a:graphicData>
        </a:graphic>
      </p:graphicFrame>
    </p:spTree>
    <p:extLst>
      <p:ext uri="{BB962C8B-B14F-4D97-AF65-F5344CB8AC3E}">
        <p14:creationId xmlns:p14="http://schemas.microsoft.com/office/powerpoint/2010/main" val="2316060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Specialized Systems</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arenR"/>
            </a:pPr>
            <a:r>
              <a:rPr lang="en-US" dirty="0"/>
              <a:t>Standard thick clients</a:t>
            </a:r>
          </a:p>
          <a:p>
            <a:pPr marL="457200" indent="-457200">
              <a:buFont typeface="+mj-lt"/>
              <a:buAutoNum type="arabicParenR"/>
            </a:pPr>
            <a:r>
              <a:rPr lang="en-US" dirty="0" smtClean="0"/>
              <a:t>Graphic </a:t>
            </a:r>
            <a:r>
              <a:rPr lang="en-US" dirty="0"/>
              <a:t>and CAD/CAM design workstations</a:t>
            </a:r>
          </a:p>
          <a:p>
            <a:pPr marL="457200" indent="-457200">
              <a:buFont typeface="+mj-lt"/>
              <a:buAutoNum type="arabicParenR"/>
            </a:pPr>
            <a:r>
              <a:rPr lang="en-US" dirty="0" smtClean="0"/>
              <a:t>Audio/video </a:t>
            </a:r>
            <a:r>
              <a:rPr lang="en-US" dirty="0"/>
              <a:t>editing workstations</a:t>
            </a:r>
          </a:p>
          <a:p>
            <a:pPr marL="457200" indent="-457200">
              <a:buFont typeface="+mj-lt"/>
              <a:buAutoNum type="arabicParenR"/>
            </a:pPr>
            <a:r>
              <a:rPr lang="en-US" dirty="0" smtClean="0"/>
              <a:t>Virtualization </a:t>
            </a:r>
            <a:r>
              <a:rPr lang="en-US" dirty="0"/>
              <a:t>workstations</a:t>
            </a:r>
          </a:p>
          <a:p>
            <a:pPr marL="457200" indent="-457200">
              <a:buFont typeface="+mj-lt"/>
              <a:buAutoNum type="arabicParenR"/>
            </a:pPr>
            <a:r>
              <a:rPr lang="en-US" dirty="0" smtClean="0"/>
              <a:t>Gaming </a:t>
            </a:r>
            <a:r>
              <a:rPr lang="en-US" dirty="0"/>
              <a:t>PCs</a:t>
            </a:r>
          </a:p>
          <a:p>
            <a:pPr marL="457200" indent="-457200">
              <a:buFont typeface="+mj-lt"/>
              <a:buAutoNum type="arabicParenR"/>
            </a:pPr>
            <a:r>
              <a:rPr lang="en-US" dirty="0" smtClean="0"/>
              <a:t>Home </a:t>
            </a:r>
            <a:r>
              <a:rPr lang="en-US" dirty="0"/>
              <a:t>theater PCs</a:t>
            </a:r>
          </a:p>
          <a:p>
            <a:pPr marL="457200" indent="-457200">
              <a:buFont typeface="+mj-lt"/>
              <a:buAutoNum type="arabicParenR"/>
            </a:pPr>
            <a:r>
              <a:rPr lang="en-US" dirty="0" smtClean="0"/>
              <a:t>Thin </a:t>
            </a:r>
            <a:r>
              <a:rPr lang="en-US" dirty="0"/>
              <a:t>clients</a:t>
            </a:r>
          </a:p>
          <a:p>
            <a:pPr marL="457200" indent="-457200">
              <a:buFont typeface="+mj-lt"/>
              <a:buAutoNum type="arabicParenR"/>
            </a:pPr>
            <a:r>
              <a:rPr lang="en-US" dirty="0" smtClean="0"/>
              <a:t>Home </a:t>
            </a:r>
            <a:r>
              <a:rPr lang="en-US" dirty="0"/>
              <a:t>server PCs</a:t>
            </a:r>
          </a:p>
        </p:txBody>
      </p:sp>
    </p:spTree>
    <p:extLst>
      <p:ext uri="{BB962C8B-B14F-4D97-AF65-F5344CB8AC3E}">
        <p14:creationId xmlns:p14="http://schemas.microsoft.com/office/powerpoint/2010/main" val="535466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Standard Thick Clients</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thick client is a standard </a:t>
            </a:r>
            <a:r>
              <a:rPr lang="en-US" dirty="0" smtClean="0"/>
              <a:t>client computer system</a:t>
            </a:r>
          </a:p>
          <a:p>
            <a:r>
              <a:rPr lang="en-US" dirty="0"/>
              <a:t>I</a:t>
            </a:r>
            <a:r>
              <a:rPr lang="en-US" dirty="0" smtClean="0"/>
              <a:t>t’s </a:t>
            </a:r>
            <a:r>
              <a:rPr lang="en-US" dirty="0"/>
              <a:t>the standard </a:t>
            </a:r>
            <a:r>
              <a:rPr lang="en-US" dirty="0" smtClean="0"/>
              <a:t>configuration on </a:t>
            </a:r>
            <a:r>
              <a:rPr lang="en-US" dirty="0"/>
              <a:t>which custom configurations are based</a:t>
            </a:r>
            <a:r>
              <a:rPr lang="en-US" dirty="0" smtClean="0"/>
              <a:t>.</a:t>
            </a:r>
          </a:p>
          <a:p>
            <a:r>
              <a:rPr lang="en-US" dirty="0" smtClean="0"/>
              <a:t>This </a:t>
            </a:r>
            <a:r>
              <a:rPr lang="en-US" dirty="0"/>
              <a:t>is the type of client that </a:t>
            </a:r>
            <a:r>
              <a:rPr lang="en-US" dirty="0" smtClean="0"/>
              <a:t>users need unless they </a:t>
            </a:r>
            <a:r>
              <a:rPr lang="en-US" dirty="0"/>
              <a:t>are performing specialized duties requiring extra hardware or software</a:t>
            </a:r>
            <a:r>
              <a:rPr lang="en-US" dirty="0" smtClean="0"/>
              <a:t>.</a:t>
            </a:r>
          </a:p>
          <a:p>
            <a:r>
              <a:rPr lang="en-US" dirty="0" smtClean="0"/>
              <a:t>Minimum OS requirements, standard applications such as MS Office</a:t>
            </a:r>
          </a:p>
          <a:p>
            <a:r>
              <a:rPr lang="en-US" dirty="0" smtClean="0"/>
              <a:t>Minimum RAM, HDD space, Network capabilities can’t be assumed</a:t>
            </a:r>
            <a:endParaRPr lang="en-US" dirty="0"/>
          </a:p>
        </p:txBody>
      </p:sp>
    </p:spTree>
    <p:extLst>
      <p:ext uri="{BB962C8B-B14F-4D97-AF65-F5344CB8AC3E}">
        <p14:creationId xmlns:p14="http://schemas.microsoft.com/office/powerpoint/2010/main" val="2088612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Graphic and CAD/CAM Workstations</a:t>
            </a:r>
            <a:endParaRPr lang="en-US" dirty="0"/>
          </a:p>
        </p:txBody>
      </p:sp>
      <p:sp>
        <p:nvSpPr>
          <p:cNvPr id="3" name="Content Placeholder 2"/>
          <p:cNvSpPr>
            <a:spLocks noGrp="1"/>
          </p:cNvSpPr>
          <p:nvPr>
            <p:ph idx="1"/>
          </p:nvPr>
        </p:nvSpPr>
        <p:spPr/>
        <p:txBody>
          <a:bodyPr>
            <a:normAutofit lnSpcReduction="10000"/>
          </a:bodyPr>
          <a:lstStyle/>
          <a:p>
            <a:r>
              <a:rPr lang="en-US" dirty="0"/>
              <a:t>D</a:t>
            </a:r>
            <a:r>
              <a:rPr lang="en-US" dirty="0" smtClean="0"/>
              <a:t>esigners </a:t>
            </a:r>
            <a:r>
              <a:rPr lang="en-US" dirty="0"/>
              <a:t>of graphical content, such as posters, advertisements, </a:t>
            </a:r>
            <a:r>
              <a:rPr lang="en-US" dirty="0" smtClean="0"/>
              <a:t>magazines, product </a:t>
            </a:r>
            <a:r>
              <a:rPr lang="en-US" dirty="0"/>
              <a:t>packaging, and other graphic </a:t>
            </a:r>
            <a:r>
              <a:rPr lang="en-US" dirty="0" smtClean="0"/>
              <a:t>media</a:t>
            </a:r>
          </a:p>
          <a:p>
            <a:r>
              <a:rPr lang="en-US" dirty="0" smtClean="0"/>
              <a:t>Engineers or architects</a:t>
            </a:r>
          </a:p>
          <a:p>
            <a:r>
              <a:rPr lang="en-US" dirty="0" smtClean="0"/>
              <a:t>Need:</a:t>
            </a:r>
          </a:p>
          <a:p>
            <a:pPr marL="514350" indent="-514350" algn="ctr">
              <a:buFont typeface="+mj-lt"/>
              <a:buAutoNum type="romanLcPeriod"/>
            </a:pPr>
            <a:r>
              <a:rPr lang="en-US" dirty="0" smtClean="0"/>
              <a:t>CPU enhancements</a:t>
            </a:r>
          </a:p>
          <a:p>
            <a:pPr marL="514350" indent="-514350" algn="ctr">
              <a:buFont typeface="+mj-lt"/>
              <a:buAutoNum type="romanLcPeriod"/>
            </a:pPr>
            <a:r>
              <a:rPr lang="en-US" dirty="0" smtClean="0"/>
              <a:t>Video Enhancements</a:t>
            </a:r>
          </a:p>
          <a:p>
            <a:pPr marL="514350" indent="-514350" algn="ctr">
              <a:buFont typeface="+mj-lt"/>
              <a:buAutoNum type="romanLcPeriod"/>
            </a:pPr>
            <a:r>
              <a:rPr lang="en-US" dirty="0" smtClean="0"/>
              <a:t>Maximized RAM…..</a:t>
            </a:r>
            <a:endParaRPr lang="en-US" dirty="0"/>
          </a:p>
        </p:txBody>
      </p:sp>
    </p:spTree>
    <p:extLst>
      <p:ext uri="{BB962C8B-B14F-4D97-AF65-F5344CB8AC3E}">
        <p14:creationId xmlns:p14="http://schemas.microsoft.com/office/powerpoint/2010/main" val="3083664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smtClean="0"/>
              <a:t>. CPU Enhancements</a:t>
            </a:r>
            <a:endParaRPr lang="en-US" dirty="0"/>
          </a:p>
        </p:txBody>
      </p:sp>
      <p:sp>
        <p:nvSpPr>
          <p:cNvPr id="3" name="Content Placeholder 2"/>
          <p:cNvSpPr>
            <a:spLocks noGrp="1"/>
          </p:cNvSpPr>
          <p:nvPr>
            <p:ph idx="1"/>
          </p:nvPr>
        </p:nvSpPr>
        <p:spPr/>
        <p:txBody>
          <a:bodyPr/>
          <a:lstStyle/>
          <a:p>
            <a:r>
              <a:rPr lang="en-US" dirty="0"/>
              <a:t>Graphic </a:t>
            </a:r>
            <a:r>
              <a:rPr lang="en-US" dirty="0" smtClean="0"/>
              <a:t>design workstations </a:t>
            </a:r>
            <a:r>
              <a:rPr lang="en-US" dirty="0"/>
              <a:t>are used by desktop publishers in the creation of high-quality copy consisting </a:t>
            </a:r>
            <a:r>
              <a:rPr lang="en-US" dirty="0" smtClean="0"/>
              <a:t>of professional </a:t>
            </a:r>
            <a:r>
              <a:rPr lang="en-US" dirty="0"/>
              <a:t>text and graphical images. This output is used in advertising, marketing, and </a:t>
            </a:r>
            <a:r>
              <a:rPr lang="en-US" dirty="0" smtClean="0"/>
              <a:t>other forms </a:t>
            </a:r>
            <a:r>
              <a:rPr lang="en-US" dirty="0"/>
              <a:t>of specialized documentation</a:t>
            </a:r>
            <a:r>
              <a:rPr lang="en-US" dirty="0" smtClean="0"/>
              <a:t>.</a:t>
            </a:r>
          </a:p>
          <a:p>
            <a:r>
              <a:rPr lang="en-US" dirty="0"/>
              <a:t>CAD/CAM workstations are used in the design of </a:t>
            </a:r>
            <a:r>
              <a:rPr lang="en-US" dirty="0" smtClean="0"/>
              <a:t>engineering and </a:t>
            </a:r>
            <a:r>
              <a:rPr lang="en-US" dirty="0"/>
              <a:t>architectural documentation, including blueprints in both two and three dimensions.</a:t>
            </a:r>
          </a:p>
        </p:txBody>
      </p:sp>
    </p:spTree>
    <p:extLst>
      <p:ext uri="{BB962C8B-B14F-4D97-AF65-F5344CB8AC3E}">
        <p14:creationId xmlns:p14="http://schemas.microsoft.com/office/powerpoint/2010/main" val="1596692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4271" y="2637399"/>
            <a:ext cx="9601196" cy="3318936"/>
          </a:xfrm>
        </p:spPr>
        <p:txBody>
          <a:bodyPr/>
          <a:lstStyle/>
          <a:p>
            <a:r>
              <a:rPr lang="en-US" dirty="0"/>
              <a:t>The best type of CPU for these types of systems will often be a multicore </a:t>
            </a:r>
            <a:r>
              <a:rPr lang="en-US" dirty="0" smtClean="0"/>
              <a:t>processor</a:t>
            </a:r>
          </a:p>
          <a:p>
            <a:r>
              <a:rPr lang="en-US" dirty="0" smtClean="0"/>
              <a:t>Each </a:t>
            </a:r>
            <a:r>
              <a:rPr lang="en-US" dirty="0"/>
              <a:t>core can execute instructions independently, which </a:t>
            </a:r>
            <a:r>
              <a:rPr lang="en-US" dirty="0" smtClean="0"/>
              <a:t>greatly speeds </a:t>
            </a:r>
            <a:r>
              <a:rPr lang="en-US" dirty="0"/>
              <a:t>up the system’s </a:t>
            </a:r>
            <a:r>
              <a:rPr lang="en-US" dirty="0" smtClean="0"/>
              <a:t>performance</a:t>
            </a:r>
            <a:endParaRPr lang="en-US" dirty="0"/>
          </a:p>
          <a:p>
            <a:r>
              <a:rPr lang="en-US" dirty="0" smtClean="0"/>
              <a:t>Quad Core processor at minimum</a:t>
            </a:r>
            <a:endParaRPr lang="en-US" dirty="0"/>
          </a:p>
        </p:txBody>
      </p:sp>
    </p:spTree>
    <p:extLst>
      <p:ext uri="{BB962C8B-B14F-4D97-AF65-F5344CB8AC3E}">
        <p14:creationId xmlns:p14="http://schemas.microsoft.com/office/powerpoint/2010/main" val="3913072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Video Enhancements</a:t>
            </a:r>
            <a:endParaRPr lang="en-US" dirty="0"/>
          </a:p>
        </p:txBody>
      </p:sp>
      <p:sp>
        <p:nvSpPr>
          <p:cNvPr id="3" name="Content Placeholder 2"/>
          <p:cNvSpPr>
            <a:spLocks noGrp="1"/>
          </p:cNvSpPr>
          <p:nvPr>
            <p:ph idx="1"/>
          </p:nvPr>
        </p:nvSpPr>
        <p:spPr/>
        <p:txBody>
          <a:bodyPr/>
          <a:lstStyle/>
          <a:p>
            <a:r>
              <a:rPr lang="en-US" dirty="0" smtClean="0"/>
              <a:t>Best technology within budget is required by Graphic design and CAD/CAM Workstations</a:t>
            </a:r>
          </a:p>
          <a:p>
            <a:r>
              <a:rPr lang="en-US" dirty="0" smtClean="0"/>
              <a:t>Video adapters </a:t>
            </a:r>
            <a:r>
              <a:rPr lang="en-US" dirty="0"/>
              <a:t>with better </a:t>
            </a:r>
            <a:r>
              <a:rPr lang="en-US" dirty="0" smtClean="0"/>
              <a:t>graphics processing </a:t>
            </a:r>
            <a:r>
              <a:rPr lang="en-US" dirty="0"/>
              <a:t>units (GPUs) and additional RAM on board have the capability to keep up </a:t>
            </a:r>
            <a:r>
              <a:rPr lang="en-US" dirty="0" smtClean="0"/>
              <a:t>with the </a:t>
            </a:r>
            <a:r>
              <a:rPr lang="en-US" dirty="0"/>
              <a:t>demand of graphic design applications.</a:t>
            </a:r>
          </a:p>
        </p:txBody>
      </p:sp>
    </p:spTree>
    <p:extLst>
      <p:ext uri="{BB962C8B-B14F-4D97-AF65-F5344CB8AC3E}">
        <p14:creationId xmlns:p14="http://schemas.microsoft.com/office/powerpoint/2010/main" val="9718581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319</TotalTime>
  <Words>2538</Words>
  <Application>Microsoft Office PowerPoint</Application>
  <PresentationFormat>Custom</PresentationFormat>
  <Paragraphs>284</Paragraphs>
  <Slides>39</Slides>
  <Notes>38</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Organic</vt:lpstr>
      <vt:lpstr>Chapter 5</vt:lpstr>
      <vt:lpstr>Need for custom Configurations</vt:lpstr>
      <vt:lpstr>A+ Exam</vt:lpstr>
      <vt:lpstr>Specialized Systems</vt:lpstr>
      <vt:lpstr>1. Standard Thick Clients</vt:lpstr>
      <vt:lpstr>2. Graphic and CAD/CAM Workstations</vt:lpstr>
      <vt:lpstr>i. CPU Enhancements</vt:lpstr>
      <vt:lpstr>PowerPoint Presentation</vt:lpstr>
      <vt:lpstr>ii. Video Enhancements</vt:lpstr>
      <vt:lpstr>iii. Maximized RAM</vt:lpstr>
      <vt:lpstr>2. Audio/Video Editing Workstations</vt:lpstr>
      <vt:lpstr>i. Video Enhancements</vt:lpstr>
      <vt:lpstr>ii. Specialized Audio</vt:lpstr>
      <vt:lpstr>iii. Specialized Hard Drives</vt:lpstr>
      <vt:lpstr>3. Virtualization Workstations</vt:lpstr>
      <vt:lpstr>Virtualization workstations</vt:lpstr>
      <vt:lpstr>Virtualization Workstation</vt:lpstr>
      <vt:lpstr>4. Gaming PC’s</vt:lpstr>
      <vt:lpstr>Gaming PC enhancement areas</vt:lpstr>
      <vt:lpstr>i.CPU Enhancements </vt:lpstr>
      <vt:lpstr>ii.Video Enhancements </vt:lpstr>
      <vt:lpstr>iii. Specialized Audio</vt:lpstr>
      <vt:lpstr>iv. Enhanced Cooling</vt:lpstr>
      <vt:lpstr>5. Home Theater PCs</vt:lpstr>
      <vt:lpstr>HTPCs continued</vt:lpstr>
      <vt:lpstr>i. Video enhancements </vt:lpstr>
      <vt:lpstr>ii. Specialized audio</vt:lpstr>
      <vt:lpstr>iii. Special chassis / iv. TV Tuner</vt:lpstr>
      <vt:lpstr>HTPC features..</vt:lpstr>
      <vt:lpstr>6. Thin Clients</vt:lpstr>
      <vt:lpstr>Thin Clients continued..</vt:lpstr>
      <vt:lpstr>7. Home Server PCs</vt:lpstr>
      <vt:lpstr>Home Server PCs continued..</vt:lpstr>
      <vt:lpstr>Home Server PC enhancement features:</vt:lpstr>
      <vt:lpstr>i. Media streaming capabilities</vt:lpstr>
      <vt:lpstr>ii. File and Print sharing</vt:lpstr>
      <vt:lpstr>iii. Gigabit NIC</vt:lpstr>
      <vt:lpstr>iv. RAID Array</vt:lpstr>
      <vt:lpstr>Custom Configuration Enhancements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steve r</dc:creator>
  <cp:lastModifiedBy>TICS</cp:lastModifiedBy>
  <cp:revision>81</cp:revision>
  <dcterms:created xsi:type="dcterms:W3CDTF">2016-02-27T06:34:42Z</dcterms:created>
  <dcterms:modified xsi:type="dcterms:W3CDTF">2016-10-12T01:30:26Z</dcterms:modified>
</cp:coreProperties>
</file>