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3"/>
  </p:notesMasterIdLst>
  <p:sldIdLst>
    <p:sldId id="285" r:id="rId2"/>
    <p:sldId id="286" r:id="rId3"/>
    <p:sldId id="287" r:id="rId4"/>
    <p:sldId id="288" r:id="rId5"/>
    <p:sldId id="289" r:id="rId6"/>
    <p:sldId id="290" r:id="rId7"/>
    <p:sldId id="316" r:id="rId8"/>
    <p:sldId id="291" r:id="rId9"/>
    <p:sldId id="292" r:id="rId10"/>
    <p:sldId id="293" r:id="rId11"/>
    <p:sldId id="294" r:id="rId12"/>
    <p:sldId id="317" r:id="rId13"/>
    <p:sldId id="295" r:id="rId14"/>
    <p:sldId id="296" r:id="rId15"/>
    <p:sldId id="297" r:id="rId16"/>
    <p:sldId id="298" r:id="rId17"/>
    <p:sldId id="299" r:id="rId18"/>
    <p:sldId id="300" r:id="rId19"/>
    <p:sldId id="301" r:id="rId20"/>
    <p:sldId id="318" r:id="rId21"/>
    <p:sldId id="302" r:id="rId22"/>
    <p:sldId id="319" r:id="rId23"/>
    <p:sldId id="303" r:id="rId24"/>
    <p:sldId id="304" r:id="rId25"/>
    <p:sldId id="305" r:id="rId26"/>
    <p:sldId id="320" r:id="rId27"/>
    <p:sldId id="306" r:id="rId28"/>
    <p:sldId id="307" r:id="rId29"/>
    <p:sldId id="309" r:id="rId30"/>
    <p:sldId id="308" r:id="rId31"/>
    <p:sldId id="310" r:id="rId32"/>
    <p:sldId id="311" r:id="rId33"/>
    <p:sldId id="312" r:id="rId34"/>
    <p:sldId id="313" r:id="rId35"/>
    <p:sldId id="321" r:id="rId36"/>
    <p:sldId id="314" r:id="rId37"/>
    <p:sldId id="315" r:id="rId38"/>
    <p:sldId id="322" r:id="rId39"/>
    <p:sldId id="323" r:id="rId40"/>
    <p:sldId id="324" r:id="rId41"/>
    <p:sldId id="326"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81988" autoAdjust="0"/>
  </p:normalViewPr>
  <p:slideViewPr>
    <p:cSldViewPr snapToGrid="0">
      <p:cViewPr>
        <p:scale>
          <a:sx n="66" d="100"/>
          <a:sy n="66" d="100"/>
        </p:scale>
        <p:origin x="36" y="-13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5" d="100"/>
          <a:sy n="85" d="100"/>
        </p:scale>
        <p:origin x="388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32A1F4-340B-43EF-8600-907F854995BC}" type="datetimeFigureOut">
              <a:rPr lang="en-US" smtClean="0"/>
              <a:t>10/22/2016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B39E29-C445-48B4-8A88-944474621DC9}" type="slidenum">
              <a:rPr lang="en-US" smtClean="0"/>
              <a:t>‹#›</a:t>
            </a:fld>
            <a:endParaRPr lang="en-US"/>
          </a:p>
        </p:txBody>
      </p:sp>
    </p:spTree>
    <p:extLst>
      <p:ext uri="{BB962C8B-B14F-4D97-AF65-F5344CB8AC3E}">
        <p14:creationId xmlns:p14="http://schemas.microsoft.com/office/powerpoint/2010/main" val="19559570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NetBIOS over TCP/IP (NBT, or sometimes </a:t>
            </a:r>
            <a:r>
              <a:rPr lang="en-US" b="1" dirty="0" err="1"/>
              <a:t>NetBT</a:t>
            </a:r>
            <a:r>
              <a:rPr lang="en-US" dirty="0"/>
              <a:t>) is a networking protocol that allows legacy computer applications relying on the NetBIOS API to be used on modern TCP/IP networks</a:t>
            </a:r>
          </a:p>
        </p:txBody>
      </p:sp>
      <p:sp>
        <p:nvSpPr>
          <p:cNvPr id="4" name="Slide Number Placeholder 3"/>
          <p:cNvSpPr>
            <a:spLocks noGrp="1"/>
          </p:cNvSpPr>
          <p:nvPr>
            <p:ph type="sldNum" sz="quarter" idx="10"/>
          </p:nvPr>
        </p:nvSpPr>
        <p:spPr/>
        <p:txBody>
          <a:bodyPr/>
          <a:lstStyle/>
          <a:p>
            <a:fld id="{5DB39E29-C445-48B4-8A88-944474621DC9}" type="slidenum">
              <a:rPr lang="en-US" smtClean="0"/>
              <a:t>3</a:t>
            </a:fld>
            <a:endParaRPr lang="en-US"/>
          </a:p>
        </p:txBody>
      </p:sp>
    </p:spTree>
    <p:extLst>
      <p:ext uri="{BB962C8B-B14F-4D97-AF65-F5344CB8AC3E}">
        <p14:creationId xmlns:p14="http://schemas.microsoft.com/office/powerpoint/2010/main" val="33523549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This is just a fancy of way of saying, “You don’t have to use the default subnet masks</a:t>
            </a:r>
          </a:p>
          <a:p>
            <a:endParaRPr lang="en-US" dirty="0"/>
          </a:p>
        </p:txBody>
      </p:sp>
      <p:sp>
        <p:nvSpPr>
          <p:cNvPr id="4" name="Slide Number Placeholder 3"/>
          <p:cNvSpPr>
            <a:spLocks noGrp="1"/>
          </p:cNvSpPr>
          <p:nvPr>
            <p:ph type="sldNum" sz="quarter" idx="10"/>
          </p:nvPr>
        </p:nvSpPr>
        <p:spPr/>
        <p:txBody>
          <a:bodyPr/>
          <a:lstStyle/>
          <a:p>
            <a:fld id="{5DB39E29-C445-48B4-8A88-944474621DC9}" type="slidenum">
              <a:rPr lang="en-US" smtClean="0"/>
              <a:t>34</a:t>
            </a:fld>
            <a:endParaRPr lang="en-US"/>
          </a:p>
        </p:txBody>
      </p:sp>
    </p:spTree>
    <p:extLst>
      <p:ext uri="{BB962C8B-B14F-4D97-AF65-F5344CB8AC3E}">
        <p14:creationId xmlns:p14="http://schemas.microsoft.com/office/powerpoint/2010/main" val="20305342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Table 7.3 shows you every available subnet mask and its equivalent slash notation</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The /8 through /15 notations can be used only with Class </a:t>
            </a:r>
            <a:r>
              <a:rPr lang="en-US" sz="1200" b="0" i="0" u="none" strike="noStrike" kern="1200" baseline="0">
                <a:solidFill>
                  <a:schemeClr val="tx1"/>
                </a:solidFill>
                <a:latin typeface="+mn-lt"/>
                <a:ea typeface="+mn-ea"/>
                <a:cs typeface="+mn-cs"/>
              </a:rPr>
              <a:t>A network addresses</a:t>
            </a:r>
            <a:r>
              <a:rPr lang="en-US" sz="1200" b="0" i="0" u="none" strike="noStrike" kern="1200" baseline="0" dirty="0">
                <a:solidFill>
                  <a:schemeClr val="tx1"/>
                </a:solidFill>
                <a:latin typeface="+mn-lt"/>
                <a:ea typeface="+mn-ea"/>
                <a:cs typeface="+mn-cs"/>
              </a:rPr>
              <a:t>; /16 through /23 can be used with Class A and B network addresses; /24 through</a:t>
            </a:r>
          </a:p>
          <a:p>
            <a:r>
              <a:rPr lang="en-US" sz="1200" b="0" i="0" u="none" strike="noStrike" kern="1200" baseline="0" dirty="0">
                <a:solidFill>
                  <a:schemeClr val="tx1"/>
                </a:solidFill>
                <a:latin typeface="+mn-lt"/>
                <a:ea typeface="+mn-ea"/>
                <a:cs typeface="+mn-cs"/>
              </a:rPr>
              <a:t>/30 can be used with Class A, B, and C network addresses</a:t>
            </a:r>
            <a:endParaRPr lang="en-US" dirty="0"/>
          </a:p>
        </p:txBody>
      </p:sp>
      <p:sp>
        <p:nvSpPr>
          <p:cNvPr id="4" name="Slide Number Placeholder 3"/>
          <p:cNvSpPr>
            <a:spLocks noGrp="1"/>
          </p:cNvSpPr>
          <p:nvPr>
            <p:ph type="sldNum" sz="quarter" idx="10"/>
          </p:nvPr>
        </p:nvSpPr>
        <p:spPr/>
        <p:txBody>
          <a:bodyPr/>
          <a:lstStyle/>
          <a:p>
            <a:fld id="{5DB39E29-C445-48B4-8A88-944474621DC9}" type="slidenum">
              <a:rPr lang="en-US" smtClean="0"/>
              <a:t>35</a:t>
            </a:fld>
            <a:endParaRPr lang="en-US"/>
          </a:p>
        </p:txBody>
      </p:sp>
    </p:spTree>
    <p:extLst>
      <p:ext uri="{BB962C8B-B14F-4D97-AF65-F5344CB8AC3E}">
        <p14:creationId xmlns:p14="http://schemas.microsoft.com/office/powerpoint/2010/main" val="32168060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The new address is composed of eight 16-bit fields, each represented by four hexadecimal digits and separated by colons.</a:t>
            </a:r>
            <a:endParaRPr lang="en-US" dirty="0"/>
          </a:p>
        </p:txBody>
      </p:sp>
      <p:sp>
        <p:nvSpPr>
          <p:cNvPr id="4" name="Slide Number Placeholder 3"/>
          <p:cNvSpPr>
            <a:spLocks noGrp="1"/>
          </p:cNvSpPr>
          <p:nvPr>
            <p:ph type="sldNum" sz="quarter" idx="10"/>
          </p:nvPr>
        </p:nvSpPr>
        <p:spPr/>
        <p:txBody>
          <a:bodyPr/>
          <a:lstStyle/>
          <a:p>
            <a:fld id="{5DB39E29-C445-48B4-8A88-944474621DC9}" type="slidenum">
              <a:rPr lang="en-US" smtClean="0"/>
              <a:t>40</a:t>
            </a:fld>
            <a:endParaRPr lang="en-US"/>
          </a:p>
        </p:txBody>
      </p:sp>
    </p:spTree>
    <p:extLst>
      <p:ext uri="{BB962C8B-B14F-4D97-AF65-F5344CB8AC3E}">
        <p14:creationId xmlns:p14="http://schemas.microsoft.com/office/powerpoint/2010/main" val="224780272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10/22/2016</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10/22/2016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10/22/2016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10/22/2016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10/22/2016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10/22/2016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10/22/2016</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6.e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www.google.com/"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Chapter 7</a:t>
            </a:r>
            <a:br>
              <a:rPr lang="en-US" dirty="0"/>
            </a:br>
            <a:r>
              <a:rPr lang="en-US" dirty="0"/>
              <a:t>Introduction to TCP/IP</a:t>
            </a:r>
          </a:p>
        </p:txBody>
      </p:sp>
    </p:spTree>
    <p:extLst>
      <p:ext uri="{BB962C8B-B14F-4D97-AF65-F5344CB8AC3E}">
        <p14:creationId xmlns:p14="http://schemas.microsoft.com/office/powerpoint/2010/main" val="25425093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DOD Model</a:t>
            </a:r>
            <a:br>
              <a:rPr lang="en-US" dirty="0"/>
            </a:br>
            <a:r>
              <a:rPr lang="en-US" dirty="0"/>
              <a:t>Internet Layer </a:t>
            </a:r>
          </a:p>
        </p:txBody>
      </p:sp>
      <p:sp>
        <p:nvSpPr>
          <p:cNvPr id="3" name="Content Placeholder 2"/>
          <p:cNvSpPr>
            <a:spLocks noGrp="1"/>
          </p:cNvSpPr>
          <p:nvPr>
            <p:ph idx="1"/>
          </p:nvPr>
        </p:nvSpPr>
        <p:spPr/>
        <p:txBody>
          <a:bodyPr/>
          <a:lstStyle/>
          <a:p>
            <a:r>
              <a:rPr lang="en-US" dirty="0"/>
              <a:t>The most important protocol at the Internet layer is IP - the backbone of TCP/IP.</a:t>
            </a:r>
          </a:p>
          <a:p>
            <a:r>
              <a:rPr lang="en-US" dirty="0"/>
              <a:t>Other protocols at this layer work in conjunction with IP, such as </a:t>
            </a:r>
            <a:r>
              <a:rPr lang="en-US" i="1" dirty="0"/>
              <a:t>Internet Control Message Protocol (ICMP) </a:t>
            </a:r>
            <a:r>
              <a:rPr lang="en-US" dirty="0"/>
              <a:t>and </a:t>
            </a:r>
            <a:r>
              <a:rPr lang="en-US" i="1" dirty="0"/>
              <a:t>Address Resolution Protocol (ARP)</a:t>
            </a:r>
            <a:r>
              <a:rPr lang="en-US" dirty="0"/>
              <a:t>.</a:t>
            </a:r>
          </a:p>
        </p:txBody>
      </p:sp>
      <p:pic>
        <p:nvPicPr>
          <p:cNvPr id="4" name="Picture 3"/>
          <p:cNvPicPr>
            <a:picLocks noChangeAspect="1"/>
          </p:cNvPicPr>
          <p:nvPr/>
        </p:nvPicPr>
        <p:blipFill>
          <a:blip r:embed="rId2"/>
          <a:stretch>
            <a:fillRect/>
          </a:stretch>
        </p:blipFill>
        <p:spPr>
          <a:xfrm>
            <a:off x="1435505" y="4557823"/>
            <a:ext cx="8316110" cy="1168252"/>
          </a:xfrm>
          <a:prstGeom prst="rect">
            <a:avLst/>
          </a:prstGeom>
        </p:spPr>
      </p:pic>
    </p:spTree>
    <p:extLst>
      <p:ext uri="{BB962C8B-B14F-4D97-AF65-F5344CB8AC3E}">
        <p14:creationId xmlns:p14="http://schemas.microsoft.com/office/powerpoint/2010/main" val="13036364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DOD Model </a:t>
            </a:r>
            <a:br>
              <a:rPr lang="en-US" dirty="0"/>
            </a:br>
            <a:r>
              <a:rPr lang="en-US" dirty="0"/>
              <a:t>Network Access Layer </a:t>
            </a:r>
          </a:p>
        </p:txBody>
      </p:sp>
      <p:sp>
        <p:nvSpPr>
          <p:cNvPr id="3" name="Content Placeholder 2"/>
          <p:cNvSpPr>
            <a:spLocks noGrp="1"/>
          </p:cNvSpPr>
          <p:nvPr>
            <p:ph idx="1"/>
          </p:nvPr>
        </p:nvSpPr>
        <p:spPr/>
        <p:txBody>
          <a:bodyPr/>
          <a:lstStyle/>
          <a:p>
            <a:r>
              <a:rPr lang="en-US" dirty="0"/>
              <a:t>Network Access layer doesn’t have any protocols as such. This layer describes the type of network access method that you are using, such as Ethernet, Wi-Fi, Fiber Distributed Data Interface, or others.</a:t>
            </a:r>
          </a:p>
        </p:txBody>
      </p:sp>
      <p:pic>
        <p:nvPicPr>
          <p:cNvPr id="4" name="Picture 3"/>
          <p:cNvPicPr>
            <a:picLocks noChangeAspect="1"/>
          </p:cNvPicPr>
          <p:nvPr/>
        </p:nvPicPr>
        <p:blipFill>
          <a:blip r:embed="rId2"/>
          <a:stretch>
            <a:fillRect/>
          </a:stretch>
        </p:blipFill>
        <p:spPr>
          <a:xfrm>
            <a:off x="1662666" y="4323907"/>
            <a:ext cx="9039810" cy="1376362"/>
          </a:xfrm>
          <a:prstGeom prst="rect">
            <a:avLst/>
          </a:prstGeom>
        </p:spPr>
      </p:pic>
    </p:spTree>
    <p:extLst>
      <p:ext uri="{BB962C8B-B14F-4D97-AF65-F5344CB8AC3E}">
        <p14:creationId xmlns:p14="http://schemas.microsoft.com/office/powerpoint/2010/main" val="17077973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Process/Application Layer</a:t>
            </a:r>
          </a:p>
        </p:txBody>
      </p:sp>
      <p:pic>
        <p:nvPicPr>
          <p:cNvPr id="4" name="Picture 3"/>
          <p:cNvPicPr>
            <a:picLocks noChangeAspect="1"/>
          </p:cNvPicPr>
          <p:nvPr/>
        </p:nvPicPr>
        <p:blipFill>
          <a:blip r:embed="rId2"/>
          <a:stretch>
            <a:fillRect/>
          </a:stretch>
        </p:blipFill>
        <p:spPr>
          <a:xfrm>
            <a:off x="1958163" y="3111379"/>
            <a:ext cx="8391746" cy="2006722"/>
          </a:xfrm>
          <a:prstGeom prst="rect">
            <a:avLst/>
          </a:prstGeom>
        </p:spPr>
      </p:pic>
    </p:spTree>
    <p:extLst>
      <p:ext uri="{BB962C8B-B14F-4D97-AF65-F5344CB8AC3E}">
        <p14:creationId xmlns:p14="http://schemas.microsoft.com/office/powerpoint/2010/main" val="31166740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Process/Application Layer</a:t>
            </a:r>
          </a:p>
        </p:txBody>
      </p:sp>
      <p:sp>
        <p:nvSpPr>
          <p:cNvPr id="3" name="Content Placeholder 2"/>
          <p:cNvSpPr>
            <a:spLocks noGrp="1"/>
          </p:cNvSpPr>
          <p:nvPr>
            <p:ph idx="1"/>
          </p:nvPr>
        </p:nvSpPr>
        <p:spPr>
          <a:xfrm>
            <a:off x="1168400" y="2556932"/>
            <a:ext cx="9728197" cy="3602568"/>
          </a:xfrm>
        </p:spPr>
        <p:txBody>
          <a:bodyPr>
            <a:normAutofit fontScale="77500" lnSpcReduction="20000"/>
          </a:bodyPr>
          <a:lstStyle/>
          <a:p>
            <a:r>
              <a:rPr lang="en-US" b="1" dirty="0"/>
              <a:t>HTTP</a:t>
            </a:r>
            <a:r>
              <a:rPr lang="en-US" dirty="0"/>
              <a:t> – </a:t>
            </a:r>
            <a:r>
              <a:rPr lang="en-US" b="1" dirty="0"/>
              <a:t>Port 80</a:t>
            </a:r>
            <a:r>
              <a:rPr lang="en-US" dirty="0"/>
              <a:t> - (</a:t>
            </a:r>
            <a:r>
              <a:rPr lang="en-US" dirty="0" err="1"/>
              <a:t>HyperText</a:t>
            </a:r>
            <a:r>
              <a:rPr lang="en-US" dirty="0"/>
              <a:t> Transfer Protocol) - </a:t>
            </a:r>
            <a:r>
              <a:rPr lang="en-US" b="1" dirty="0"/>
              <a:t> </a:t>
            </a:r>
            <a:r>
              <a:rPr lang="en-US" dirty="0"/>
              <a:t>lets the client (web browser) ask the web server for a page, and the web server would return it. It is plain text and therefore not secure</a:t>
            </a:r>
          </a:p>
          <a:p>
            <a:r>
              <a:rPr lang="en-US" b="1" dirty="0"/>
              <a:t>HTTPS  - Port 443 - </a:t>
            </a:r>
            <a:r>
              <a:rPr lang="en-US" dirty="0"/>
              <a:t>To encrypt traffic between a web server and client securely, </a:t>
            </a:r>
            <a:r>
              <a:rPr lang="en-US" i="1" dirty="0"/>
              <a:t>Hypertext Transfer Protocol Secure (HTTPS) </a:t>
            </a:r>
            <a:r>
              <a:rPr lang="en-US" dirty="0"/>
              <a:t>can be used. HTTPS connections are secured using either </a:t>
            </a:r>
            <a:r>
              <a:rPr lang="en-US" i="1" dirty="0"/>
              <a:t>Secure Sockets Layer (SSL) </a:t>
            </a:r>
            <a:r>
              <a:rPr lang="en-US" dirty="0"/>
              <a:t>or </a:t>
            </a:r>
            <a:r>
              <a:rPr lang="en-US" i="1" dirty="0"/>
              <a:t>Transport Layer Security (TLS).</a:t>
            </a:r>
            <a:endParaRPr lang="en-US" dirty="0"/>
          </a:p>
          <a:p>
            <a:r>
              <a:rPr lang="en-US" b="1" dirty="0"/>
              <a:t>AFP – Port 548 - </a:t>
            </a:r>
            <a:r>
              <a:rPr lang="en-US" dirty="0"/>
              <a:t>(Apple File Protocol) is a file transfer protocol similar to </a:t>
            </a:r>
            <a:r>
              <a:rPr lang="en-US" b="1" dirty="0"/>
              <a:t>FTP</a:t>
            </a:r>
            <a:r>
              <a:rPr lang="en-US" dirty="0"/>
              <a:t> and Server Message Block (SMB). It was the default file transfer protocol on Mac OS until Apple changed to SMB2 in 2013. Converting to the industry-standard SMB protocol helped enhance interoperability between Macs and PCs</a:t>
            </a:r>
          </a:p>
          <a:p>
            <a:pPr marL="0" indent="0">
              <a:buNone/>
            </a:pPr>
            <a:r>
              <a:rPr lang="en-US" dirty="0"/>
              <a:t>Syntax - </a:t>
            </a:r>
            <a:r>
              <a:rPr lang="en-US" b="1" dirty="0"/>
              <a:t>afp://</a:t>
            </a:r>
            <a:r>
              <a:rPr lang="en-US" b="1" dirty="0" smtClean="0"/>
              <a:t>myserver.mydomain.com/Sharepoint/Folder</a:t>
            </a:r>
          </a:p>
          <a:p>
            <a:pPr marL="0" indent="0">
              <a:buNone/>
            </a:pPr>
            <a:r>
              <a:rPr lang="en-US" b="1" dirty="0" smtClean="0"/>
              <a:t>               smb</a:t>
            </a:r>
            <a:r>
              <a:rPr lang="en-US" b="1" dirty="0"/>
              <a:t>://[&lt;domain&gt;;][&lt;username&gt;:&lt;password&gt;@]&lt;hostname&gt;[:&lt;port&gt;]/&lt;sharename</a:t>
            </a:r>
            <a:endParaRPr lang="en-US" b="1" dirty="0" smtClean="0"/>
          </a:p>
          <a:p>
            <a:pPr marL="0" indent="0">
              <a:buNone/>
            </a:pPr>
            <a:endParaRPr lang="en-US" b="1" dirty="0"/>
          </a:p>
        </p:txBody>
      </p:sp>
    </p:spTree>
    <p:extLst>
      <p:ext uri="{BB962C8B-B14F-4D97-AF65-F5344CB8AC3E}">
        <p14:creationId xmlns:p14="http://schemas.microsoft.com/office/powerpoint/2010/main" val="19900222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Process/Application Layer</a:t>
            </a:r>
          </a:p>
        </p:txBody>
      </p:sp>
      <p:sp>
        <p:nvSpPr>
          <p:cNvPr id="3" name="Content Placeholder 2"/>
          <p:cNvSpPr>
            <a:spLocks noGrp="1"/>
          </p:cNvSpPr>
          <p:nvPr>
            <p:ph idx="1"/>
          </p:nvPr>
        </p:nvSpPr>
        <p:spPr/>
        <p:txBody>
          <a:bodyPr>
            <a:normAutofit fontScale="92500"/>
          </a:bodyPr>
          <a:lstStyle/>
          <a:p>
            <a:r>
              <a:rPr lang="en-US" b="1" dirty="0"/>
              <a:t>CIFS (</a:t>
            </a:r>
            <a:r>
              <a:rPr lang="en-US" i="1" dirty="0"/>
              <a:t>Common Internet File System) </a:t>
            </a:r>
            <a:r>
              <a:rPr lang="en-US" dirty="0"/>
              <a:t>UDP </a:t>
            </a:r>
            <a:r>
              <a:rPr lang="en-US" b="1" dirty="0"/>
              <a:t>ports</a:t>
            </a:r>
            <a:r>
              <a:rPr lang="en-US" dirty="0"/>
              <a:t> 137 and 138, and TCP </a:t>
            </a:r>
            <a:r>
              <a:rPr lang="en-US" b="1" dirty="0"/>
              <a:t>ports</a:t>
            </a:r>
            <a:r>
              <a:rPr lang="en-US" dirty="0"/>
              <a:t> 139 and 445. CIFS is a Microsoft-developed enhancement of the SMB protocol. The intent behind CIFS is that it can be used to share files and printers between computers, regardless of the operating system that they run.</a:t>
            </a:r>
          </a:p>
          <a:p>
            <a:r>
              <a:rPr lang="en-US" b="1" dirty="0"/>
              <a:t>DHCP – Port 67,68</a:t>
            </a:r>
            <a:r>
              <a:rPr lang="en-US" i="1" dirty="0"/>
              <a:t>(Dynamic Host Configuration Protocol (DHCP) </a:t>
            </a:r>
            <a:r>
              <a:rPr lang="en-US" dirty="0"/>
              <a:t>dynamically assigns IP addresses and other IP configuration information to network clients.</a:t>
            </a:r>
          </a:p>
          <a:p>
            <a:r>
              <a:rPr lang="en-US" b="1" dirty="0"/>
              <a:t>DNS </a:t>
            </a:r>
            <a:r>
              <a:rPr lang="en-US" dirty="0"/>
              <a:t>(</a:t>
            </a:r>
            <a:r>
              <a:rPr lang="en-US" i="1" dirty="0"/>
              <a:t>Domain Name System) ..</a:t>
            </a:r>
            <a:r>
              <a:rPr lang="en-US" b="1" dirty="0"/>
              <a:t>UDP port 53</a:t>
            </a:r>
            <a:r>
              <a:rPr lang="en-US" i="1" dirty="0"/>
              <a:t>. </a:t>
            </a:r>
            <a:r>
              <a:rPr lang="en-US" dirty="0"/>
              <a:t>Its purpose is to resolve hostnames (www.google.com) to IP addresses (172.217.1.238).</a:t>
            </a:r>
          </a:p>
        </p:txBody>
      </p:sp>
    </p:spTree>
    <p:extLst>
      <p:ext uri="{BB962C8B-B14F-4D97-AF65-F5344CB8AC3E}">
        <p14:creationId xmlns:p14="http://schemas.microsoft.com/office/powerpoint/2010/main" val="40716110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Process/Application Layer</a:t>
            </a:r>
          </a:p>
        </p:txBody>
      </p:sp>
      <p:sp>
        <p:nvSpPr>
          <p:cNvPr id="3" name="Content Placeholder 2"/>
          <p:cNvSpPr>
            <a:spLocks noGrp="1"/>
          </p:cNvSpPr>
          <p:nvPr>
            <p:ph idx="1"/>
          </p:nvPr>
        </p:nvSpPr>
        <p:spPr/>
        <p:txBody>
          <a:bodyPr/>
          <a:lstStyle/>
          <a:p>
            <a:r>
              <a:rPr lang="en-US" b="1" dirty="0"/>
              <a:t>FTP</a:t>
            </a:r>
            <a:r>
              <a:rPr lang="en-US" dirty="0"/>
              <a:t>  - </a:t>
            </a:r>
            <a:r>
              <a:rPr lang="en-US" b="1" dirty="0"/>
              <a:t>Port 20, 21 - </a:t>
            </a:r>
            <a:r>
              <a:rPr lang="en-US" dirty="0"/>
              <a:t>(</a:t>
            </a:r>
            <a:r>
              <a:rPr lang="en-US" i="1" dirty="0"/>
              <a:t>File Transfer Protocol ) </a:t>
            </a:r>
            <a:r>
              <a:rPr lang="en-US" dirty="0"/>
              <a:t>is optimized to do what it says it does—transfer files. This includes both uploading and downloading files from one host to another. FTP is both a protocol and an application.</a:t>
            </a:r>
          </a:p>
          <a:p>
            <a:r>
              <a:rPr lang="en-US" dirty="0"/>
              <a:t>If you are using a browser such as Internet Explorer, Chrome, or Firefox, to connect via FTP, the correct syntax in the address window is </a:t>
            </a:r>
            <a:r>
              <a:rPr lang="en-US" b="1" i="1" dirty="0"/>
              <a:t>ftp://username:password@ftp.ftpsite.com</a:t>
            </a:r>
            <a:r>
              <a:rPr lang="en-US" dirty="0"/>
              <a:t>.</a:t>
            </a:r>
          </a:p>
        </p:txBody>
      </p:sp>
    </p:spTree>
    <p:extLst>
      <p:ext uri="{BB962C8B-B14F-4D97-AF65-F5344CB8AC3E}">
        <p14:creationId xmlns:p14="http://schemas.microsoft.com/office/powerpoint/2010/main" val="19227577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Process/Application Layer</a:t>
            </a:r>
          </a:p>
        </p:txBody>
      </p:sp>
      <p:sp>
        <p:nvSpPr>
          <p:cNvPr id="3" name="Content Placeholder 2"/>
          <p:cNvSpPr>
            <a:spLocks noGrp="1"/>
          </p:cNvSpPr>
          <p:nvPr>
            <p:ph idx="1"/>
          </p:nvPr>
        </p:nvSpPr>
        <p:spPr/>
        <p:txBody>
          <a:bodyPr>
            <a:normAutofit fontScale="85000" lnSpcReduction="10000"/>
          </a:bodyPr>
          <a:lstStyle/>
          <a:p>
            <a:r>
              <a:rPr lang="en-US" b="1" dirty="0"/>
              <a:t>IMAP  - Port 143 </a:t>
            </a:r>
            <a:r>
              <a:rPr lang="en-US" i="1" dirty="0"/>
              <a:t>(Internet Message Access Protocol) </a:t>
            </a:r>
            <a:r>
              <a:rPr lang="en-US" dirty="0"/>
              <a:t>is a secure protocol designed to download email.</a:t>
            </a:r>
          </a:p>
          <a:p>
            <a:r>
              <a:rPr lang="en-US" dirty="0"/>
              <a:t>Its current version is version 4, or IMAP4. It’s the client-side email management protocol of choice, having replaced the unsecure POP3. Most current email clients, such as Microsoft Outlook and Gmail, are configured to be able to use either IMAP4 or POP3.</a:t>
            </a:r>
          </a:p>
          <a:p>
            <a:r>
              <a:rPr lang="en-US" dirty="0"/>
              <a:t>2 Advantages over POP3, IMAP4 works in connected and disconnected modes. As soon as another email enters the inbox, IMAP4 notifies the email client, which can then download it</a:t>
            </a:r>
          </a:p>
          <a:p>
            <a:r>
              <a:rPr lang="en-US" dirty="0"/>
              <a:t>Secondly, it also lets you store the email on the server, as opposed to POP3, which requires you to download it.</a:t>
            </a:r>
          </a:p>
        </p:txBody>
      </p:sp>
    </p:spTree>
    <p:extLst>
      <p:ext uri="{BB962C8B-B14F-4D97-AF65-F5344CB8AC3E}">
        <p14:creationId xmlns:p14="http://schemas.microsoft.com/office/powerpoint/2010/main" val="14802280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Process/Application Layer</a:t>
            </a:r>
          </a:p>
        </p:txBody>
      </p:sp>
      <p:sp>
        <p:nvSpPr>
          <p:cNvPr id="3" name="Content Placeholder 2"/>
          <p:cNvSpPr>
            <a:spLocks noGrp="1"/>
          </p:cNvSpPr>
          <p:nvPr>
            <p:ph idx="1"/>
          </p:nvPr>
        </p:nvSpPr>
        <p:spPr/>
        <p:txBody>
          <a:bodyPr>
            <a:normAutofit fontScale="92500" lnSpcReduction="20000"/>
          </a:bodyPr>
          <a:lstStyle/>
          <a:p>
            <a:r>
              <a:rPr lang="en-US" b="1" dirty="0"/>
              <a:t>LDAP</a:t>
            </a:r>
            <a:r>
              <a:rPr lang="en-US" dirty="0"/>
              <a:t> – P</a:t>
            </a:r>
            <a:r>
              <a:rPr lang="en-US" b="1" dirty="0"/>
              <a:t>ort 389 </a:t>
            </a:r>
            <a:r>
              <a:rPr lang="en-US" dirty="0"/>
              <a:t>-(</a:t>
            </a:r>
            <a:r>
              <a:rPr lang="en-US" i="1" dirty="0"/>
              <a:t>Lightweight Directory Access Protocol ) </a:t>
            </a:r>
            <a:r>
              <a:rPr lang="en-US" dirty="0"/>
              <a:t>is a directory services protocol that provides access to LDAP directory or LDAP database or simply your network’s phone book. Use X500 databases services such as Active Directory, Apple </a:t>
            </a:r>
            <a:r>
              <a:rPr lang="en-US" dirty="0" err="1"/>
              <a:t>OpenDirectory</a:t>
            </a:r>
            <a:r>
              <a:rPr lang="en-US" dirty="0"/>
              <a:t>, </a:t>
            </a:r>
            <a:r>
              <a:rPr lang="en-US" dirty="0" err="1"/>
              <a:t>OpenLDAP</a:t>
            </a:r>
            <a:r>
              <a:rPr lang="en-US" dirty="0"/>
              <a:t> (open source)</a:t>
            </a:r>
          </a:p>
          <a:p>
            <a:r>
              <a:rPr lang="en-US" b="1" dirty="0"/>
              <a:t>POP3 – Port 110 -</a:t>
            </a:r>
            <a:r>
              <a:rPr lang="en-US" dirty="0"/>
              <a:t>(Post Office </a:t>
            </a:r>
            <a:r>
              <a:rPr lang="en-US" dirty="0" err="1"/>
              <a:t>Protocal</a:t>
            </a:r>
            <a:r>
              <a:rPr lang="en-US" dirty="0"/>
              <a:t>) was the preferred protocol for downloading email until it was replaced by IMAP4 with increased security and more features</a:t>
            </a:r>
          </a:p>
          <a:p>
            <a:r>
              <a:rPr lang="en-US" b="1" dirty="0"/>
              <a:t>RDP – Port 3389 -</a:t>
            </a:r>
            <a:r>
              <a:rPr lang="en-US" dirty="0"/>
              <a:t>Developed by Microsoft, the </a:t>
            </a:r>
            <a:r>
              <a:rPr lang="en-US" i="1" dirty="0"/>
              <a:t>Remote Desktop Protocol (RDP) </a:t>
            </a:r>
            <a:r>
              <a:rPr lang="en-US" dirty="0"/>
              <a:t>allows users to connect to remote computers and run programs on them. Passes keyboard and mouse activity </a:t>
            </a:r>
            <a:r>
              <a:rPr lang="en-US" dirty="0" smtClean="0"/>
              <a:t>on </a:t>
            </a:r>
            <a:r>
              <a:rPr lang="en-US" dirty="0"/>
              <a:t>to the remote user. Has to be enabled.</a:t>
            </a:r>
            <a:endParaRPr lang="en-US" b="1" dirty="0"/>
          </a:p>
          <a:p>
            <a:endParaRPr lang="en-US" dirty="0"/>
          </a:p>
        </p:txBody>
      </p:sp>
    </p:spTree>
    <p:extLst>
      <p:ext uri="{BB962C8B-B14F-4D97-AF65-F5344CB8AC3E}">
        <p14:creationId xmlns:p14="http://schemas.microsoft.com/office/powerpoint/2010/main" val="42264078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Process/Application Layer</a:t>
            </a:r>
          </a:p>
        </p:txBody>
      </p:sp>
      <p:sp>
        <p:nvSpPr>
          <p:cNvPr id="3" name="Content Placeholder 2"/>
          <p:cNvSpPr>
            <a:spLocks noGrp="1"/>
          </p:cNvSpPr>
          <p:nvPr>
            <p:ph idx="1"/>
          </p:nvPr>
        </p:nvSpPr>
        <p:spPr/>
        <p:txBody>
          <a:bodyPr>
            <a:normAutofit fontScale="92500" lnSpcReduction="20000"/>
          </a:bodyPr>
          <a:lstStyle/>
          <a:p>
            <a:r>
              <a:rPr lang="en-US" b="1" dirty="0"/>
              <a:t>SFTP – port 22 via SSH-  </a:t>
            </a:r>
            <a:r>
              <a:rPr lang="en-US" dirty="0"/>
              <a:t>The </a:t>
            </a:r>
            <a:r>
              <a:rPr lang="en-US" i="1" dirty="0"/>
              <a:t>Secure File Transfer Protocol (SFTP) </a:t>
            </a:r>
            <a:r>
              <a:rPr lang="en-US" dirty="0"/>
              <a:t>is used as an alternative to FTP when you need to transfer files over a secure, encrypted connection</a:t>
            </a:r>
          </a:p>
          <a:p>
            <a:r>
              <a:rPr lang="en-US" b="1" dirty="0"/>
              <a:t>SMB – Port 145 - </a:t>
            </a:r>
            <a:r>
              <a:rPr lang="en-US" i="1" dirty="0"/>
              <a:t>Server Message Block (SMB) -  (</a:t>
            </a:r>
            <a:r>
              <a:rPr lang="en-US" dirty="0"/>
              <a:t>aka</a:t>
            </a:r>
            <a:r>
              <a:rPr lang="en-US" i="1" dirty="0"/>
              <a:t> Samba) </a:t>
            </a:r>
            <a:r>
              <a:rPr lang="en-US" dirty="0"/>
              <a:t>is a protocol originally developed by IBM but then enhanced by Microsoft, IBM, Intel, and others. It’s used to provide shared access to files (like FTP) and also, </a:t>
            </a:r>
            <a:r>
              <a:rPr lang="en-US" i="1" dirty="0"/>
              <a:t>printers</a:t>
            </a:r>
            <a:r>
              <a:rPr lang="en-US" dirty="0"/>
              <a:t>, and </a:t>
            </a:r>
            <a:r>
              <a:rPr lang="en-US" i="1" dirty="0"/>
              <a:t>other network resources.</a:t>
            </a:r>
          </a:p>
          <a:p>
            <a:r>
              <a:rPr lang="en-US" b="1" dirty="0"/>
              <a:t>SMTP – Port 25 - </a:t>
            </a:r>
            <a:r>
              <a:rPr lang="en-US" i="1" dirty="0"/>
              <a:t>(Simple Mail Transfer Protocol (SMTP) </a:t>
            </a:r>
            <a:r>
              <a:rPr lang="en-US" dirty="0"/>
              <a:t>is the protocol most commonly used to </a:t>
            </a:r>
            <a:r>
              <a:rPr lang="en-US" i="1" dirty="0"/>
              <a:t>only </a:t>
            </a:r>
            <a:r>
              <a:rPr lang="en-US" dirty="0"/>
              <a:t>send email messages. Because it’s designed to send only, it’s referred to as a </a:t>
            </a:r>
            <a:r>
              <a:rPr lang="en-US" i="1" dirty="0"/>
              <a:t>push protocol</a:t>
            </a:r>
          </a:p>
        </p:txBody>
      </p:sp>
    </p:spTree>
    <p:extLst>
      <p:ext uri="{BB962C8B-B14F-4D97-AF65-F5344CB8AC3E}">
        <p14:creationId xmlns:p14="http://schemas.microsoft.com/office/powerpoint/2010/main" val="32666987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Process/Application Layer</a:t>
            </a:r>
          </a:p>
        </p:txBody>
      </p:sp>
      <p:sp>
        <p:nvSpPr>
          <p:cNvPr id="3" name="Content Placeholder 2"/>
          <p:cNvSpPr>
            <a:spLocks noGrp="1"/>
          </p:cNvSpPr>
          <p:nvPr>
            <p:ph idx="1"/>
          </p:nvPr>
        </p:nvSpPr>
        <p:spPr/>
        <p:txBody>
          <a:bodyPr>
            <a:normAutofit fontScale="85000" lnSpcReduction="10000"/>
          </a:bodyPr>
          <a:lstStyle/>
          <a:p>
            <a:r>
              <a:rPr lang="en-US" b="1" dirty="0"/>
              <a:t>SNMP – Port 161 - </a:t>
            </a:r>
            <a:r>
              <a:rPr lang="en-US" i="1" dirty="0"/>
              <a:t>(Simple Network Management Protocol (SNMP) </a:t>
            </a:r>
            <a:r>
              <a:rPr lang="en-US" dirty="0"/>
              <a:t>gathers and manages network performance information. SNMP agent installed on routers or servers and tool used to gather information such as status, connectivity etc. Used for management</a:t>
            </a:r>
          </a:p>
          <a:p>
            <a:r>
              <a:rPr lang="en-US" b="1" dirty="0"/>
              <a:t>SSH – Port 22 - </a:t>
            </a:r>
            <a:r>
              <a:rPr lang="en-US" i="1" dirty="0"/>
              <a:t>Secure Shell (SSH) </a:t>
            </a:r>
            <a:r>
              <a:rPr lang="en-US" dirty="0"/>
              <a:t>can be used to set up a </a:t>
            </a:r>
            <a:r>
              <a:rPr lang="en-US" i="1" dirty="0"/>
              <a:t>secure</a:t>
            </a:r>
            <a:r>
              <a:rPr lang="en-US" dirty="0"/>
              <a:t> Telnet session for remote logins or for </a:t>
            </a:r>
            <a:r>
              <a:rPr lang="en-US" u="sng" dirty="0"/>
              <a:t>remotely executing programs </a:t>
            </a:r>
            <a:r>
              <a:rPr lang="en-US" dirty="0"/>
              <a:t>and </a:t>
            </a:r>
            <a:r>
              <a:rPr lang="en-US" u="sng" dirty="0"/>
              <a:t>transferring files. </a:t>
            </a:r>
            <a:endParaRPr lang="en-US" dirty="0"/>
          </a:p>
          <a:p>
            <a:r>
              <a:rPr lang="en-US" b="1" dirty="0"/>
              <a:t>Telnet – Port 23 - </a:t>
            </a:r>
            <a:r>
              <a:rPr lang="en-US" dirty="0"/>
              <a:t>Someone using Telnet can log into another machine and “see” the remote computer in a window on their screen. This vision is text only and therefore unsecure since passwords and usernames are sent in text format (unencrypted). It’s normally used to connect to routers for example that don’t have graphical interface</a:t>
            </a:r>
          </a:p>
        </p:txBody>
      </p:sp>
    </p:spTree>
    <p:extLst>
      <p:ext uri="{BB962C8B-B14F-4D97-AF65-F5344CB8AC3E}">
        <p14:creationId xmlns:p14="http://schemas.microsoft.com/office/powerpoint/2010/main" val="11036455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Understanding TCP/IP</a:t>
            </a:r>
          </a:p>
        </p:txBody>
      </p:sp>
      <p:sp>
        <p:nvSpPr>
          <p:cNvPr id="3" name="Content Placeholder 2"/>
          <p:cNvSpPr>
            <a:spLocks noGrp="1"/>
          </p:cNvSpPr>
          <p:nvPr>
            <p:ph idx="1"/>
          </p:nvPr>
        </p:nvSpPr>
        <p:spPr/>
        <p:txBody>
          <a:bodyPr/>
          <a:lstStyle/>
          <a:p>
            <a:r>
              <a:rPr lang="en-US" dirty="0"/>
              <a:t>Networking protocols are a lot like human languages in that they are the language that computers speak when talking to each other</a:t>
            </a:r>
          </a:p>
          <a:p>
            <a:r>
              <a:rPr lang="en-US" dirty="0"/>
              <a:t>Just like humans, computers can understand and use multiple languages.</a:t>
            </a:r>
          </a:p>
          <a:p>
            <a:r>
              <a:rPr lang="en-US" dirty="0"/>
              <a:t>One-time networking giant Novell had IPX/SPX. Microsoft developed NetBEUI.</a:t>
            </a:r>
          </a:p>
          <a:p>
            <a:r>
              <a:rPr lang="en-US" dirty="0"/>
              <a:t>The one protocol suite that has survived is TCP/IP</a:t>
            </a:r>
          </a:p>
        </p:txBody>
      </p:sp>
    </p:spTree>
    <p:extLst>
      <p:ext uri="{BB962C8B-B14F-4D97-AF65-F5344CB8AC3E}">
        <p14:creationId xmlns:p14="http://schemas.microsoft.com/office/powerpoint/2010/main" val="6903489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Host to Host Layer </a:t>
            </a:r>
          </a:p>
        </p:txBody>
      </p:sp>
      <p:pic>
        <p:nvPicPr>
          <p:cNvPr id="4" name="Picture 3"/>
          <p:cNvPicPr>
            <a:picLocks noChangeAspect="1"/>
          </p:cNvPicPr>
          <p:nvPr/>
        </p:nvPicPr>
        <p:blipFill>
          <a:blip r:embed="rId2"/>
          <a:stretch>
            <a:fillRect/>
          </a:stretch>
        </p:blipFill>
        <p:spPr>
          <a:xfrm>
            <a:off x="2022812" y="3055060"/>
            <a:ext cx="7611804" cy="1505632"/>
          </a:xfrm>
          <a:prstGeom prst="rect">
            <a:avLst/>
          </a:prstGeom>
        </p:spPr>
      </p:pic>
    </p:spTree>
    <p:extLst>
      <p:ext uri="{BB962C8B-B14F-4D97-AF65-F5344CB8AC3E}">
        <p14:creationId xmlns:p14="http://schemas.microsoft.com/office/powerpoint/2010/main" val="2336639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Host-to-Host Layer</a:t>
            </a:r>
          </a:p>
        </p:txBody>
      </p:sp>
      <p:sp>
        <p:nvSpPr>
          <p:cNvPr id="3" name="Content Placeholder 2"/>
          <p:cNvSpPr>
            <a:spLocks noGrp="1"/>
          </p:cNvSpPr>
          <p:nvPr>
            <p:ph idx="1"/>
          </p:nvPr>
        </p:nvSpPr>
        <p:spPr/>
        <p:txBody>
          <a:bodyPr>
            <a:normAutofit fontScale="92500"/>
          </a:bodyPr>
          <a:lstStyle/>
          <a:p>
            <a:r>
              <a:rPr lang="en-US" dirty="0"/>
              <a:t>TCP and UDP</a:t>
            </a:r>
          </a:p>
          <a:p>
            <a:r>
              <a:rPr lang="en-US" dirty="0"/>
              <a:t>TCP guarantees packet delivery through virtual circuits and data acknowledgements and thus is referred to as </a:t>
            </a:r>
            <a:r>
              <a:rPr lang="en-US" i="1" dirty="0"/>
              <a:t>connection-oriented; </a:t>
            </a:r>
            <a:r>
              <a:rPr lang="en-US" dirty="0"/>
              <a:t>UDP is not </a:t>
            </a:r>
            <a:r>
              <a:rPr lang="en-US" i="1" dirty="0"/>
              <a:t>(connectionless).</a:t>
            </a:r>
          </a:p>
          <a:p>
            <a:r>
              <a:rPr lang="en-US" dirty="0"/>
              <a:t>TCP and UDP use port numbers to keep track of these conversations and make sure that the data gets to the right application and right end user. </a:t>
            </a:r>
            <a:r>
              <a:rPr lang="en-US" dirty="0" err="1"/>
              <a:t>E.g</a:t>
            </a:r>
            <a:r>
              <a:rPr lang="en-US" dirty="0"/>
              <a:t> . HTTP uses Port 80 (Table 7.1)</a:t>
            </a:r>
          </a:p>
          <a:p>
            <a:r>
              <a:rPr lang="en-US" dirty="0"/>
              <a:t>Post office analogy – TCP requires return receipt while UDP is like fast class mail that is sent with no return receipt</a:t>
            </a:r>
          </a:p>
        </p:txBody>
      </p:sp>
    </p:spTree>
    <p:extLst>
      <p:ext uri="{BB962C8B-B14F-4D97-AF65-F5344CB8AC3E}">
        <p14:creationId xmlns:p14="http://schemas.microsoft.com/office/powerpoint/2010/main" val="31807265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Internet Layer </a:t>
            </a:r>
          </a:p>
        </p:txBody>
      </p:sp>
      <p:pic>
        <p:nvPicPr>
          <p:cNvPr id="4" name="Picture 3"/>
          <p:cNvPicPr>
            <a:picLocks noChangeAspect="1"/>
          </p:cNvPicPr>
          <p:nvPr/>
        </p:nvPicPr>
        <p:blipFill>
          <a:blip r:embed="rId2"/>
          <a:stretch>
            <a:fillRect/>
          </a:stretch>
        </p:blipFill>
        <p:spPr>
          <a:xfrm>
            <a:off x="1937945" y="3504631"/>
            <a:ext cx="8316110" cy="1168252"/>
          </a:xfrm>
          <a:prstGeom prst="rect">
            <a:avLst/>
          </a:prstGeom>
        </p:spPr>
      </p:pic>
    </p:spTree>
    <p:extLst>
      <p:ext uri="{BB962C8B-B14F-4D97-AF65-F5344CB8AC3E}">
        <p14:creationId xmlns:p14="http://schemas.microsoft.com/office/powerpoint/2010/main" val="39650479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Internet Layer Protocols</a:t>
            </a:r>
          </a:p>
        </p:txBody>
      </p:sp>
      <p:sp>
        <p:nvSpPr>
          <p:cNvPr id="3" name="Content Placeholder 2"/>
          <p:cNvSpPr>
            <a:spLocks noGrp="1"/>
          </p:cNvSpPr>
          <p:nvPr>
            <p:ph idx="1"/>
          </p:nvPr>
        </p:nvSpPr>
        <p:spPr/>
        <p:txBody>
          <a:bodyPr>
            <a:normAutofit fontScale="92500" lnSpcReduction="10000"/>
          </a:bodyPr>
          <a:lstStyle/>
          <a:p>
            <a:r>
              <a:rPr lang="en-US" b="1" dirty="0"/>
              <a:t>IP </a:t>
            </a:r>
            <a:r>
              <a:rPr lang="en-US" dirty="0"/>
              <a:t>(Internet Protocol) – the MAIN protocol. It’s responsible for managing logical network addresses and ultimately getting data from point A to point B</a:t>
            </a:r>
          </a:p>
          <a:p>
            <a:r>
              <a:rPr lang="en-US" b="1" dirty="0"/>
              <a:t>Supporting protocols are:</a:t>
            </a:r>
          </a:p>
          <a:p>
            <a:r>
              <a:rPr lang="en-US" b="1" dirty="0"/>
              <a:t>ICMP </a:t>
            </a:r>
            <a:r>
              <a:rPr lang="en-US" i="1" dirty="0"/>
              <a:t>Internet Control Message Protocol (ICMP) </a:t>
            </a:r>
            <a:r>
              <a:rPr lang="en-US" dirty="0"/>
              <a:t>is responsible for delivering error messages. E.g. ping utility, utilizes ICMP to send and receive packets. </a:t>
            </a:r>
            <a:endParaRPr lang="en-US" i="1" dirty="0"/>
          </a:p>
          <a:p>
            <a:r>
              <a:rPr lang="en-US" b="1" dirty="0"/>
              <a:t>ARP </a:t>
            </a:r>
            <a:r>
              <a:rPr lang="en-US" i="1" dirty="0"/>
              <a:t>Address Resolution Protocol (ARP) </a:t>
            </a:r>
            <a:r>
              <a:rPr lang="en-US" dirty="0"/>
              <a:t>resolves logical IP addresses to physical MAC addresses built into network cards. </a:t>
            </a:r>
          </a:p>
          <a:p>
            <a:r>
              <a:rPr lang="en-US" b="1" dirty="0"/>
              <a:t>RARP </a:t>
            </a:r>
            <a:r>
              <a:rPr lang="en-US" dirty="0"/>
              <a:t>Reverse ARP (RARP) resolves MAC addresses to IP addresses.</a:t>
            </a:r>
            <a:endParaRPr lang="en-US" b="1" dirty="0"/>
          </a:p>
        </p:txBody>
      </p:sp>
    </p:spTree>
    <p:extLst>
      <p:ext uri="{BB962C8B-B14F-4D97-AF65-F5344CB8AC3E}">
        <p14:creationId xmlns:p14="http://schemas.microsoft.com/office/powerpoint/2010/main" val="24846037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Understanding IP Addressing</a:t>
            </a:r>
            <a:endParaRPr lang="en-US" dirty="0"/>
          </a:p>
        </p:txBody>
      </p:sp>
      <p:sp>
        <p:nvSpPr>
          <p:cNvPr id="3" name="Content Placeholder 2"/>
          <p:cNvSpPr>
            <a:spLocks noGrp="1"/>
          </p:cNvSpPr>
          <p:nvPr>
            <p:ph idx="1"/>
          </p:nvPr>
        </p:nvSpPr>
        <p:spPr/>
        <p:txBody>
          <a:bodyPr/>
          <a:lstStyle/>
          <a:p>
            <a:r>
              <a:rPr lang="en-US" dirty="0"/>
              <a:t>Each device needs to have a unique IP address</a:t>
            </a:r>
          </a:p>
          <a:p>
            <a:r>
              <a:rPr lang="en-US" dirty="0"/>
              <a:t>Any device with an IP address is referred to as a </a:t>
            </a:r>
            <a:r>
              <a:rPr lang="en-US" i="1" dirty="0"/>
              <a:t>host</a:t>
            </a:r>
          </a:p>
          <a:p>
            <a:r>
              <a:rPr lang="en-US" dirty="0"/>
              <a:t>As an administrator, you can assign the host’s IP configuration information manually, or you can have it automatically assigned by a DHCP server.</a:t>
            </a:r>
          </a:p>
        </p:txBody>
      </p:sp>
    </p:spTree>
    <p:extLst>
      <p:ext uri="{BB962C8B-B14F-4D97-AF65-F5344CB8AC3E}">
        <p14:creationId xmlns:p14="http://schemas.microsoft.com/office/powerpoint/2010/main" val="19258577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IPv4</a:t>
            </a:r>
          </a:p>
        </p:txBody>
      </p:sp>
      <p:sp>
        <p:nvSpPr>
          <p:cNvPr id="3" name="Content Placeholder 2"/>
          <p:cNvSpPr>
            <a:spLocks noGrp="1"/>
          </p:cNvSpPr>
          <p:nvPr>
            <p:ph idx="1"/>
          </p:nvPr>
        </p:nvSpPr>
        <p:spPr/>
        <p:txBody>
          <a:bodyPr/>
          <a:lstStyle/>
          <a:p>
            <a:r>
              <a:rPr lang="en-US" dirty="0"/>
              <a:t>It’s a 32-bit hierarchical address that identifies a host on the network e.g. 192.168.111.10</a:t>
            </a:r>
          </a:p>
          <a:p>
            <a:r>
              <a:rPr lang="en-US" dirty="0"/>
              <a:t>Each of the numbers in this example represents 8 bits (or 1 byte) of the address, also known as an </a:t>
            </a:r>
            <a:r>
              <a:rPr lang="en-US" i="1" dirty="0"/>
              <a:t>octet. </a:t>
            </a:r>
          </a:p>
          <a:p>
            <a:r>
              <a:rPr lang="en-US" dirty="0"/>
              <a:t>The numbers at the beginning of the address identify groups of computers that belong to the same network; IP is hierarchical and not flat.</a:t>
            </a:r>
          </a:p>
        </p:txBody>
      </p:sp>
    </p:spTree>
    <p:extLst>
      <p:ext uri="{BB962C8B-B14F-4D97-AF65-F5344CB8AC3E}">
        <p14:creationId xmlns:p14="http://schemas.microsoft.com/office/powerpoint/2010/main" val="24565539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Understanding Binary</a:t>
            </a:r>
            <a:br>
              <a:rPr lang="en-US" dirty="0"/>
            </a:br>
            <a:r>
              <a:rPr lang="en-US" dirty="0"/>
              <a:t>(see fig. 7.3)</a:t>
            </a:r>
          </a:p>
        </p:txBody>
      </p:sp>
      <p:sp>
        <p:nvSpPr>
          <p:cNvPr id="3" name="Content Placeholder 2"/>
          <p:cNvSpPr>
            <a:spLocks noGrp="1"/>
          </p:cNvSpPr>
          <p:nvPr>
            <p:ph idx="1"/>
          </p:nvPr>
        </p:nvSpPr>
        <p:spPr/>
        <p:txBody>
          <a:bodyPr>
            <a:normAutofit/>
          </a:bodyPr>
          <a:lstStyle/>
          <a:p>
            <a:r>
              <a:rPr lang="en-US" dirty="0"/>
              <a:t>IP address is in 4 octets, in dotted decimal notation e.g. 192.168.111.120</a:t>
            </a:r>
          </a:p>
          <a:p>
            <a:r>
              <a:rPr lang="en-US" dirty="0"/>
              <a:t>A binary bit is a value with two possible states: on equals 1 and off equals 0</a:t>
            </a:r>
          </a:p>
          <a:p>
            <a:r>
              <a:rPr lang="en-US" dirty="0"/>
              <a:t>When you’re working with IPv4 addressing, all numbers will be between 0 and 255.</a:t>
            </a:r>
          </a:p>
          <a:p>
            <a:pPr algn="r"/>
            <a:r>
              <a:rPr lang="en-US" dirty="0"/>
              <a:t>If all of the bits in an octet are off, or 00000000, the corresponding decimal value is 0. If all bits in an octet are on, you would have 11111111, which is 255 in decimal.</a:t>
            </a:r>
          </a:p>
        </p:txBody>
      </p:sp>
    </p:spTree>
    <p:extLst>
      <p:ext uri="{BB962C8B-B14F-4D97-AF65-F5344CB8AC3E}">
        <p14:creationId xmlns:p14="http://schemas.microsoft.com/office/powerpoint/2010/main" val="1260514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Understanding Binary</a:t>
            </a:r>
            <a:br>
              <a:rPr lang="en-US" dirty="0"/>
            </a:br>
            <a:r>
              <a:rPr lang="en-US" dirty="0"/>
              <a:t>(see fig. 7.3)</a:t>
            </a:r>
          </a:p>
        </p:txBody>
      </p:sp>
      <p:pic>
        <p:nvPicPr>
          <p:cNvPr id="5" name="Picture 4"/>
          <p:cNvPicPr>
            <a:picLocks noChangeAspect="1"/>
          </p:cNvPicPr>
          <p:nvPr/>
        </p:nvPicPr>
        <p:blipFill>
          <a:blip r:embed="rId2"/>
          <a:stretch>
            <a:fillRect/>
          </a:stretch>
        </p:blipFill>
        <p:spPr>
          <a:xfrm>
            <a:off x="1831177" y="2623696"/>
            <a:ext cx="8529645" cy="2364682"/>
          </a:xfrm>
          <a:prstGeom prst="rect">
            <a:avLst/>
          </a:prstGeom>
        </p:spPr>
      </p:pic>
      <p:sp>
        <p:nvSpPr>
          <p:cNvPr id="6" name="Rectangle 5"/>
          <p:cNvSpPr/>
          <p:nvPr/>
        </p:nvSpPr>
        <p:spPr>
          <a:xfrm>
            <a:off x="1831176" y="5326075"/>
            <a:ext cx="8529645" cy="646331"/>
          </a:xfrm>
          <a:prstGeom prst="rect">
            <a:avLst/>
          </a:prstGeom>
        </p:spPr>
        <p:txBody>
          <a:bodyPr wrap="square">
            <a:spAutoFit/>
          </a:bodyPr>
          <a:lstStyle/>
          <a:p>
            <a:r>
              <a:rPr lang="en-US" dirty="0"/>
              <a:t>For example, 10000001 is equal to 129 (128 + 1), and 00101010 is equal to 42 (32 + 8 + 2).</a:t>
            </a:r>
          </a:p>
          <a:p>
            <a:r>
              <a:rPr lang="en-US" dirty="0"/>
              <a:t>**Conversion from Binary to Decimal up to 255 is required</a:t>
            </a:r>
          </a:p>
        </p:txBody>
      </p:sp>
    </p:spTree>
    <p:extLst>
      <p:ext uri="{BB962C8B-B14F-4D97-AF65-F5344CB8AC3E}">
        <p14:creationId xmlns:p14="http://schemas.microsoft.com/office/powerpoint/2010/main" val="29202748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Parts of the IP Address</a:t>
            </a:r>
            <a:endParaRPr lang="en-US" dirty="0"/>
          </a:p>
        </p:txBody>
      </p:sp>
      <p:sp>
        <p:nvSpPr>
          <p:cNvPr id="3" name="Content Placeholder 2"/>
          <p:cNvSpPr>
            <a:spLocks noGrp="1"/>
          </p:cNvSpPr>
          <p:nvPr>
            <p:ph idx="1"/>
          </p:nvPr>
        </p:nvSpPr>
        <p:spPr/>
        <p:txBody>
          <a:bodyPr>
            <a:normAutofit fontScale="77500" lnSpcReduction="20000"/>
          </a:bodyPr>
          <a:lstStyle/>
          <a:p>
            <a:r>
              <a:rPr lang="en-US" dirty="0"/>
              <a:t>Each IP address is made up of two components: the </a:t>
            </a:r>
            <a:r>
              <a:rPr lang="en-US" i="1" dirty="0"/>
              <a:t>network ID </a:t>
            </a:r>
            <a:r>
              <a:rPr lang="en-US" dirty="0"/>
              <a:t>and the </a:t>
            </a:r>
            <a:r>
              <a:rPr lang="en-US" i="1" dirty="0"/>
              <a:t>host ID</a:t>
            </a:r>
          </a:p>
          <a:p>
            <a:r>
              <a:rPr lang="en-US" dirty="0"/>
              <a:t>Neither the network ID nor the host ID can be set to all 0s</a:t>
            </a:r>
          </a:p>
          <a:p>
            <a:r>
              <a:rPr lang="en-US" dirty="0"/>
              <a:t>Neither the network ID nor the host ID can be set to all 1s</a:t>
            </a:r>
          </a:p>
          <a:p>
            <a:r>
              <a:rPr lang="en-US" dirty="0"/>
              <a:t>Computers are able to differentiate where the network ID ends and the host address begins through the use of a </a:t>
            </a:r>
            <a:r>
              <a:rPr lang="en-US" i="1" dirty="0"/>
              <a:t>subnet mask</a:t>
            </a:r>
            <a:r>
              <a:rPr lang="en-US" dirty="0"/>
              <a:t>. This is a value written just like an IP address and may look something like 255.255.255.0</a:t>
            </a:r>
          </a:p>
          <a:p>
            <a:r>
              <a:rPr lang="en-US" dirty="0"/>
              <a:t>When setting bits to 1 in a subnet mask, you always have to turn them on sequentially from left to right, so that the bits representing the network address are always contiguous and come first. The rest of the address will be the host ID</a:t>
            </a:r>
          </a:p>
          <a:p>
            <a:r>
              <a:rPr lang="en-US" dirty="0"/>
              <a:t>Therefore if subnet mask 255.255.255.0 is used on IP 192.168.111.10, 192.168.111 is the </a:t>
            </a:r>
            <a:r>
              <a:rPr lang="en-US" i="1" dirty="0"/>
              <a:t>Network ID </a:t>
            </a:r>
            <a:r>
              <a:rPr lang="en-US" dirty="0"/>
              <a:t>and 10 is the </a:t>
            </a:r>
            <a:r>
              <a:rPr lang="en-US" i="1" dirty="0"/>
              <a:t>host ID</a:t>
            </a:r>
            <a:endParaRPr lang="en-US" dirty="0"/>
          </a:p>
        </p:txBody>
      </p:sp>
    </p:spTree>
    <p:extLst>
      <p:ext uri="{BB962C8B-B14F-4D97-AF65-F5344CB8AC3E}">
        <p14:creationId xmlns:p14="http://schemas.microsoft.com/office/powerpoint/2010/main" val="30196689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IPv4 Address Classes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Are based on the first 3 bits</a:t>
                </a:r>
              </a:p>
              <a:p>
                <a:pPr marL="0" indent="0">
                  <a:buNone/>
                </a:pPr>
                <a:endParaRPr lang="en-US" dirty="0"/>
              </a:p>
              <a:p>
                <a:r>
                  <a:rPr lang="en-US" dirty="0"/>
                  <a:t>Classes determine </a:t>
                </a:r>
              </a:p>
              <a:p>
                <a:pPr marL="457200" indent="-457200">
                  <a:buAutoNum type="arabicPeriod"/>
                </a:pPr>
                <a:r>
                  <a:rPr lang="en-US" dirty="0"/>
                  <a:t>How many networks of each class exist (2</a:t>
                </a:r>
                <a14:m>
                  <m:oMath xmlns:m="http://schemas.openxmlformats.org/officeDocument/2006/math">
                    <m:r>
                      <a:rPr lang="en-US" b="0" i="1" baseline="30000" smtClean="0">
                        <a:latin typeface="Cambria Math" panose="02040503050406030204" pitchFamily="18" charset="0"/>
                      </a:rPr>
                      <m:t>𝑛</m:t>
                    </m:r>
                    <m:r>
                      <a:rPr lang="en-US" b="0" i="1" smtClean="0">
                        <a:latin typeface="Cambria Math" panose="02040503050406030204" pitchFamily="18" charset="0"/>
                      </a:rPr>
                      <m:t>) </m:t>
                    </m:r>
                  </m:oMath>
                </a14:m>
                <a:r>
                  <a:rPr lang="en-US" dirty="0"/>
                  <a:t>where </a:t>
                </a:r>
                <a:r>
                  <a:rPr lang="en-US" i="1" dirty="0"/>
                  <a:t>n </a:t>
                </a:r>
                <a:r>
                  <a:rPr lang="en-US" dirty="0"/>
                  <a:t>= #of bits used</a:t>
                </a:r>
              </a:p>
              <a:p>
                <a:pPr marL="457200" indent="-457200">
                  <a:buAutoNum type="arabicPeriod"/>
                </a:pPr>
                <a:r>
                  <a:rPr lang="en-US" dirty="0"/>
                  <a:t>How many </a:t>
                </a:r>
                <a:r>
                  <a:rPr lang="en-US" i="1" dirty="0"/>
                  <a:t>unique addresses </a:t>
                </a:r>
                <a:r>
                  <a:rPr lang="en-US" dirty="0"/>
                  <a:t>a network can accommodate (2</a:t>
                </a:r>
                <a14:m>
                  <m:oMath xmlns:m="http://schemas.openxmlformats.org/officeDocument/2006/math">
                    <m:r>
                      <a:rPr lang="en-US" i="1" baseline="30000">
                        <a:latin typeface="Cambria Math" panose="02040503050406030204" pitchFamily="18" charset="0"/>
                      </a:rPr>
                      <m:t>𝑛</m:t>
                    </m:r>
                    <m:r>
                      <a:rPr lang="en-US" i="1" baseline="30000">
                        <a:latin typeface="Cambria Math" panose="02040503050406030204" pitchFamily="18" charset="0"/>
                      </a:rPr>
                      <m:t> </m:t>
                    </m:r>
                  </m:oMath>
                </a14:m>
                <a:r>
                  <a:rPr lang="en-US" dirty="0"/>
                  <a:t>-2)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144" t="-2936"/>
                </a:stretch>
              </a:blipFill>
            </p:spPr>
            <p:txBody>
              <a:bodyPr/>
              <a:lstStyle/>
              <a:p>
                <a:r>
                  <a:rPr lang="en-US">
                    <a:noFill/>
                  </a:rPr>
                  <a:t> </a:t>
                </a:r>
              </a:p>
            </p:txBody>
          </p:sp>
        </mc:Fallback>
      </mc:AlternateContent>
    </p:spTree>
    <p:extLst>
      <p:ext uri="{BB962C8B-B14F-4D97-AF65-F5344CB8AC3E}">
        <p14:creationId xmlns:p14="http://schemas.microsoft.com/office/powerpoint/2010/main" val="40214931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Understanding TCP/IP</a:t>
            </a:r>
          </a:p>
        </p:txBody>
      </p:sp>
      <p:sp>
        <p:nvSpPr>
          <p:cNvPr id="3" name="Content Placeholder 2"/>
          <p:cNvSpPr>
            <a:spLocks noGrp="1"/>
          </p:cNvSpPr>
          <p:nvPr>
            <p:ph idx="1"/>
          </p:nvPr>
        </p:nvSpPr>
        <p:spPr/>
        <p:txBody>
          <a:bodyPr/>
          <a:lstStyle/>
          <a:p>
            <a:r>
              <a:rPr lang="en-US" i="1" dirty="0"/>
              <a:t>A protocol </a:t>
            </a:r>
            <a:r>
              <a:rPr lang="en-US" dirty="0"/>
              <a:t>is a set of rules that govern communications, much like a language in human terms.</a:t>
            </a:r>
          </a:p>
          <a:p>
            <a:r>
              <a:rPr lang="en-US" dirty="0"/>
              <a:t>TCP/IP suite is a collection of different protocols that work together to deliver connectivity</a:t>
            </a:r>
          </a:p>
          <a:p>
            <a:r>
              <a:rPr lang="en-US" dirty="0"/>
              <a:t>Sockets vs NETBT – Sockets require IP address and Ports to enter the TCP/IP stack while </a:t>
            </a:r>
            <a:r>
              <a:rPr lang="en-US" dirty="0" err="1"/>
              <a:t>Netbios</a:t>
            </a:r>
            <a:r>
              <a:rPr lang="en-US" dirty="0"/>
              <a:t> Transmissions can work with a service (only) on the server with no need for specific ports.</a:t>
            </a:r>
          </a:p>
        </p:txBody>
      </p:sp>
    </p:spTree>
    <p:extLst>
      <p:ext uri="{BB962C8B-B14F-4D97-AF65-F5344CB8AC3E}">
        <p14:creationId xmlns:p14="http://schemas.microsoft.com/office/powerpoint/2010/main" val="25679646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IPv4 Address Classes</a:t>
            </a:r>
          </a:p>
        </p:txBody>
      </p:sp>
      <p:pic>
        <p:nvPicPr>
          <p:cNvPr id="4" name="Content Placeholder 3"/>
          <p:cNvPicPr>
            <a:picLocks noGrp="1" noChangeAspect="1"/>
          </p:cNvPicPr>
          <p:nvPr>
            <p:ph idx="1"/>
          </p:nvPr>
        </p:nvPicPr>
        <p:blipFill>
          <a:blip r:embed="rId2"/>
          <a:stretch>
            <a:fillRect/>
          </a:stretch>
        </p:blipFill>
        <p:spPr>
          <a:xfrm>
            <a:off x="2551814" y="2533950"/>
            <a:ext cx="6572627" cy="3660366"/>
          </a:xfrm>
          <a:prstGeom prst="rect">
            <a:avLst/>
          </a:prstGeom>
        </p:spPr>
      </p:pic>
    </p:spTree>
    <p:extLst>
      <p:ext uri="{BB962C8B-B14F-4D97-AF65-F5344CB8AC3E}">
        <p14:creationId xmlns:p14="http://schemas.microsoft.com/office/powerpoint/2010/main" val="14627107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10000"/>
              </a:bodyPr>
              <a:lstStyle/>
              <a:p>
                <a:r>
                  <a:rPr lang="en-US" dirty="0"/>
                  <a:t>First Octet 1-127  - PS: the first Octet determines the class</a:t>
                </a:r>
              </a:p>
              <a:p>
                <a:r>
                  <a:rPr lang="en-US" dirty="0"/>
                  <a:t>Subnet Mask is 255.0.0.0 (8bits used for network portion and 24 bits for host)</a:t>
                </a:r>
              </a:p>
              <a:p>
                <a:r>
                  <a:rPr lang="en-US" dirty="0"/>
                  <a:t>Using the formula 2</a:t>
                </a:r>
                <a14:m>
                  <m:oMath xmlns:m="http://schemas.openxmlformats.org/officeDocument/2006/math">
                    <m:r>
                      <a:rPr lang="en-US" i="1" baseline="30000">
                        <a:latin typeface="Cambria Math" panose="02040503050406030204" pitchFamily="18" charset="0"/>
                      </a:rPr>
                      <m:t>𝑛</m:t>
                    </m:r>
                  </m:oMath>
                </a14:m>
                <a:r>
                  <a:rPr lang="en-US" dirty="0"/>
                  <a:t> = 2</a:t>
                </a:r>
                <a14:m>
                  <m:oMath xmlns:m="http://schemas.openxmlformats.org/officeDocument/2006/math">
                    <m:r>
                      <a:rPr lang="en-US" b="0" i="1" baseline="30000" smtClean="0">
                        <a:latin typeface="Cambria Math" panose="02040503050406030204" pitchFamily="18" charset="0"/>
                      </a:rPr>
                      <m:t>7</m:t>
                    </m:r>
                  </m:oMath>
                </a14:m>
                <a:r>
                  <a:rPr lang="en-US" dirty="0"/>
                  <a:t> = 128 networks but because 0 and 127 are reserved = 126 Networks (first bit is 0 that’s why we use 7)</a:t>
                </a:r>
              </a:p>
              <a:p>
                <a:r>
                  <a:rPr lang="en-US" dirty="0"/>
                  <a:t>Using the formula 2</a:t>
                </a:r>
                <a14:m>
                  <m:oMath xmlns:m="http://schemas.openxmlformats.org/officeDocument/2006/math">
                    <m:r>
                      <a:rPr lang="en-US" i="1" baseline="30000">
                        <a:latin typeface="Cambria Math" panose="02040503050406030204" pitchFamily="18" charset="0"/>
                      </a:rPr>
                      <m:t>𝑛</m:t>
                    </m:r>
                    <m:r>
                      <a:rPr lang="en-US" i="1" baseline="30000">
                        <a:latin typeface="Cambria Math" panose="02040503050406030204" pitchFamily="18" charset="0"/>
                      </a:rPr>
                      <m:t> </m:t>
                    </m:r>
                  </m:oMath>
                </a14:m>
                <a:r>
                  <a:rPr lang="en-US" dirty="0"/>
                  <a:t>-2 = 2</a:t>
                </a:r>
                <a14:m>
                  <m:oMath xmlns:m="http://schemas.openxmlformats.org/officeDocument/2006/math">
                    <m:r>
                      <a:rPr lang="en-US" b="0" i="0" baseline="30000" smtClean="0">
                        <a:latin typeface="Cambria Math" panose="02040503050406030204" pitchFamily="18" charset="0"/>
                      </a:rPr>
                      <m:t>24</m:t>
                    </m:r>
                    <m:r>
                      <a:rPr lang="en-US" i="1" baseline="30000">
                        <a:latin typeface="Cambria Math" panose="02040503050406030204" pitchFamily="18" charset="0"/>
                      </a:rPr>
                      <m:t> </m:t>
                    </m:r>
                  </m:oMath>
                </a14:m>
                <a:r>
                  <a:rPr lang="en-US" dirty="0"/>
                  <a:t>-2 = 16,777,214 network hosts/IP addresses  available</a:t>
                </a:r>
              </a:p>
              <a:p>
                <a:r>
                  <a:rPr lang="en-US" dirty="0"/>
                  <a:t>ISP’s have class A addresses but this is not viable for standard networks. How realistic is it that one company will have that many hosts?</a:t>
                </a:r>
              </a:p>
              <a:p>
                <a:r>
                  <a:rPr lang="en-US" dirty="0"/>
                  <a:t>Address 127 is reserved and used as </a:t>
                </a:r>
                <a:r>
                  <a:rPr lang="en-US" i="1" dirty="0"/>
                  <a:t>loopback address </a:t>
                </a:r>
                <a:r>
                  <a:rPr lang="en-US" dirty="0"/>
                  <a:t>(ch12)</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953" t="-3303" r="-826" b="-917"/>
                </a:stretch>
              </a:blipFill>
            </p:spPr>
            <p:txBody>
              <a:bodyPr/>
              <a:lstStyle/>
              <a:p>
                <a:r>
                  <a:rPr lang="en-US">
                    <a:noFill/>
                  </a:rPr>
                  <a:t> </a:t>
                </a:r>
              </a:p>
            </p:txBody>
          </p:sp>
        </mc:Fallback>
      </mc:AlternateContent>
    </p:spTree>
    <p:extLst>
      <p:ext uri="{BB962C8B-B14F-4D97-AF65-F5344CB8AC3E}">
        <p14:creationId xmlns:p14="http://schemas.microsoft.com/office/powerpoint/2010/main" val="33033122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B</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First Octet – 128-191</a:t>
                </a:r>
              </a:p>
              <a:p>
                <a:r>
                  <a:rPr lang="en-US" dirty="0"/>
                  <a:t>Subnet Mask 255.255.0.0 (16bits used for network portion and 16 bits for host) aka </a:t>
                </a:r>
                <a:r>
                  <a:rPr lang="en-US" i="1" dirty="0"/>
                  <a:t>Class 16</a:t>
                </a:r>
                <a:endParaRPr lang="en-US" dirty="0"/>
              </a:p>
              <a:p>
                <a:r>
                  <a:rPr lang="en-US" dirty="0"/>
                  <a:t>2</a:t>
                </a:r>
                <a14:m>
                  <m:oMath xmlns:m="http://schemas.openxmlformats.org/officeDocument/2006/math">
                    <m:r>
                      <a:rPr lang="en-US" b="0" i="0" baseline="30000" smtClean="0">
                        <a:latin typeface="Cambria Math" panose="02040503050406030204" pitchFamily="18" charset="0"/>
                      </a:rPr>
                      <m:t>14</m:t>
                    </m:r>
                  </m:oMath>
                </a14:m>
                <a:r>
                  <a:rPr lang="en-US" dirty="0"/>
                  <a:t> = 16, 384 networks</a:t>
                </a:r>
              </a:p>
              <a:p>
                <a:r>
                  <a:rPr lang="en-US" dirty="0"/>
                  <a:t>2</a:t>
                </a:r>
                <a14:m>
                  <m:oMath xmlns:m="http://schemas.openxmlformats.org/officeDocument/2006/math">
                    <m:r>
                      <a:rPr lang="en-US" b="0" i="0" baseline="30000" smtClean="0">
                        <a:latin typeface="Cambria Math" panose="02040503050406030204" pitchFamily="18" charset="0"/>
                      </a:rPr>
                      <m:t>16</m:t>
                    </m:r>
                  </m:oMath>
                </a14:m>
                <a:r>
                  <a:rPr lang="en-US" dirty="0"/>
                  <a:t> -2 = 65, 534 hosts/IP addresses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144" t="-2936"/>
                </a:stretch>
              </a:blipFill>
            </p:spPr>
            <p:txBody>
              <a:bodyPr/>
              <a:lstStyle/>
              <a:p>
                <a:r>
                  <a:rPr lang="en-US">
                    <a:noFill/>
                  </a:rPr>
                  <a:t> </a:t>
                </a:r>
              </a:p>
            </p:txBody>
          </p:sp>
        </mc:Fallback>
      </mc:AlternateContent>
    </p:spTree>
    <p:extLst>
      <p:ext uri="{BB962C8B-B14F-4D97-AF65-F5344CB8AC3E}">
        <p14:creationId xmlns:p14="http://schemas.microsoft.com/office/powerpoint/2010/main" val="6174252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C</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192 – 223</a:t>
                </a:r>
              </a:p>
              <a:p>
                <a:r>
                  <a:rPr lang="en-US" dirty="0"/>
                  <a:t>Subnet Mask 255.255.255.0 (24 bits for network and 8 bits for hosts)</a:t>
                </a:r>
              </a:p>
              <a:p>
                <a:r>
                  <a:rPr lang="en-US" dirty="0"/>
                  <a:t>Aka class 24</a:t>
                </a:r>
              </a:p>
              <a:p>
                <a:r>
                  <a:rPr lang="en-US" dirty="0"/>
                  <a:t>2</a:t>
                </a:r>
                <a14:m>
                  <m:oMath xmlns:m="http://schemas.openxmlformats.org/officeDocument/2006/math">
                    <m:r>
                      <a:rPr lang="en-US" b="0" i="0" baseline="30000" smtClean="0">
                        <a:latin typeface="Cambria Math" panose="02040503050406030204" pitchFamily="18" charset="0"/>
                      </a:rPr>
                      <m:t>2</m:t>
                    </m:r>
                    <m:r>
                      <a:rPr lang="en-US" b="0" i="1" baseline="30000" smtClean="0">
                        <a:latin typeface="Cambria Math" panose="02040503050406030204" pitchFamily="18" charset="0"/>
                      </a:rPr>
                      <m:t>1</m:t>
                    </m:r>
                  </m:oMath>
                </a14:m>
                <a:r>
                  <a:rPr lang="en-US" dirty="0"/>
                  <a:t> = 2, 097, 152 networks</a:t>
                </a:r>
              </a:p>
              <a:p>
                <a:r>
                  <a:rPr lang="en-US" dirty="0"/>
                  <a:t>2</a:t>
                </a:r>
                <a14:m>
                  <m:oMath xmlns:m="http://schemas.openxmlformats.org/officeDocument/2006/math">
                    <m:r>
                      <a:rPr lang="en-US" b="0" i="0" baseline="30000" smtClean="0">
                        <a:latin typeface="Cambria Math" panose="02040503050406030204" pitchFamily="18" charset="0"/>
                      </a:rPr>
                      <m:t>8</m:t>
                    </m:r>
                  </m:oMath>
                </a14:m>
                <a:r>
                  <a:rPr lang="en-US" dirty="0"/>
                  <a:t> – 2 = 254 Hosts on each network</a:t>
                </a:r>
              </a:p>
              <a:p>
                <a:r>
                  <a:rPr lang="en-US" dirty="0"/>
                  <a:t>Most companies use class C with few networks still available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144" t="-2936"/>
                </a:stretch>
              </a:blipFill>
            </p:spPr>
            <p:txBody>
              <a:bodyPr/>
              <a:lstStyle/>
              <a:p>
                <a:r>
                  <a:rPr lang="en-US">
                    <a:noFill/>
                  </a:rPr>
                  <a:t> </a:t>
                </a:r>
              </a:p>
            </p:txBody>
          </p:sp>
        </mc:Fallback>
      </mc:AlternateContent>
    </p:spTree>
    <p:extLst>
      <p:ext uri="{BB962C8B-B14F-4D97-AF65-F5344CB8AC3E}">
        <p14:creationId xmlns:p14="http://schemas.microsoft.com/office/powerpoint/2010/main" val="6290181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Classless Inter-domain Routing (CIDR)</a:t>
            </a:r>
          </a:p>
        </p:txBody>
      </p:sp>
      <p:sp>
        <p:nvSpPr>
          <p:cNvPr id="3" name="Content Placeholder 2"/>
          <p:cNvSpPr>
            <a:spLocks noGrp="1"/>
          </p:cNvSpPr>
          <p:nvPr>
            <p:ph idx="1"/>
          </p:nvPr>
        </p:nvSpPr>
        <p:spPr/>
        <p:txBody>
          <a:bodyPr/>
          <a:lstStyle/>
          <a:p>
            <a:r>
              <a:rPr lang="en-US" dirty="0"/>
              <a:t>Provide additional flexibility allowing additional Subnet masks</a:t>
            </a:r>
          </a:p>
          <a:p>
            <a:r>
              <a:rPr lang="en-US" dirty="0"/>
              <a:t>Not limited to the 3 default subnet masks we’ve looked at</a:t>
            </a:r>
          </a:p>
          <a:p>
            <a:r>
              <a:rPr lang="en-US" dirty="0"/>
              <a:t>Example - Class A default mask of 255.0.0.0, is 11111111.00000000.00000000.00000000 in binary</a:t>
            </a:r>
          </a:p>
          <a:p>
            <a:r>
              <a:rPr lang="en-US" dirty="0"/>
              <a:t>CIDR allows you to use a mask of 255.240.0.0 (11111111.11110000.00000000.00000000)</a:t>
            </a:r>
          </a:p>
          <a:p>
            <a:r>
              <a:rPr lang="en-US" dirty="0"/>
              <a:t>The above is called Variable Length Subnet Mask (VLSM)</a:t>
            </a:r>
          </a:p>
        </p:txBody>
      </p:sp>
    </p:spTree>
    <p:extLst>
      <p:ext uri="{BB962C8B-B14F-4D97-AF65-F5344CB8AC3E}">
        <p14:creationId xmlns:p14="http://schemas.microsoft.com/office/powerpoint/2010/main" val="15924886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624693" y="624099"/>
            <a:ext cx="3461657" cy="5586116"/>
          </a:xfrm>
          <a:prstGeom prst="rect">
            <a:avLst/>
          </a:prstGeom>
        </p:spPr>
      </p:pic>
      <p:pic>
        <p:nvPicPr>
          <p:cNvPr id="5" name="Picture 4"/>
          <p:cNvPicPr>
            <a:picLocks noChangeAspect="1"/>
          </p:cNvPicPr>
          <p:nvPr/>
        </p:nvPicPr>
        <p:blipFill>
          <a:blip r:embed="rId4"/>
          <a:stretch>
            <a:fillRect/>
          </a:stretch>
        </p:blipFill>
        <p:spPr>
          <a:xfrm>
            <a:off x="5230835" y="3902529"/>
            <a:ext cx="3261275" cy="2129218"/>
          </a:xfrm>
          <a:prstGeom prst="rect">
            <a:avLst/>
          </a:prstGeom>
        </p:spPr>
      </p:pic>
    </p:spTree>
    <p:extLst>
      <p:ext uri="{BB962C8B-B14F-4D97-AF65-F5344CB8AC3E}">
        <p14:creationId xmlns:p14="http://schemas.microsoft.com/office/powerpoint/2010/main" val="20476403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DHCP and DNS</a:t>
            </a:r>
          </a:p>
        </p:txBody>
      </p:sp>
      <p:sp>
        <p:nvSpPr>
          <p:cNvPr id="3" name="Content Placeholder 2"/>
          <p:cNvSpPr>
            <a:spLocks noGrp="1"/>
          </p:cNvSpPr>
          <p:nvPr>
            <p:ph idx="1"/>
          </p:nvPr>
        </p:nvSpPr>
        <p:spPr/>
        <p:txBody>
          <a:bodyPr/>
          <a:lstStyle/>
          <a:p>
            <a:r>
              <a:rPr lang="en-US" dirty="0"/>
              <a:t>A DHCP server is configured to provide IP configuration information to clients automatically, in what is called a lease (not permanent).</a:t>
            </a:r>
          </a:p>
          <a:p>
            <a:r>
              <a:rPr lang="en-US" dirty="0"/>
              <a:t>IP address, Subnet Mask, Default Gateway and DNS address are issued in the lease</a:t>
            </a:r>
          </a:p>
          <a:p>
            <a:r>
              <a:rPr lang="en-US" dirty="0"/>
              <a:t>DHCP ready Client sends </a:t>
            </a:r>
            <a:r>
              <a:rPr lang="en-US" i="1" dirty="0"/>
              <a:t>DHCP DISCOVER requesting a DHCP server</a:t>
            </a:r>
          </a:p>
          <a:p>
            <a:r>
              <a:rPr lang="en-US" dirty="0"/>
              <a:t>DHCP server return the above configuration </a:t>
            </a:r>
          </a:p>
          <a:p>
            <a:r>
              <a:rPr lang="en-US" i="1" dirty="0"/>
              <a:t>Static IP address – entered </a:t>
            </a:r>
            <a:r>
              <a:rPr lang="en-US" dirty="0"/>
              <a:t>by administrator</a:t>
            </a:r>
            <a:endParaRPr lang="en-US" i="1" dirty="0"/>
          </a:p>
        </p:txBody>
      </p:sp>
    </p:spTree>
    <p:extLst>
      <p:ext uri="{BB962C8B-B14F-4D97-AF65-F5344CB8AC3E}">
        <p14:creationId xmlns:p14="http://schemas.microsoft.com/office/powerpoint/2010/main" val="7867175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DHCP and DNS</a:t>
            </a:r>
          </a:p>
        </p:txBody>
      </p:sp>
      <p:sp>
        <p:nvSpPr>
          <p:cNvPr id="3" name="Content Placeholder 2"/>
          <p:cNvSpPr>
            <a:spLocks noGrp="1"/>
          </p:cNvSpPr>
          <p:nvPr>
            <p:ph idx="1"/>
          </p:nvPr>
        </p:nvSpPr>
        <p:spPr/>
        <p:txBody>
          <a:bodyPr/>
          <a:lstStyle/>
          <a:p>
            <a:r>
              <a:rPr lang="en-US" dirty="0"/>
              <a:t>DNS has one function on the network, and that is to resolve hostnames to IP addresses</a:t>
            </a:r>
          </a:p>
          <a:p>
            <a:r>
              <a:rPr lang="en-US" i="1" dirty="0"/>
              <a:t>Ping </a:t>
            </a:r>
            <a:r>
              <a:rPr lang="en-US" dirty="0">
                <a:hlinkClick r:id="rId2"/>
              </a:rPr>
              <a:t>www.google.com</a:t>
            </a:r>
            <a:r>
              <a:rPr lang="en-US" dirty="0"/>
              <a:t> gives an IP of 72.14.205.104. You type the www address instead of the IP.</a:t>
            </a:r>
          </a:p>
          <a:p>
            <a:r>
              <a:rPr lang="en-US" i="1" dirty="0"/>
              <a:t>DNS </a:t>
            </a:r>
            <a:r>
              <a:rPr lang="en-US" dirty="0"/>
              <a:t>matches or resolves the two</a:t>
            </a:r>
          </a:p>
          <a:p>
            <a:r>
              <a:rPr lang="en-US" dirty="0"/>
              <a:t>On an intranet (local network), it resolves PC names to their IP addresses. It has a database with host-to-IP data</a:t>
            </a:r>
          </a:p>
        </p:txBody>
      </p:sp>
    </p:spTree>
    <p:extLst>
      <p:ext uri="{BB962C8B-B14F-4D97-AF65-F5344CB8AC3E}">
        <p14:creationId xmlns:p14="http://schemas.microsoft.com/office/powerpoint/2010/main" val="26653517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Public vs Private IP Addresses</a:t>
            </a:r>
          </a:p>
        </p:txBody>
      </p:sp>
      <p:sp>
        <p:nvSpPr>
          <p:cNvPr id="3" name="Content Placeholder 2"/>
          <p:cNvSpPr>
            <a:spLocks noGrp="1"/>
          </p:cNvSpPr>
          <p:nvPr>
            <p:ph idx="1"/>
          </p:nvPr>
        </p:nvSpPr>
        <p:spPr/>
        <p:txBody>
          <a:bodyPr/>
          <a:lstStyle/>
          <a:p>
            <a:r>
              <a:rPr lang="en-US" i="1" dirty="0"/>
              <a:t>Public </a:t>
            </a:r>
            <a:r>
              <a:rPr lang="en-US" dirty="0"/>
              <a:t>- All of the addresses that are used on the Internet (unique world-wide)</a:t>
            </a:r>
          </a:p>
          <a:p>
            <a:r>
              <a:rPr lang="en-US" i="1" dirty="0"/>
              <a:t>Private – </a:t>
            </a:r>
            <a:r>
              <a:rPr lang="en-US" dirty="0"/>
              <a:t>Designed for private networks and are not routable to the internet (infinite)</a:t>
            </a:r>
          </a:p>
          <a:p>
            <a:r>
              <a:rPr lang="en-US" i="1" dirty="0"/>
              <a:t>NAT (Network Address Translation) – </a:t>
            </a:r>
            <a:r>
              <a:rPr lang="en-US" dirty="0"/>
              <a:t>Problem with globally non-unique private IP address means companies would have conflicts accessing the internet. NAT resolves this problem by translating non-routable private IP address into public IP addresses</a:t>
            </a:r>
            <a:endParaRPr lang="en-US" i="1" dirty="0"/>
          </a:p>
        </p:txBody>
      </p:sp>
    </p:spTree>
    <p:extLst>
      <p:ext uri="{BB962C8B-B14F-4D97-AF65-F5344CB8AC3E}">
        <p14:creationId xmlns:p14="http://schemas.microsoft.com/office/powerpoint/2010/main" val="11209085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APIPA</a:t>
            </a:r>
          </a:p>
        </p:txBody>
      </p:sp>
      <p:sp>
        <p:nvSpPr>
          <p:cNvPr id="3" name="Content Placeholder 2"/>
          <p:cNvSpPr>
            <a:spLocks noGrp="1"/>
          </p:cNvSpPr>
          <p:nvPr>
            <p:ph idx="1"/>
          </p:nvPr>
        </p:nvSpPr>
        <p:spPr/>
        <p:txBody>
          <a:bodyPr/>
          <a:lstStyle/>
          <a:p>
            <a:r>
              <a:rPr lang="en-US" i="1" dirty="0"/>
              <a:t>Automatic Private IP Addressing (APIPA) </a:t>
            </a:r>
            <a:r>
              <a:rPr lang="en-US" dirty="0"/>
              <a:t>is a TCP/IP standard used to automatically configure IP-based hosts that are unable to reach a DHCP server.</a:t>
            </a:r>
          </a:p>
          <a:p>
            <a:r>
              <a:rPr lang="en-US" dirty="0"/>
              <a:t>If your cable gets disconnected you get an APIPA</a:t>
            </a:r>
          </a:p>
          <a:p>
            <a:r>
              <a:rPr lang="en-US" dirty="0"/>
              <a:t>AKA </a:t>
            </a:r>
            <a:r>
              <a:rPr lang="en-US" i="1" dirty="0"/>
              <a:t>zero configuration networking </a:t>
            </a:r>
            <a:r>
              <a:rPr lang="en-US" dirty="0"/>
              <a:t>or </a:t>
            </a:r>
            <a:r>
              <a:rPr lang="en-US" i="1" dirty="0"/>
              <a:t>address </a:t>
            </a:r>
            <a:r>
              <a:rPr lang="en-US" i="1" dirty="0" err="1"/>
              <a:t>autoconfiguration</a:t>
            </a:r>
            <a:endParaRPr lang="en-US" i="1" dirty="0"/>
          </a:p>
          <a:p>
            <a:r>
              <a:rPr lang="en-US" dirty="0"/>
              <a:t>TCP/IP network can run with no configuration at all – therefore devices with APIPA and on the same LAN can talk, share printers etc. </a:t>
            </a:r>
          </a:p>
        </p:txBody>
      </p:sp>
    </p:spTree>
    <p:extLst>
      <p:ext uri="{BB962C8B-B14F-4D97-AF65-F5344CB8AC3E}">
        <p14:creationId xmlns:p14="http://schemas.microsoft.com/office/powerpoint/2010/main" val="35320175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TCP/IP Structure</a:t>
            </a:r>
            <a:endParaRPr lang="en-US" dirty="0"/>
          </a:p>
        </p:txBody>
      </p:sp>
      <p:sp>
        <p:nvSpPr>
          <p:cNvPr id="3" name="Content Placeholder 2"/>
          <p:cNvSpPr>
            <a:spLocks noGrp="1"/>
          </p:cNvSpPr>
          <p:nvPr>
            <p:ph idx="1"/>
          </p:nvPr>
        </p:nvSpPr>
        <p:spPr/>
        <p:txBody>
          <a:bodyPr>
            <a:normAutofit/>
          </a:bodyPr>
          <a:lstStyle/>
          <a:p>
            <a:r>
              <a:rPr lang="en-US" dirty="0"/>
              <a:t>While the protocol suite is named after two of its hardest-working protocols, </a:t>
            </a:r>
            <a:r>
              <a:rPr lang="en-US" i="1" dirty="0"/>
              <a:t>Transmission Control Protocol (TCP) </a:t>
            </a:r>
            <a:r>
              <a:rPr lang="en-US" dirty="0"/>
              <a:t>and </a:t>
            </a:r>
            <a:r>
              <a:rPr lang="en-US" i="1" dirty="0"/>
              <a:t>Internet Protocol (IP)</a:t>
            </a:r>
            <a:r>
              <a:rPr lang="en-US" dirty="0"/>
              <a:t>, TCP/IP actually contains dozens of protocols working together to help computers communicate with one another.</a:t>
            </a:r>
          </a:p>
          <a:p>
            <a:r>
              <a:rPr lang="en-US" dirty="0"/>
              <a:t>If you want to ensure that the packets are delivered from one computer to another, TCP/IP can do that. If speed is more important than guaranteed delivery, then TCP/IP can ensure that too.</a:t>
            </a:r>
          </a:p>
        </p:txBody>
      </p:sp>
    </p:spTree>
    <p:extLst>
      <p:ext uri="{BB962C8B-B14F-4D97-AF65-F5344CB8AC3E}">
        <p14:creationId xmlns:p14="http://schemas.microsoft.com/office/powerpoint/2010/main" val="120492371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IPv6</a:t>
            </a:r>
          </a:p>
        </p:txBody>
      </p:sp>
      <p:sp>
        <p:nvSpPr>
          <p:cNvPr id="3" name="Content Placeholder 2"/>
          <p:cNvSpPr>
            <a:spLocks noGrp="1"/>
          </p:cNvSpPr>
          <p:nvPr>
            <p:ph idx="1"/>
          </p:nvPr>
        </p:nvSpPr>
        <p:spPr/>
        <p:txBody>
          <a:bodyPr/>
          <a:lstStyle/>
          <a:p>
            <a:r>
              <a:rPr lang="en-US" dirty="0"/>
              <a:t>IPv4 = 32 bit,  2</a:t>
            </a:r>
            <a:r>
              <a:rPr lang="en-US" baseline="30000" dirty="0"/>
              <a:t>32</a:t>
            </a:r>
            <a:r>
              <a:rPr lang="en-US" dirty="0"/>
              <a:t> = 4GB or 4 billion addresses worth of combinations (7.8 billion people have surpassed this)</a:t>
            </a:r>
          </a:p>
          <a:p>
            <a:r>
              <a:rPr lang="en-US" dirty="0"/>
              <a:t>We each have multiple individual devices with IP addresses</a:t>
            </a:r>
          </a:p>
          <a:p>
            <a:r>
              <a:rPr lang="en-US" dirty="0"/>
              <a:t>IPv6 provides 128 bit addresses,  2</a:t>
            </a:r>
            <a:r>
              <a:rPr lang="en-US" baseline="30000" dirty="0"/>
              <a:t>64</a:t>
            </a:r>
            <a:r>
              <a:rPr lang="en-US" dirty="0"/>
              <a:t> – Astronomical number of networks 16Billion Billion)</a:t>
            </a:r>
          </a:p>
          <a:p>
            <a:r>
              <a:rPr lang="en-US" dirty="0"/>
              <a:t>Hexadecimal values; 4 binary bits (1111) makes a hexadecimal value</a:t>
            </a:r>
          </a:p>
        </p:txBody>
      </p:sp>
    </p:spTree>
    <p:extLst>
      <p:ext uri="{BB962C8B-B14F-4D97-AF65-F5344CB8AC3E}">
        <p14:creationId xmlns:p14="http://schemas.microsoft.com/office/powerpoint/2010/main" val="227315396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IPv6</a:t>
            </a:r>
          </a:p>
        </p:txBody>
      </p:sp>
      <p:pic>
        <p:nvPicPr>
          <p:cNvPr id="4" name="Content Placeholder 3"/>
          <p:cNvPicPr>
            <a:picLocks noGrp="1" noChangeAspect="1"/>
          </p:cNvPicPr>
          <p:nvPr>
            <p:ph idx="1"/>
          </p:nvPr>
        </p:nvPicPr>
        <p:blipFill>
          <a:blip r:embed="rId2"/>
          <a:stretch>
            <a:fillRect/>
          </a:stretch>
        </p:blipFill>
        <p:spPr>
          <a:xfrm>
            <a:off x="2189686" y="2743201"/>
            <a:ext cx="6889907" cy="1534238"/>
          </a:xfrm>
          <a:prstGeom prst="rect">
            <a:avLst/>
          </a:prstGeom>
        </p:spPr>
      </p:pic>
      <p:sp>
        <p:nvSpPr>
          <p:cNvPr id="5" name="TextBox 4"/>
          <p:cNvSpPr txBox="1"/>
          <p:nvPr/>
        </p:nvSpPr>
        <p:spPr>
          <a:xfrm>
            <a:off x="1387928" y="4549975"/>
            <a:ext cx="9895114" cy="369332"/>
          </a:xfrm>
          <a:prstGeom prst="rect">
            <a:avLst/>
          </a:prstGeom>
          <a:noFill/>
        </p:spPr>
        <p:txBody>
          <a:bodyPr wrap="square" rtlCol="0">
            <a:spAutoFit/>
          </a:bodyPr>
          <a:lstStyle/>
          <a:p>
            <a:pPr marL="285750" indent="-285750">
              <a:buFont typeface="Arial" panose="020B0604020202020204" pitchFamily="34" charset="0"/>
              <a:buChar char="•"/>
            </a:pPr>
            <a:r>
              <a:rPr lang="en-US" b="1" dirty="0"/>
              <a:t>Longer - </a:t>
            </a:r>
            <a:r>
              <a:rPr lang="en-US" dirty="0"/>
              <a:t>16 bit fields each with 4 hexadecimals separated by colons</a:t>
            </a:r>
          </a:p>
        </p:txBody>
      </p:sp>
    </p:spTree>
    <p:extLst>
      <p:ext uri="{BB962C8B-B14F-4D97-AF65-F5344CB8AC3E}">
        <p14:creationId xmlns:p14="http://schemas.microsoft.com/office/powerpoint/2010/main" val="9779057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TCP/IP is the protocol used on the Internet.</a:t>
            </a:r>
          </a:p>
          <a:p>
            <a:r>
              <a:rPr lang="en-US" dirty="0"/>
              <a:t>The structure of TCP/IP is based on a model similar to OSI model that was created by the United States Department of Defense; that is, the </a:t>
            </a:r>
            <a:r>
              <a:rPr lang="en-US" i="1" dirty="0"/>
              <a:t>Department of Defense (DOD) model</a:t>
            </a:r>
            <a:r>
              <a:rPr lang="en-US" dirty="0"/>
              <a:t>.</a:t>
            </a:r>
          </a:p>
        </p:txBody>
      </p:sp>
      <p:sp>
        <p:nvSpPr>
          <p:cNvPr id="5" name="Title 1"/>
          <p:cNvSpPr>
            <a:spLocks noGrp="1"/>
          </p:cNvSpPr>
          <p:nvPr>
            <p:ph type="title"/>
          </p:nvPr>
        </p:nvSpPr>
        <p:spPr>
          <a:xfrm>
            <a:off x="1295402" y="982132"/>
            <a:ext cx="9601196" cy="1303867"/>
          </a:xfrm>
        </p:spPr>
        <p:txBody>
          <a:bodyPr/>
          <a:lstStyle/>
          <a:p>
            <a:r>
              <a:rPr lang="en-US" b="1" dirty="0"/>
              <a:t>DOD Model</a:t>
            </a:r>
            <a:endParaRPr lang="en-US" dirty="0"/>
          </a:p>
        </p:txBody>
      </p:sp>
    </p:spTree>
    <p:extLst>
      <p:ext uri="{BB962C8B-B14F-4D97-AF65-F5344CB8AC3E}">
        <p14:creationId xmlns:p14="http://schemas.microsoft.com/office/powerpoint/2010/main" val="37318931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DOD Model</a:t>
            </a:r>
          </a:p>
        </p:txBody>
      </p:sp>
      <p:pic>
        <p:nvPicPr>
          <p:cNvPr id="4" name="Content Placeholder 3"/>
          <p:cNvPicPr>
            <a:picLocks noGrp="1" noChangeAspect="1"/>
          </p:cNvPicPr>
          <p:nvPr>
            <p:ph idx="1"/>
          </p:nvPr>
        </p:nvPicPr>
        <p:blipFill>
          <a:blip r:embed="rId2"/>
          <a:stretch>
            <a:fillRect/>
          </a:stretch>
        </p:blipFill>
        <p:spPr>
          <a:xfrm>
            <a:off x="3244021" y="2557463"/>
            <a:ext cx="5703958" cy="3317875"/>
          </a:xfrm>
          <a:prstGeom prst="rect">
            <a:avLst/>
          </a:prstGeom>
        </p:spPr>
      </p:pic>
    </p:spTree>
    <p:extLst>
      <p:ext uri="{BB962C8B-B14F-4D97-AF65-F5344CB8AC3E}">
        <p14:creationId xmlns:p14="http://schemas.microsoft.com/office/powerpoint/2010/main" val="4065183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DOD Model </a:t>
            </a:r>
            <a:br>
              <a:rPr lang="en-US" dirty="0"/>
            </a:br>
            <a:r>
              <a:rPr lang="en-US" sz="2700" dirty="0"/>
              <a:t>Protocols/Components Summary</a:t>
            </a:r>
          </a:p>
        </p:txBody>
      </p:sp>
      <p:pic>
        <p:nvPicPr>
          <p:cNvPr id="6" name="Content Placeholder 5"/>
          <p:cNvPicPr>
            <a:picLocks noGrp="1" noChangeAspect="1"/>
          </p:cNvPicPr>
          <p:nvPr>
            <p:ph idx="1"/>
          </p:nvPr>
        </p:nvPicPr>
        <p:blipFill>
          <a:blip r:embed="rId2"/>
          <a:stretch>
            <a:fillRect/>
          </a:stretch>
        </p:blipFill>
        <p:spPr>
          <a:xfrm>
            <a:off x="2920092" y="2445613"/>
            <a:ext cx="6975022" cy="1056012"/>
          </a:xfrm>
          <a:prstGeom prst="rect">
            <a:avLst/>
          </a:prstGeom>
        </p:spPr>
      </p:pic>
      <p:pic>
        <p:nvPicPr>
          <p:cNvPr id="7" name="Picture 6"/>
          <p:cNvPicPr>
            <a:picLocks noChangeAspect="1"/>
          </p:cNvPicPr>
          <p:nvPr/>
        </p:nvPicPr>
        <p:blipFill>
          <a:blip r:embed="rId3"/>
          <a:stretch>
            <a:fillRect/>
          </a:stretch>
        </p:blipFill>
        <p:spPr>
          <a:xfrm>
            <a:off x="2920092" y="3501625"/>
            <a:ext cx="6975022" cy="904698"/>
          </a:xfrm>
          <a:prstGeom prst="rect">
            <a:avLst/>
          </a:prstGeom>
        </p:spPr>
      </p:pic>
      <p:pic>
        <p:nvPicPr>
          <p:cNvPr id="8" name="Picture 7"/>
          <p:cNvPicPr>
            <a:picLocks noChangeAspect="1"/>
          </p:cNvPicPr>
          <p:nvPr/>
        </p:nvPicPr>
        <p:blipFill>
          <a:blip r:embed="rId4"/>
          <a:stretch>
            <a:fillRect/>
          </a:stretch>
        </p:blipFill>
        <p:spPr>
          <a:xfrm>
            <a:off x="2920092" y="4406324"/>
            <a:ext cx="6975022" cy="835148"/>
          </a:xfrm>
          <a:prstGeom prst="rect">
            <a:avLst/>
          </a:prstGeom>
        </p:spPr>
      </p:pic>
      <p:pic>
        <p:nvPicPr>
          <p:cNvPr id="9" name="Picture 8"/>
          <p:cNvPicPr>
            <a:picLocks noChangeAspect="1"/>
          </p:cNvPicPr>
          <p:nvPr/>
        </p:nvPicPr>
        <p:blipFill>
          <a:blip r:embed="rId5"/>
          <a:stretch>
            <a:fillRect/>
          </a:stretch>
        </p:blipFill>
        <p:spPr>
          <a:xfrm>
            <a:off x="2920092" y="5241472"/>
            <a:ext cx="6975022" cy="947057"/>
          </a:xfrm>
          <a:prstGeom prst="rect">
            <a:avLst/>
          </a:prstGeom>
        </p:spPr>
      </p:pic>
    </p:spTree>
    <p:extLst>
      <p:ext uri="{BB962C8B-B14F-4D97-AF65-F5344CB8AC3E}">
        <p14:creationId xmlns:p14="http://schemas.microsoft.com/office/powerpoint/2010/main" val="25455577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DOD Model</a:t>
            </a:r>
            <a:br>
              <a:rPr lang="en-US" dirty="0"/>
            </a:br>
            <a:r>
              <a:rPr lang="en-US" dirty="0"/>
              <a:t>Process/Application Layer</a:t>
            </a:r>
          </a:p>
        </p:txBody>
      </p:sp>
      <p:sp>
        <p:nvSpPr>
          <p:cNvPr id="3" name="Content Placeholder 2"/>
          <p:cNvSpPr>
            <a:spLocks noGrp="1"/>
          </p:cNvSpPr>
          <p:nvPr>
            <p:ph idx="1"/>
          </p:nvPr>
        </p:nvSpPr>
        <p:spPr/>
        <p:txBody>
          <a:bodyPr/>
          <a:lstStyle/>
          <a:p>
            <a:r>
              <a:rPr lang="en-US" dirty="0"/>
              <a:t>The majority of TCP/IP protocols are located at the Process/Application layer. These include some protocols with which you may already be familiar, such as </a:t>
            </a:r>
            <a:r>
              <a:rPr lang="en-US" i="1" dirty="0"/>
              <a:t>Hypertext Transfer </a:t>
            </a:r>
            <a:r>
              <a:rPr lang="pt-BR" i="1" dirty="0"/>
              <a:t>Protocol (HTTP)</a:t>
            </a:r>
            <a:r>
              <a:rPr lang="pt-BR" dirty="0"/>
              <a:t>, </a:t>
            </a:r>
            <a:r>
              <a:rPr lang="pt-BR" i="1" dirty="0"/>
              <a:t>File Transfer Protocol (FTP)</a:t>
            </a:r>
            <a:r>
              <a:rPr lang="pt-BR" dirty="0"/>
              <a:t>, </a:t>
            </a:r>
            <a:r>
              <a:rPr lang="pt-BR" i="1" dirty="0"/>
              <a:t>Simple Mail Transfer Protocol (SMTP)</a:t>
            </a:r>
            <a:r>
              <a:rPr lang="pt-BR" dirty="0"/>
              <a:t>, </a:t>
            </a:r>
            <a:r>
              <a:rPr lang="en-US" i="1" dirty="0"/>
              <a:t>Post Office Protocol (POP)</a:t>
            </a:r>
            <a:r>
              <a:rPr lang="en-US" dirty="0"/>
              <a:t>, and others.</a:t>
            </a:r>
          </a:p>
        </p:txBody>
      </p:sp>
      <p:pic>
        <p:nvPicPr>
          <p:cNvPr id="4" name="Picture 3"/>
          <p:cNvPicPr>
            <a:picLocks noChangeAspect="1"/>
          </p:cNvPicPr>
          <p:nvPr/>
        </p:nvPicPr>
        <p:blipFill>
          <a:blip r:embed="rId2"/>
          <a:stretch>
            <a:fillRect/>
          </a:stretch>
        </p:blipFill>
        <p:spPr>
          <a:xfrm>
            <a:off x="1843863" y="4140079"/>
            <a:ext cx="8391746" cy="2006722"/>
          </a:xfrm>
          <a:prstGeom prst="rect">
            <a:avLst/>
          </a:prstGeom>
        </p:spPr>
      </p:pic>
    </p:spTree>
    <p:extLst>
      <p:ext uri="{BB962C8B-B14F-4D97-AF65-F5344CB8AC3E}">
        <p14:creationId xmlns:p14="http://schemas.microsoft.com/office/powerpoint/2010/main" val="19297319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DOD Model</a:t>
            </a:r>
            <a:br>
              <a:rPr lang="en-US" dirty="0"/>
            </a:br>
            <a:r>
              <a:rPr lang="en-US" dirty="0"/>
              <a:t>Host to Host Layer </a:t>
            </a:r>
          </a:p>
        </p:txBody>
      </p:sp>
      <p:sp>
        <p:nvSpPr>
          <p:cNvPr id="3" name="Content Placeholder 2"/>
          <p:cNvSpPr>
            <a:spLocks noGrp="1"/>
          </p:cNvSpPr>
          <p:nvPr>
            <p:ph idx="1"/>
          </p:nvPr>
        </p:nvSpPr>
        <p:spPr/>
        <p:txBody>
          <a:bodyPr/>
          <a:lstStyle/>
          <a:p>
            <a:r>
              <a:rPr lang="en-US" dirty="0"/>
              <a:t> At the Host-to-Host layer, there are only two protocols: TCP and </a:t>
            </a:r>
            <a:r>
              <a:rPr lang="en-US" i="1" dirty="0"/>
              <a:t>User Datagram Protocol (UDP)</a:t>
            </a:r>
            <a:r>
              <a:rPr lang="en-US" dirty="0"/>
              <a:t>. Most applications will use one or the other to transmit data, although some can use both but will do so for different tasks.</a:t>
            </a:r>
          </a:p>
          <a:p>
            <a:endParaRPr lang="en-US" dirty="0"/>
          </a:p>
        </p:txBody>
      </p:sp>
      <p:pic>
        <p:nvPicPr>
          <p:cNvPr id="4" name="Picture 3"/>
          <p:cNvPicPr>
            <a:picLocks noChangeAspect="1"/>
          </p:cNvPicPr>
          <p:nvPr/>
        </p:nvPicPr>
        <p:blipFill>
          <a:blip r:embed="rId2"/>
          <a:stretch>
            <a:fillRect/>
          </a:stretch>
        </p:blipFill>
        <p:spPr>
          <a:xfrm>
            <a:off x="1957498" y="4214389"/>
            <a:ext cx="7611804" cy="1505632"/>
          </a:xfrm>
          <a:prstGeom prst="rect">
            <a:avLst/>
          </a:prstGeom>
        </p:spPr>
      </p:pic>
    </p:spTree>
    <p:extLst>
      <p:ext uri="{BB962C8B-B14F-4D97-AF65-F5344CB8AC3E}">
        <p14:creationId xmlns:p14="http://schemas.microsoft.com/office/powerpoint/2010/main" val="333988890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2117</TotalTime>
  <Words>2722</Words>
  <Application>Microsoft Office PowerPoint</Application>
  <PresentationFormat>Custom</PresentationFormat>
  <Paragraphs>164</Paragraphs>
  <Slides>41</Slides>
  <Notes>4</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Organic</vt:lpstr>
      <vt:lpstr>Chapter 7 Introduction to TCP/IP</vt:lpstr>
      <vt:lpstr>Understanding TCP/IP</vt:lpstr>
      <vt:lpstr>Understanding TCP/IP</vt:lpstr>
      <vt:lpstr>TCP/IP Structure</vt:lpstr>
      <vt:lpstr>DOD Model</vt:lpstr>
      <vt:lpstr>DOD Model</vt:lpstr>
      <vt:lpstr>DOD Model  Protocols/Components Summary</vt:lpstr>
      <vt:lpstr>DOD Model Process/Application Layer</vt:lpstr>
      <vt:lpstr>DOD Model Host to Host Layer </vt:lpstr>
      <vt:lpstr>DOD Model Internet Layer </vt:lpstr>
      <vt:lpstr>DOD Model  Network Access Layer </vt:lpstr>
      <vt:lpstr>Process/Application Layer</vt:lpstr>
      <vt:lpstr>Process/Application Layer</vt:lpstr>
      <vt:lpstr>Process/Application Layer</vt:lpstr>
      <vt:lpstr>Process/Application Layer</vt:lpstr>
      <vt:lpstr>Process/Application Layer</vt:lpstr>
      <vt:lpstr>Process/Application Layer</vt:lpstr>
      <vt:lpstr>Process/Application Layer</vt:lpstr>
      <vt:lpstr>Process/Application Layer</vt:lpstr>
      <vt:lpstr>Host to Host Layer </vt:lpstr>
      <vt:lpstr>Host-to-Host Layer</vt:lpstr>
      <vt:lpstr>Internet Layer </vt:lpstr>
      <vt:lpstr>Internet Layer Protocols</vt:lpstr>
      <vt:lpstr>Understanding IP Addressing</vt:lpstr>
      <vt:lpstr>IPv4</vt:lpstr>
      <vt:lpstr>Understanding Binary (see fig. 7.3)</vt:lpstr>
      <vt:lpstr>Understanding Binary (see fig. 7.3)</vt:lpstr>
      <vt:lpstr>Parts of the IP Address</vt:lpstr>
      <vt:lpstr>IPv4 Address Classes </vt:lpstr>
      <vt:lpstr>IPv4 Address Classes</vt:lpstr>
      <vt:lpstr>Class A</vt:lpstr>
      <vt:lpstr>Class B</vt:lpstr>
      <vt:lpstr>Class C</vt:lpstr>
      <vt:lpstr>Classless Inter-domain Routing (CIDR)</vt:lpstr>
      <vt:lpstr>PowerPoint Presentation</vt:lpstr>
      <vt:lpstr>DHCP and DNS</vt:lpstr>
      <vt:lpstr>DHCP and DNS</vt:lpstr>
      <vt:lpstr>Public vs Private IP Addresses</vt:lpstr>
      <vt:lpstr>APIPA</vt:lpstr>
      <vt:lpstr>IPv6</vt:lpstr>
      <vt:lpstr>IPv6</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 r</dc:creator>
  <cp:lastModifiedBy>TICS</cp:lastModifiedBy>
  <cp:revision>148</cp:revision>
  <dcterms:created xsi:type="dcterms:W3CDTF">2016-03-12T07:57:40Z</dcterms:created>
  <dcterms:modified xsi:type="dcterms:W3CDTF">2016-10-22T19:45:32Z</dcterms:modified>
</cp:coreProperties>
</file>