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66"/>
  </p:notesMasterIdLst>
  <p:sldIdLst>
    <p:sldId id="256" r:id="rId2"/>
    <p:sldId id="257" r:id="rId3"/>
    <p:sldId id="304" r:id="rId4"/>
    <p:sldId id="258" r:id="rId5"/>
    <p:sldId id="259" r:id="rId6"/>
    <p:sldId id="262" r:id="rId7"/>
    <p:sldId id="260" r:id="rId8"/>
    <p:sldId id="261" r:id="rId9"/>
    <p:sldId id="263" r:id="rId10"/>
    <p:sldId id="264" r:id="rId11"/>
    <p:sldId id="269" r:id="rId12"/>
    <p:sldId id="265" r:id="rId13"/>
    <p:sldId id="272" r:id="rId14"/>
    <p:sldId id="266" r:id="rId15"/>
    <p:sldId id="267" r:id="rId16"/>
    <p:sldId id="268" r:id="rId17"/>
    <p:sldId id="305" r:id="rId18"/>
    <p:sldId id="306" r:id="rId19"/>
    <p:sldId id="270" r:id="rId20"/>
    <p:sldId id="271" r:id="rId21"/>
    <p:sldId id="273" r:id="rId22"/>
    <p:sldId id="307" r:id="rId23"/>
    <p:sldId id="308" r:id="rId24"/>
    <p:sldId id="311" r:id="rId25"/>
    <p:sldId id="309" r:id="rId26"/>
    <p:sldId id="310" r:id="rId27"/>
    <p:sldId id="312" r:id="rId28"/>
    <p:sldId id="313" r:id="rId29"/>
    <p:sldId id="314" r:id="rId30"/>
    <p:sldId id="274" r:id="rId31"/>
    <p:sldId id="330" r:id="rId32"/>
    <p:sldId id="275" r:id="rId33"/>
    <p:sldId id="315" r:id="rId34"/>
    <p:sldId id="277" r:id="rId35"/>
    <p:sldId id="278" r:id="rId36"/>
    <p:sldId id="329" r:id="rId37"/>
    <p:sldId id="316" r:id="rId38"/>
    <p:sldId id="279" r:id="rId39"/>
    <p:sldId id="318" r:id="rId40"/>
    <p:sldId id="317" r:id="rId41"/>
    <p:sldId id="276" r:id="rId42"/>
    <p:sldId id="280" r:id="rId43"/>
    <p:sldId id="281" r:id="rId44"/>
    <p:sldId id="282" r:id="rId45"/>
    <p:sldId id="319" r:id="rId46"/>
    <p:sldId id="320" r:id="rId47"/>
    <p:sldId id="321" r:id="rId48"/>
    <p:sldId id="322" r:id="rId49"/>
    <p:sldId id="323" r:id="rId50"/>
    <p:sldId id="283" r:id="rId51"/>
    <p:sldId id="324" r:id="rId52"/>
    <p:sldId id="325" r:id="rId53"/>
    <p:sldId id="326" r:id="rId54"/>
    <p:sldId id="292" r:id="rId55"/>
    <p:sldId id="293" r:id="rId56"/>
    <p:sldId id="327" r:id="rId57"/>
    <p:sldId id="296" r:id="rId58"/>
    <p:sldId id="294" r:id="rId59"/>
    <p:sldId id="291" r:id="rId60"/>
    <p:sldId id="297" r:id="rId61"/>
    <p:sldId id="298" r:id="rId62"/>
    <p:sldId id="299" r:id="rId63"/>
    <p:sldId id="302" r:id="rId64"/>
    <p:sldId id="328" r:id="rId65"/>
  </p:sldIdLst>
  <p:sldSz cx="9144000" cy="6858000" type="screen4x3"/>
  <p:notesSz cx="6858000" cy="9144000"/>
  <p:defaultTextStyle>
    <a:defPPr>
      <a:defRPr lang="en-US"/>
    </a:defPPr>
    <a:lvl1pPr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B81"/>
    <a:srgbClr val="FF0000"/>
    <a:srgbClr val="99FFCC"/>
    <a:srgbClr val="00FF99"/>
    <a:srgbClr val="66CCFF"/>
    <a:srgbClr val="CCEC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88" autoAdjust="0"/>
    <p:restoredTop sz="69278" autoAdjust="0"/>
  </p:normalViewPr>
  <p:slideViewPr>
    <p:cSldViewPr>
      <p:cViewPr varScale="1">
        <p:scale>
          <a:sx n="58" d="100"/>
          <a:sy n="58" d="100"/>
        </p:scale>
        <p:origin x="-103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3" d="100"/>
          <a:sy n="73" d="100"/>
        </p:scale>
        <p:origin x="928"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0A7296-01A2-4095-BD26-608A9CF2D454}" type="datetimeFigureOut">
              <a:rPr lang="en-US" smtClean="0"/>
              <a:t>11/1/2016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8DBFB5-4129-47AC-BEB9-541D7F069D1E}" type="slidenum">
              <a:rPr lang="en-US" smtClean="0"/>
              <a:t>‹#›</a:t>
            </a:fld>
            <a:endParaRPr lang="en-US"/>
          </a:p>
        </p:txBody>
      </p:sp>
    </p:spTree>
    <p:extLst>
      <p:ext uri="{BB962C8B-B14F-4D97-AF65-F5344CB8AC3E}">
        <p14:creationId xmlns:p14="http://schemas.microsoft.com/office/powerpoint/2010/main" val="2732813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8DBFB5-4129-47AC-BEB9-541D7F069D1E}" type="slidenum">
              <a:rPr lang="en-US" smtClean="0"/>
              <a:t>2</a:t>
            </a:fld>
            <a:endParaRPr lang="en-US"/>
          </a:p>
        </p:txBody>
      </p:sp>
    </p:spTree>
    <p:extLst>
      <p:ext uri="{BB962C8B-B14F-4D97-AF65-F5344CB8AC3E}">
        <p14:creationId xmlns:p14="http://schemas.microsoft.com/office/powerpoint/2010/main" val="2811266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Inkjet printers contain fewer parts than dot-matrix</a:t>
            </a:r>
            <a:endParaRPr lang="en-US" i="0" dirty="0"/>
          </a:p>
        </p:txBody>
      </p:sp>
      <p:sp>
        <p:nvSpPr>
          <p:cNvPr id="4" name="Slide Number Placeholder 3"/>
          <p:cNvSpPr>
            <a:spLocks noGrp="1"/>
          </p:cNvSpPr>
          <p:nvPr>
            <p:ph type="sldNum" sz="quarter" idx="10"/>
          </p:nvPr>
        </p:nvSpPr>
        <p:spPr/>
        <p:txBody>
          <a:bodyPr/>
          <a:lstStyle/>
          <a:p>
            <a:fld id="{BB8DBFB5-4129-47AC-BEB9-541D7F069D1E}" type="slidenum">
              <a:rPr lang="en-US" smtClean="0"/>
              <a:t>22</a:t>
            </a:fld>
            <a:endParaRPr lang="en-US"/>
          </a:p>
        </p:txBody>
      </p:sp>
    </p:spTree>
    <p:extLst>
      <p:ext uri="{BB962C8B-B14F-4D97-AF65-F5344CB8AC3E}">
        <p14:creationId xmlns:p14="http://schemas.microsoft.com/office/powerpoint/2010/main" val="1879987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i="1" dirty="0" smtClean="0"/>
              <a:t>Print Head/ink Cartridge</a:t>
            </a:r>
            <a:r>
              <a:rPr lang="en-US" i="1" baseline="0" dirty="0" smtClean="0"/>
              <a:t> – </a:t>
            </a:r>
            <a:r>
              <a:rPr lang="en-US" sz="1200" b="0" i="0" u="none" strike="noStrike" kern="1200" baseline="0" dirty="0" smtClean="0">
                <a:solidFill>
                  <a:schemeClr val="tx1"/>
                </a:solidFill>
                <a:latin typeface="+mn-lt"/>
                <a:ea typeface="+mn-ea"/>
                <a:cs typeface="+mn-cs"/>
              </a:rPr>
              <a:t>spray the ink in small droplets onto the page. </a:t>
            </a:r>
          </a:p>
          <a:p>
            <a:pPr marL="171450" indent="-171450">
              <a:buFont typeface="Arial" panose="020B0604020202020204" pitchFamily="34" charset="0"/>
              <a:buChar char="•"/>
            </a:pPr>
            <a:endParaRPr lang="en-US" sz="1200" b="0"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Many times, the print head is part of the </a:t>
            </a:r>
            <a:r>
              <a:rPr lang="en-US" sz="1200" b="0" i="1" u="none" strike="noStrike" kern="1200" baseline="0" dirty="0" smtClean="0">
                <a:solidFill>
                  <a:schemeClr val="tx1"/>
                </a:solidFill>
                <a:latin typeface="+mn-lt"/>
                <a:ea typeface="+mn-ea"/>
                <a:cs typeface="+mn-cs"/>
              </a:rPr>
              <a:t>ink cartridge</a:t>
            </a:r>
            <a:r>
              <a:rPr lang="en-US" sz="1200" b="0" i="0" u="none" strike="noStrike" kern="1200" baseline="0" dirty="0" smtClean="0">
                <a:solidFill>
                  <a:schemeClr val="tx1"/>
                </a:solidFill>
                <a:latin typeface="+mn-lt"/>
                <a:ea typeface="+mn-ea"/>
                <a:cs typeface="+mn-cs"/>
              </a:rPr>
              <a:t>, which contains a reservoir of ink and the print head in a removable package. </a:t>
            </a:r>
          </a:p>
          <a:p>
            <a:pPr marL="0" indent="0">
              <a:buFont typeface="Arial" panose="020B0604020202020204" pitchFamily="34" charset="0"/>
              <a:buNone/>
            </a:pPr>
            <a:endParaRPr lang="en-US" sz="1200" b="0"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Include colors CYMK (cyan, magenta, yellow, black)</a:t>
            </a:r>
          </a:p>
          <a:p>
            <a:pPr marL="171450" indent="-171450">
              <a:buFont typeface="Arial" panose="020B0604020202020204" pitchFamily="34" charset="0"/>
              <a:buChar char="•"/>
            </a:pPr>
            <a:endParaRPr lang="en-US" sz="1200" b="0"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When done printing the head moves to a </a:t>
            </a:r>
            <a:r>
              <a:rPr lang="en-US" sz="1200" b="0" i="1" u="none" strike="noStrike" kern="1200" baseline="0" dirty="0" smtClean="0">
                <a:solidFill>
                  <a:schemeClr val="tx1"/>
                </a:solidFill>
                <a:latin typeface="+mn-lt"/>
                <a:ea typeface="+mn-ea"/>
                <a:cs typeface="+mn-cs"/>
              </a:rPr>
              <a:t>Maintenance Station </a:t>
            </a:r>
            <a:r>
              <a:rPr lang="en-US" sz="1200" b="0" i="0" u="none" strike="noStrike" kern="1200" baseline="0" dirty="0" smtClean="0">
                <a:solidFill>
                  <a:schemeClr val="tx1"/>
                </a:solidFill>
                <a:latin typeface="+mn-lt"/>
                <a:ea typeface="+mn-ea"/>
                <a:cs typeface="+mn-cs"/>
              </a:rPr>
              <a:t>(usually on one end and contains small suction pump and ink-absorbing pad)</a:t>
            </a:r>
          </a:p>
          <a:p>
            <a:pPr marL="0" indent="0">
              <a:buFont typeface="Arial" panose="020B0604020202020204" pitchFamily="34" charset="0"/>
              <a:buNone/>
            </a:pPr>
            <a:endParaRPr lang="en-US" sz="1200" b="0"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i.e. print head is </a:t>
            </a:r>
            <a:r>
              <a:rPr lang="en-US" sz="1200" b="0" i="1" u="none" strike="noStrike" kern="1200" baseline="0" dirty="0" smtClean="0">
                <a:solidFill>
                  <a:schemeClr val="tx1"/>
                </a:solidFill>
                <a:latin typeface="+mn-lt"/>
                <a:ea typeface="+mn-ea"/>
                <a:cs typeface="+mn-cs"/>
              </a:rPr>
              <a:t>parked </a:t>
            </a:r>
            <a:r>
              <a:rPr lang="en-US" sz="1200" b="0" i="0" u="none" strike="noStrike" kern="1200" baseline="0" dirty="0" smtClean="0">
                <a:solidFill>
                  <a:schemeClr val="tx1"/>
                </a:solidFill>
                <a:latin typeface="+mn-lt"/>
                <a:ea typeface="+mn-ea"/>
                <a:cs typeface="+mn-cs"/>
              </a:rPr>
              <a:t>(locked into rest position)</a:t>
            </a:r>
            <a:endParaRPr lang="en-US" dirty="0"/>
          </a:p>
        </p:txBody>
      </p:sp>
      <p:sp>
        <p:nvSpPr>
          <p:cNvPr id="4" name="Slide Number Placeholder 3"/>
          <p:cNvSpPr>
            <a:spLocks noGrp="1"/>
          </p:cNvSpPr>
          <p:nvPr>
            <p:ph type="sldNum" sz="quarter" idx="10"/>
          </p:nvPr>
        </p:nvSpPr>
        <p:spPr/>
        <p:txBody>
          <a:bodyPr/>
          <a:lstStyle/>
          <a:p>
            <a:fld id="{BB8DBFB5-4129-47AC-BEB9-541D7F069D1E}" type="slidenum">
              <a:rPr lang="en-US" smtClean="0"/>
              <a:t>23</a:t>
            </a:fld>
            <a:endParaRPr lang="en-US"/>
          </a:p>
        </p:txBody>
      </p:sp>
    </p:spTree>
    <p:extLst>
      <p:ext uri="{BB962C8B-B14F-4D97-AF65-F5344CB8AC3E}">
        <p14:creationId xmlns:p14="http://schemas.microsoft.com/office/powerpoint/2010/main" val="3408438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stepper motor and belt make the print head carriage move</a:t>
            </a:r>
            <a:endParaRPr lang="en-US" dirty="0"/>
          </a:p>
        </p:txBody>
      </p:sp>
      <p:sp>
        <p:nvSpPr>
          <p:cNvPr id="4" name="Slide Number Placeholder 3"/>
          <p:cNvSpPr>
            <a:spLocks noGrp="1"/>
          </p:cNvSpPr>
          <p:nvPr>
            <p:ph type="sldNum" sz="quarter" idx="10"/>
          </p:nvPr>
        </p:nvSpPr>
        <p:spPr/>
        <p:txBody>
          <a:bodyPr/>
          <a:lstStyle/>
          <a:p>
            <a:fld id="{BB8DBFB5-4129-47AC-BEB9-541D7F069D1E}" type="slidenum">
              <a:rPr lang="en-US" smtClean="0"/>
              <a:t>24</a:t>
            </a:fld>
            <a:endParaRPr lang="en-US"/>
          </a:p>
        </p:txBody>
      </p:sp>
    </p:spTree>
    <p:extLst>
      <p:ext uri="{BB962C8B-B14F-4D97-AF65-F5344CB8AC3E}">
        <p14:creationId xmlns:p14="http://schemas.microsoft.com/office/powerpoint/2010/main" val="2114009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To keep the print head carriage aligned and stable while it traverses the page, the carriage rests on a small metal </a:t>
            </a:r>
            <a:r>
              <a:rPr lang="en-US" sz="1200" b="0" i="1" u="none" strike="noStrike" kern="1200" baseline="0" dirty="0" smtClean="0">
                <a:solidFill>
                  <a:schemeClr val="tx1"/>
                </a:solidFill>
                <a:latin typeface="+mn-lt"/>
                <a:ea typeface="+mn-ea"/>
                <a:cs typeface="+mn-cs"/>
              </a:rPr>
              <a:t>stabilizer bar</a:t>
            </a:r>
          </a:p>
          <a:p>
            <a:pPr marL="171450" indent="-171450">
              <a:buFont typeface="Arial" panose="020B0604020202020204" pitchFamily="34" charset="0"/>
              <a:buChar char="•"/>
            </a:pPr>
            <a:r>
              <a:rPr lang="en-US" sz="1200" b="0" i="1" u="none" strike="noStrike" kern="1200" baseline="0" dirty="0" smtClean="0">
                <a:solidFill>
                  <a:schemeClr val="tx1"/>
                </a:solidFill>
                <a:latin typeface="+mn-lt"/>
                <a:ea typeface="+mn-ea"/>
                <a:cs typeface="+mn-cs"/>
              </a:rPr>
              <a:t>carriage belt</a:t>
            </a:r>
            <a:r>
              <a:rPr lang="en-US" sz="1200" b="0" i="0" u="none" strike="noStrike" kern="1200" baseline="0" dirty="0" smtClean="0">
                <a:solidFill>
                  <a:schemeClr val="tx1"/>
                </a:solidFill>
                <a:latin typeface="+mn-lt"/>
                <a:ea typeface="+mn-ea"/>
                <a:cs typeface="+mn-cs"/>
              </a:rPr>
              <a:t>, is driven by the carriage motor and moves the print head back and forth across the page while it prints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a:t>
            </a:r>
            <a:r>
              <a:rPr lang="en-US" sz="1200" b="0" i="1" u="none" strike="noStrike" kern="1200" baseline="0" dirty="0" smtClean="0">
                <a:solidFill>
                  <a:schemeClr val="tx1"/>
                </a:solidFill>
                <a:latin typeface="+mn-lt"/>
                <a:ea typeface="+mn-ea"/>
                <a:cs typeface="+mn-cs"/>
              </a:rPr>
              <a:t>print head carriage </a:t>
            </a:r>
            <a:r>
              <a:rPr lang="en-US" sz="1200" b="0" i="0" u="none" strike="noStrike" kern="1200" baseline="0" dirty="0" smtClean="0">
                <a:solidFill>
                  <a:schemeClr val="tx1"/>
                </a:solidFill>
                <a:latin typeface="+mn-lt"/>
                <a:ea typeface="+mn-ea"/>
                <a:cs typeface="+mn-cs"/>
              </a:rPr>
              <a:t>is the component of an inkjet printer that moves back and forth during printing.</a:t>
            </a:r>
            <a:endParaRPr lang="en-US" dirty="0"/>
          </a:p>
        </p:txBody>
      </p:sp>
      <p:sp>
        <p:nvSpPr>
          <p:cNvPr id="4" name="Slide Number Placeholder 3"/>
          <p:cNvSpPr>
            <a:spLocks noGrp="1"/>
          </p:cNvSpPr>
          <p:nvPr>
            <p:ph type="sldNum" sz="quarter" idx="10"/>
          </p:nvPr>
        </p:nvSpPr>
        <p:spPr/>
        <p:txBody>
          <a:bodyPr/>
          <a:lstStyle/>
          <a:p>
            <a:fld id="{BB8DBFB5-4129-47AC-BEB9-541D7F069D1E}" type="slidenum">
              <a:rPr lang="en-US" smtClean="0"/>
              <a:t>25</a:t>
            </a:fld>
            <a:endParaRPr lang="en-US"/>
          </a:p>
        </p:txBody>
      </p:sp>
    </p:spTree>
    <p:extLst>
      <p:ext uri="{BB962C8B-B14F-4D97-AF65-F5344CB8AC3E}">
        <p14:creationId xmlns:p14="http://schemas.microsoft.com/office/powerpoint/2010/main" val="3819664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a:t>
            </a:r>
            <a:r>
              <a:rPr lang="en-US" sz="1200" b="0" i="1" u="none" strike="noStrike" kern="1200" baseline="0" dirty="0" smtClean="0">
                <a:solidFill>
                  <a:schemeClr val="tx1"/>
                </a:solidFill>
                <a:latin typeface="+mn-lt"/>
                <a:ea typeface="+mn-ea"/>
                <a:cs typeface="+mn-cs"/>
              </a:rPr>
              <a:t>paper-feed Mechanism </a:t>
            </a:r>
            <a:r>
              <a:rPr lang="en-US" sz="1200" b="0" i="0" u="none" strike="noStrike" kern="1200" baseline="0" dirty="0" smtClean="0">
                <a:solidFill>
                  <a:schemeClr val="tx1"/>
                </a:solidFill>
                <a:latin typeface="+mn-lt"/>
                <a:ea typeface="+mn-ea"/>
                <a:cs typeface="+mn-cs"/>
              </a:rPr>
              <a:t>picks up paper from the paper drawer and feeds it into the printer</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First are the </a:t>
            </a:r>
            <a:r>
              <a:rPr lang="en-US" sz="1200" b="0" i="1" u="none" strike="noStrike" kern="1200" baseline="0" dirty="0" smtClean="0">
                <a:solidFill>
                  <a:schemeClr val="tx1"/>
                </a:solidFill>
                <a:latin typeface="+mn-lt"/>
                <a:ea typeface="+mn-ea"/>
                <a:cs typeface="+mn-cs"/>
              </a:rPr>
              <a:t>pickup rollers</a:t>
            </a:r>
            <a:r>
              <a:rPr lang="en-US" sz="1200" b="0" i="0" u="none" strike="noStrike" kern="1200" baseline="0" dirty="0" smtClean="0">
                <a:solidFill>
                  <a:schemeClr val="tx1"/>
                </a:solidFill>
                <a:latin typeface="+mn-lt"/>
                <a:ea typeface="+mn-ea"/>
                <a:cs typeface="+mn-cs"/>
              </a:rPr>
              <a:t>, which are several rubber rollers with a slightly flat spot; they rub against the paper as they rotate and feed the paper into the printer</a:t>
            </a:r>
          </a:p>
          <a:p>
            <a:pPr marL="171450" indent="-171450">
              <a:buFont typeface="Arial" panose="020B0604020202020204" pitchFamily="34" charset="0"/>
              <a:buChar char="•"/>
            </a:pPr>
            <a:r>
              <a:rPr lang="en-US" sz="1200" b="0" i="1" u="none" strike="noStrike" kern="1200" baseline="0" dirty="0" smtClean="0">
                <a:solidFill>
                  <a:schemeClr val="tx1"/>
                </a:solidFill>
                <a:latin typeface="+mn-lt"/>
                <a:ea typeface="+mn-ea"/>
                <a:cs typeface="+mn-cs"/>
              </a:rPr>
              <a:t>separator pads - </a:t>
            </a:r>
            <a:r>
              <a:rPr lang="en-US" sz="1200" b="0" i="0" u="none" strike="noStrike" kern="1200" baseline="0" dirty="0" smtClean="0">
                <a:solidFill>
                  <a:schemeClr val="tx1"/>
                </a:solidFill>
                <a:latin typeface="+mn-lt"/>
                <a:ea typeface="+mn-ea"/>
                <a:cs typeface="+mn-cs"/>
              </a:rPr>
              <a:t> help keep the rest of the paper in place so that only one sheet goes into the printer</a:t>
            </a:r>
            <a:endParaRPr lang="en-US" dirty="0"/>
          </a:p>
        </p:txBody>
      </p:sp>
      <p:sp>
        <p:nvSpPr>
          <p:cNvPr id="4" name="Slide Number Placeholder 3"/>
          <p:cNvSpPr>
            <a:spLocks noGrp="1"/>
          </p:cNvSpPr>
          <p:nvPr>
            <p:ph type="sldNum" sz="quarter" idx="10"/>
          </p:nvPr>
        </p:nvSpPr>
        <p:spPr/>
        <p:txBody>
          <a:bodyPr/>
          <a:lstStyle/>
          <a:p>
            <a:fld id="{BB8DBFB5-4129-47AC-BEB9-541D7F069D1E}" type="slidenum">
              <a:rPr lang="en-US" smtClean="0"/>
              <a:t>26</a:t>
            </a:fld>
            <a:endParaRPr lang="en-US"/>
          </a:p>
        </p:txBody>
      </p:sp>
    </p:spTree>
    <p:extLst>
      <p:ext uri="{BB962C8B-B14F-4D97-AF65-F5344CB8AC3E}">
        <p14:creationId xmlns:p14="http://schemas.microsoft.com/office/powerpoint/2010/main" val="2745797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Holds less</a:t>
            </a:r>
            <a:r>
              <a:rPr lang="en-US" baseline="0" dirty="0" smtClean="0"/>
              <a:t> paper than LaserJet trays</a:t>
            </a:r>
            <a:endParaRPr lang="en-US" dirty="0"/>
          </a:p>
        </p:txBody>
      </p:sp>
      <p:sp>
        <p:nvSpPr>
          <p:cNvPr id="4" name="Slide Number Placeholder 3"/>
          <p:cNvSpPr>
            <a:spLocks noGrp="1"/>
          </p:cNvSpPr>
          <p:nvPr>
            <p:ph type="sldNum" sz="quarter" idx="10"/>
          </p:nvPr>
        </p:nvSpPr>
        <p:spPr/>
        <p:txBody>
          <a:bodyPr/>
          <a:lstStyle/>
          <a:p>
            <a:fld id="{BB8DBFB5-4129-47AC-BEB9-541D7F069D1E}" type="slidenum">
              <a:rPr lang="en-US" smtClean="0"/>
              <a:t>27</a:t>
            </a:fld>
            <a:endParaRPr lang="en-US"/>
          </a:p>
        </p:txBody>
      </p:sp>
    </p:spTree>
    <p:extLst>
      <p:ext uri="{BB962C8B-B14F-4D97-AF65-F5344CB8AC3E}">
        <p14:creationId xmlns:p14="http://schemas.microsoft.com/office/powerpoint/2010/main" val="500438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These components tell the printer when it is out of paper as well as when a paper jam has occurred during the paper-feed process.</a:t>
            </a:r>
            <a:endParaRPr lang="en-US" dirty="0"/>
          </a:p>
        </p:txBody>
      </p:sp>
      <p:sp>
        <p:nvSpPr>
          <p:cNvPr id="4" name="Slide Number Placeholder 3"/>
          <p:cNvSpPr>
            <a:spLocks noGrp="1"/>
          </p:cNvSpPr>
          <p:nvPr>
            <p:ph type="sldNum" sz="quarter" idx="10"/>
          </p:nvPr>
        </p:nvSpPr>
        <p:spPr/>
        <p:txBody>
          <a:bodyPr/>
          <a:lstStyle/>
          <a:p>
            <a:fld id="{BB8DBFB5-4129-47AC-BEB9-541D7F069D1E}" type="slidenum">
              <a:rPr lang="en-US" smtClean="0"/>
              <a:t>28</a:t>
            </a:fld>
            <a:endParaRPr lang="en-US"/>
          </a:p>
        </p:txBody>
      </p:sp>
    </p:spTree>
    <p:extLst>
      <p:ext uri="{BB962C8B-B14F-4D97-AF65-F5344CB8AC3E}">
        <p14:creationId xmlns:p14="http://schemas.microsoft.com/office/powerpoint/2010/main" val="2074723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0" i="1" u="none" strike="noStrike" kern="1200" baseline="0" dirty="0" smtClean="0">
                <a:solidFill>
                  <a:schemeClr val="tx1"/>
                </a:solidFill>
                <a:latin typeface="+mn-lt"/>
                <a:ea typeface="+mn-ea"/>
                <a:cs typeface="+mn-cs"/>
              </a:rPr>
              <a:t>printer control circuits </a:t>
            </a:r>
            <a:r>
              <a:rPr lang="en-US" sz="1200" b="0" i="0" u="none" strike="noStrike" kern="1200" baseline="0" dirty="0" smtClean="0">
                <a:solidFill>
                  <a:schemeClr val="tx1"/>
                </a:solidFill>
                <a:latin typeface="+mn-lt"/>
                <a:ea typeface="+mn-ea"/>
                <a:cs typeface="+mn-cs"/>
              </a:rPr>
              <a:t>are usually on a small circuit board that contains</a:t>
            </a:r>
          </a:p>
          <a:p>
            <a:r>
              <a:rPr lang="en-US" sz="1200" b="0" i="0" u="none" strike="noStrike" kern="1200" baseline="0" dirty="0" smtClean="0">
                <a:solidFill>
                  <a:schemeClr val="tx1"/>
                </a:solidFill>
                <a:latin typeface="+mn-lt"/>
                <a:ea typeface="+mn-ea"/>
                <a:cs typeface="+mn-cs"/>
              </a:rPr>
              <a:t>all of the circuitry to run the stepper motors the way the printer needs them to work</a:t>
            </a:r>
          </a:p>
          <a:p>
            <a:r>
              <a:rPr lang="en-US" sz="1200" b="0" i="0" u="none" strike="noStrike" kern="1200" baseline="0" dirty="0" smtClean="0">
                <a:solidFill>
                  <a:schemeClr val="tx1"/>
                </a:solidFill>
                <a:latin typeface="+mn-lt"/>
                <a:ea typeface="+mn-ea"/>
                <a:cs typeface="+mn-cs"/>
              </a:rPr>
              <a:t>(back and forth, load paper and then stop, and so on).</a:t>
            </a:r>
          </a:p>
          <a:p>
            <a:endParaRPr lang="en-US" sz="1200" b="0" i="0" u="none" strike="noStrike" kern="1200" baseline="0" dirty="0" smtClean="0">
              <a:solidFill>
                <a:schemeClr val="tx1"/>
              </a:solidFill>
              <a:latin typeface="+mn-lt"/>
              <a:ea typeface="+mn-ea"/>
              <a:cs typeface="+mn-cs"/>
            </a:endParaRPr>
          </a:p>
          <a:p>
            <a:r>
              <a:rPr lang="en-US" sz="1200" b="0" i="1" u="none" strike="noStrike" kern="1200" baseline="0" dirty="0" smtClean="0">
                <a:solidFill>
                  <a:schemeClr val="tx1"/>
                </a:solidFill>
                <a:latin typeface="+mn-lt"/>
                <a:ea typeface="+mn-ea"/>
                <a:cs typeface="+mn-cs"/>
              </a:rPr>
              <a:t>Power Circuits - </a:t>
            </a:r>
            <a:r>
              <a:rPr lang="en-US" sz="1200" b="0" i="0" u="none" strike="noStrike" kern="1200" baseline="0" dirty="0" smtClean="0">
                <a:solidFill>
                  <a:schemeClr val="tx1"/>
                </a:solidFill>
                <a:latin typeface="+mn-lt"/>
                <a:ea typeface="+mn-ea"/>
                <a:cs typeface="+mn-cs"/>
              </a:rPr>
              <a:t> Convert power from AC to DC usually 12V and 5V. Accomplished using a </a:t>
            </a:r>
            <a:r>
              <a:rPr lang="en-US" sz="1200" b="0" i="1" u="none" strike="noStrike" kern="1200" baseline="0" dirty="0" smtClean="0">
                <a:solidFill>
                  <a:schemeClr val="tx1"/>
                </a:solidFill>
                <a:latin typeface="+mn-lt"/>
                <a:ea typeface="+mn-ea"/>
                <a:cs typeface="+mn-cs"/>
              </a:rPr>
              <a:t>Transformer</a:t>
            </a:r>
          </a:p>
          <a:p>
            <a:endParaRPr lang="en-US" dirty="0"/>
          </a:p>
        </p:txBody>
      </p:sp>
      <p:sp>
        <p:nvSpPr>
          <p:cNvPr id="4" name="Slide Number Placeholder 3"/>
          <p:cNvSpPr>
            <a:spLocks noGrp="1"/>
          </p:cNvSpPr>
          <p:nvPr>
            <p:ph type="sldNum" sz="quarter" idx="10"/>
          </p:nvPr>
        </p:nvSpPr>
        <p:spPr/>
        <p:txBody>
          <a:bodyPr/>
          <a:lstStyle/>
          <a:p>
            <a:fld id="{BB8DBFB5-4129-47AC-BEB9-541D7F069D1E}" type="slidenum">
              <a:rPr lang="en-US" smtClean="0"/>
              <a:t>29</a:t>
            </a:fld>
            <a:endParaRPr lang="en-US"/>
          </a:p>
        </p:txBody>
      </p:sp>
    </p:spTree>
    <p:extLst>
      <p:ext uri="{BB962C8B-B14F-4D97-AF65-F5344CB8AC3E}">
        <p14:creationId xmlns:p14="http://schemas.microsoft.com/office/powerpoint/2010/main" val="2592126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smtClean="0">
                <a:solidFill>
                  <a:schemeClr val="tx1"/>
                </a:solidFill>
                <a:latin typeface="+mn-lt"/>
                <a:ea typeface="+mn-ea"/>
                <a:cs typeface="+mn-cs"/>
              </a:rPr>
              <a:t>toner cartridge – holds toner </a:t>
            </a:r>
            <a:r>
              <a:rPr lang="en-US" sz="1200" b="0" i="0" u="none" strike="noStrike" kern="1200" baseline="0" dirty="0" smtClean="0">
                <a:solidFill>
                  <a:schemeClr val="tx1"/>
                </a:solidFill>
                <a:latin typeface="+mn-lt"/>
                <a:ea typeface="+mn-ea"/>
                <a:cs typeface="+mn-cs"/>
              </a:rPr>
              <a:t>(Black carbon substance mixed with polyester resins (to flow better) and iron oxide (to make it sensitive to light)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There are two major types of page printers that use the </a:t>
            </a:r>
            <a:r>
              <a:rPr lang="en-US" sz="1200" b="1" i="0" u="none" strike="noStrike" kern="1200" baseline="0" dirty="0" err="1" smtClean="0">
                <a:solidFill>
                  <a:schemeClr val="tx1"/>
                </a:solidFill>
                <a:latin typeface="+mn-lt"/>
                <a:ea typeface="+mn-ea"/>
                <a:cs typeface="+mn-cs"/>
              </a:rPr>
              <a:t>Electrophotographic</a:t>
            </a:r>
            <a:r>
              <a:rPr lang="en-US" sz="1200" b="1" i="0" u="none" strike="noStrike" kern="1200" baseline="0" dirty="0" smtClean="0">
                <a:solidFill>
                  <a:schemeClr val="tx1"/>
                </a:solidFill>
                <a:latin typeface="+mn-lt"/>
                <a:ea typeface="+mn-ea"/>
                <a:cs typeface="+mn-cs"/>
              </a:rPr>
              <a:t> (EP) print process</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first uses a laser to scan the image onto a photosensitive drum, and the second uses an array of light-emitting diodes (LEDs) to create the image on the drum.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Even though they write the image in different ways, both types still follow the EP print process.</a:t>
            </a:r>
            <a:endParaRPr lang="en-US" dirty="0"/>
          </a:p>
        </p:txBody>
      </p:sp>
      <p:sp>
        <p:nvSpPr>
          <p:cNvPr id="4" name="Slide Number Placeholder 3"/>
          <p:cNvSpPr>
            <a:spLocks noGrp="1"/>
          </p:cNvSpPr>
          <p:nvPr>
            <p:ph type="sldNum" sz="quarter" idx="10"/>
          </p:nvPr>
        </p:nvSpPr>
        <p:spPr/>
        <p:txBody>
          <a:bodyPr/>
          <a:lstStyle/>
          <a:p>
            <a:fld id="{BB8DBFB5-4129-47AC-BEB9-541D7F069D1E}" type="slidenum">
              <a:rPr lang="en-US" smtClean="0"/>
              <a:t>30</a:t>
            </a:fld>
            <a:endParaRPr lang="en-US"/>
          </a:p>
        </p:txBody>
      </p:sp>
    </p:spTree>
    <p:extLst>
      <p:ext uri="{BB962C8B-B14F-4D97-AF65-F5344CB8AC3E}">
        <p14:creationId xmlns:p14="http://schemas.microsoft.com/office/powerpoint/2010/main" val="2271551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Step 1</a:t>
            </a:r>
            <a:r>
              <a:rPr lang="en-US" baseline="0" dirty="0" smtClean="0"/>
              <a:t> –has 2 steps - </a:t>
            </a:r>
            <a:r>
              <a:rPr lang="en-US" i="1" baseline="0" dirty="0" smtClean="0"/>
              <a:t>receives the image </a:t>
            </a:r>
            <a:r>
              <a:rPr lang="en-US" i="0" baseline="0" dirty="0" smtClean="0"/>
              <a:t>and </a:t>
            </a:r>
            <a:r>
              <a:rPr lang="en-US" i="1" baseline="0" dirty="0" smtClean="0"/>
              <a:t>creates the image. </a:t>
            </a:r>
            <a:r>
              <a:rPr lang="en-US" i="0" baseline="0" dirty="0" smtClean="0"/>
              <a:t>Computer sends the print job via USB, wire, wireless and printer creates the print job producing an output.</a:t>
            </a:r>
          </a:p>
          <a:p>
            <a:pPr marL="171450" indent="-171450">
              <a:buFont typeface="Arial" panose="020B0604020202020204" pitchFamily="34" charset="0"/>
              <a:buChar char="•"/>
            </a:pPr>
            <a:r>
              <a:rPr lang="en-US" i="0" baseline="0" dirty="0" smtClean="0"/>
              <a:t>Laser printers print a horizontal strip at a time (same concept as dot-matrix) known as </a:t>
            </a:r>
            <a:r>
              <a:rPr lang="en-US" i="1" baseline="0" dirty="0" smtClean="0"/>
              <a:t>Scan-line </a:t>
            </a:r>
            <a:r>
              <a:rPr lang="en-US" i="0" baseline="0" dirty="0" smtClean="0"/>
              <a:t>or </a:t>
            </a:r>
            <a:r>
              <a:rPr lang="en-US" i="1" baseline="0" dirty="0" smtClean="0"/>
              <a:t>Raster line</a:t>
            </a:r>
          </a:p>
          <a:p>
            <a:pPr marL="171450" indent="-171450">
              <a:buFont typeface="Arial" panose="020B0604020202020204" pitchFamily="34" charset="0"/>
              <a:buChar char="•"/>
            </a:pPr>
            <a:r>
              <a:rPr lang="en-US" i="1" baseline="0" dirty="0" smtClean="0"/>
              <a:t>Raster Image Processor – </a:t>
            </a:r>
            <a:r>
              <a:rPr lang="en-US" i="0" baseline="0" dirty="0" smtClean="0"/>
              <a:t>Component that manages raster creation</a:t>
            </a:r>
            <a:endParaRPr lang="en-US" dirty="0"/>
          </a:p>
        </p:txBody>
      </p:sp>
      <p:sp>
        <p:nvSpPr>
          <p:cNvPr id="4" name="Slide Number Placeholder 3"/>
          <p:cNvSpPr>
            <a:spLocks noGrp="1"/>
          </p:cNvSpPr>
          <p:nvPr>
            <p:ph type="sldNum" sz="quarter" idx="10"/>
          </p:nvPr>
        </p:nvSpPr>
        <p:spPr/>
        <p:txBody>
          <a:bodyPr/>
          <a:lstStyle/>
          <a:p>
            <a:fld id="{BB8DBFB5-4129-47AC-BEB9-541D7F069D1E}" type="slidenum">
              <a:rPr lang="en-US" smtClean="0"/>
              <a:t>32</a:t>
            </a:fld>
            <a:endParaRPr lang="en-US"/>
          </a:p>
        </p:txBody>
      </p:sp>
    </p:spTree>
    <p:extLst>
      <p:ext uri="{BB962C8B-B14F-4D97-AF65-F5344CB8AC3E}">
        <p14:creationId xmlns:p14="http://schemas.microsoft.com/office/powerpoint/2010/main" val="1973588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Impact printer - The most basic type of printer</a:t>
            </a:r>
          </a:p>
          <a:p>
            <a:pPr marL="171450" indent="-171450">
              <a:buFont typeface="Arial" panose="020B0604020202020204" pitchFamily="34" charset="0"/>
              <a:buChar char="•"/>
            </a:pPr>
            <a:r>
              <a:rPr lang="en-US" dirty="0" smtClean="0"/>
              <a:t>Use inked ribbon to make an imprint on paper</a:t>
            </a:r>
          </a:p>
          <a:p>
            <a:pPr marL="171450" indent="-171450">
              <a:buFont typeface="Arial" panose="020B0604020202020204" pitchFamily="34" charset="0"/>
              <a:buChar char="•"/>
            </a:pPr>
            <a:r>
              <a:rPr lang="en-US" dirty="0" smtClean="0"/>
              <a:t>Disadvantage – poor image quality</a:t>
            </a:r>
            <a:endParaRPr lang="en-US" dirty="0"/>
          </a:p>
        </p:txBody>
      </p:sp>
      <p:sp>
        <p:nvSpPr>
          <p:cNvPr id="4" name="Slide Number Placeholder 3"/>
          <p:cNvSpPr>
            <a:spLocks noGrp="1"/>
          </p:cNvSpPr>
          <p:nvPr>
            <p:ph type="sldNum" sz="quarter" idx="10"/>
          </p:nvPr>
        </p:nvSpPr>
        <p:spPr/>
        <p:txBody>
          <a:bodyPr/>
          <a:lstStyle/>
          <a:p>
            <a:fld id="{BB8DBFB5-4129-47AC-BEB9-541D7F069D1E}" type="slidenum">
              <a:rPr lang="en-US" smtClean="0"/>
              <a:t>10</a:t>
            </a:fld>
            <a:endParaRPr lang="en-US"/>
          </a:p>
        </p:txBody>
      </p:sp>
    </p:spTree>
    <p:extLst>
      <p:ext uri="{BB962C8B-B14F-4D97-AF65-F5344CB8AC3E}">
        <p14:creationId xmlns:p14="http://schemas.microsoft.com/office/powerpoint/2010/main" val="4230332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Step 2 –</a:t>
            </a:r>
            <a:r>
              <a:rPr lang="en-US" baseline="0" dirty="0" smtClean="0"/>
              <a:t> Wire or roller called (</a:t>
            </a:r>
            <a:r>
              <a:rPr lang="en-US" i="1" baseline="0" dirty="0" smtClean="0"/>
              <a:t>charging corona</a:t>
            </a:r>
            <a:r>
              <a:rPr lang="en-US" i="0" baseline="0" dirty="0" smtClean="0"/>
              <a:t>) uses high voltage to apply high negative charge to the surface of the photosensitive </a:t>
            </a:r>
            <a:r>
              <a:rPr lang="en-US" i="0" baseline="0" dirty="0" smtClean="0"/>
              <a:t>drum</a:t>
            </a:r>
          </a:p>
          <a:p>
            <a:pPr marL="171450" indent="-171450">
              <a:buFont typeface="Arial" panose="020B0604020202020204" pitchFamily="34" charset="0"/>
              <a:buChar char="•"/>
            </a:pPr>
            <a:r>
              <a:rPr lang="en-US" i="0" baseline="0" dirty="0" smtClean="0"/>
              <a:t>The charge is -600VDC</a:t>
            </a:r>
            <a:endParaRPr lang="en-US" dirty="0"/>
          </a:p>
        </p:txBody>
      </p:sp>
      <p:sp>
        <p:nvSpPr>
          <p:cNvPr id="4" name="Slide Number Placeholder 3"/>
          <p:cNvSpPr>
            <a:spLocks noGrp="1"/>
          </p:cNvSpPr>
          <p:nvPr>
            <p:ph type="sldNum" sz="quarter" idx="10"/>
          </p:nvPr>
        </p:nvSpPr>
        <p:spPr/>
        <p:txBody>
          <a:bodyPr/>
          <a:lstStyle/>
          <a:p>
            <a:fld id="{BB8DBFB5-4129-47AC-BEB9-541D7F069D1E}" type="slidenum">
              <a:rPr lang="en-US" smtClean="0"/>
              <a:t>33</a:t>
            </a:fld>
            <a:endParaRPr lang="en-US"/>
          </a:p>
        </p:txBody>
      </p:sp>
    </p:spTree>
    <p:extLst>
      <p:ext uri="{BB962C8B-B14F-4D97-AF65-F5344CB8AC3E}">
        <p14:creationId xmlns:p14="http://schemas.microsoft.com/office/powerpoint/2010/main" val="679507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Step</a:t>
            </a:r>
            <a:r>
              <a:rPr lang="en-US" baseline="0" dirty="0" smtClean="0"/>
              <a:t> 3 – Exposes the drum to the image by turning on the laser which scans the drum</a:t>
            </a:r>
          </a:p>
          <a:p>
            <a:pPr marL="171450" indent="-171450">
              <a:buFont typeface="Arial" panose="020B0604020202020204" pitchFamily="34" charset="0"/>
              <a:buChar char="•"/>
            </a:pPr>
            <a:r>
              <a:rPr lang="en-US" baseline="0" dirty="0" smtClean="0"/>
              <a:t>A pattern of the exposed area is formed representing the image</a:t>
            </a:r>
          </a:p>
          <a:p>
            <a:pPr marL="171450" indent="-171450">
              <a:buFont typeface="Arial" panose="020B0604020202020204" pitchFamily="34" charset="0"/>
              <a:buChar char="•"/>
            </a:pPr>
            <a:r>
              <a:rPr lang="en-US" baseline="0" dirty="0" smtClean="0"/>
              <a:t>Step 4 – </a:t>
            </a:r>
            <a:r>
              <a:rPr lang="en-US" sz="1200" b="0" i="0" u="none" strike="noStrike" kern="1200" baseline="0" dirty="0" smtClean="0">
                <a:solidFill>
                  <a:schemeClr val="tx1"/>
                </a:solidFill>
                <a:latin typeface="+mn-lt"/>
                <a:ea typeface="+mn-ea"/>
                <a:cs typeface="+mn-cs"/>
              </a:rPr>
              <a:t>In this step, toner is transferred to the areas that were exposed in the writing step. A metallic </a:t>
            </a:r>
            <a:r>
              <a:rPr lang="en-US" sz="1200" b="0" i="1" u="none" strike="noStrike" kern="1200" baseline="0" dirty="0" smtClean="0">
                <a:solidFill>
                  <a:schemeClr val="tx1"/>
                </a:solidFill>
                <a:latin typeface="+mn-lt"/>
                <a:ea typeface="+mn-ea"/>
                <a:cs typeface="+mn-cs"/>
              </a:rPr>
              <a:t>developing roller </a:t>
            </a:r>
            <a:r>
              <a:rPr lang="en-US" sz="1200" b="0" i="0" u="none" strike="noStrike" kern="1200" baseline="0" dirty="0" smtClean="0">
                <a:solidFill>
                  <a:schemeClr val="tx1"/>
                </a:solidFill>
                <a:latin typeface="+mn-lt"/>
                <a:ea typeface="+mn-ea"/>
                <a:cs typeface="+mn-cs"/>
              </a:rPr>
              <a:t>inside the cartridge acquires charge which attracts toner. The roller continues to roll until the developed image is ready to be transferred</a:t>
            </a:r>
            <a:endParaRPr lang="en-US" dirty="0"/>
          </a:p>
        </p:txBody>
      </p:sp>
      <p:sp>
        <p:nvSpPr>
          <p:cNvPr id="4" name="Slide Number Placeholder 3"/>
          <p:cNvSpPr>
            <a:spLocks noGrp="1"/>
          </p:cNvSpPr>
          <p:nvPr>
            <p:ph type="sldNum" sz="quarter" idx="10"/>
          </p:nvPr>
        </p:nvSpPr>
        <p:spPr/>
        <p:txBody>
          <a:bodyPr/>
          <a:lstStyle/>
          <a:p>
            <a:fld id="{BB8DBFB5-4129-47AC-BEB9-541D7F069D1E}" type="slidenum">
              <a:rPr lang="en-US" smtClean="0"/>
              <a:t>34</a:t>
            </a:fld>
            <a:endParaRPr lang="en-US"/>
          </a:p>
        </p:txBody>
      </p:sp>
    </p:spTree>
    <p:extLst>
      <p:ext uri="{BB962C8B-B14F-4D97-AF65-F5344CB8AC3E}">
        <p14:creationId xmlns:p14="http://schemas.microsoft.com/office/powerpoint/2010/main" val="3544117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Step 5 - </a:t>
            </a:r>
            <a:r>
              <a:rPr lang="en-US" sz="1200" b="0" i="0" u="none" strike="noStrike" kern="1200" baseline="0" dirty="0" smtClean="0">
                <a:solidFill>
                  <a:schemeClr val="tx1"/>
                </a:solidFill>
                <a:latin typeface="+mn-lt"/>
                <a:ea typeface="+mn-ea"/>
                <a:cs typeface="+mn-cs"/>
              </a:rPr>
              <a:t>The controller notifies the registration rollers that the </a:t>
            </a:r>
            <a:r>
              <a:rPr lang="en-US" sz="1200" b="1" i="0" u="none" strike="noStrike" kern="1200" baseline="0" dirty="0" smtClean="0">
                <a:solidFill>
                  <a:schemeClr val="tx1"/>
                </a:solidFill>
                <a:latin typeface="+mn-lt"/>
                <a:ea typeface="+mn-ea"/>
                <a:cs typeface="+mn-cs"/>
              </a:rPr>
              <a:t>paper should be fed through </a:t>
            </a:r>
            <a:r>
              <a:rPr lang="en-US" sz="1200" b="0" i="0" u="none" strike="noStrike" kern="1200" baseline="0" dirty="0" smtClean="0">
                <a:solidFill>
                  <a:schemeClr val="tx1"/>
                </a:solidFill>
                <a:latin typeface="+mn-lt"/>
                <a:ea typeface="+mn-ea"/>
                <a:cs typeface="+mn-cs"/>
              </a:rPr>
              <a:t>to begin the </a:t>
            </a:r>
            <a:r>
              <a:rPr lang="en-US" sz="1200" b="0" i="1" u="none" strike="noStrike" kern="1200" baseline="0" dirty="0" smtClean="0">
                <a:solidFill>
                  <a:schemeClr val="tx1"/>
                </a:solidFill>
                <a:latin typeface="+mn-lt"/>
                <a:ea typeface="+mn-ea"/>
                <a:cs typeface="+mn-cs"/>
              </a:rPr>
              <a:t>Transferring step. Corona </a:t>
            </a:r>
            <a:r>
              <a:rPr lang="en-US" sz="1200" b="0" i="0" u="none" strike="noStrike" kern="1200" baseline="0" dirty="0" smtClean="0">
                <a:solidFill>
                  <a:schemeClr val="tx1"/>
                </a:solidFill>
                <a:latin typeface="+mn-lt"/>
                <a:ea typeface="+mn-ea"/>
                <a:cs typeface="+mn-cs"/>
              </a:rPr>
              <a:t>applies positive charge to the paper </a:t>
            </a:r>
            <a:r>
              <a:rPr lang="en-US" sz="1200" b="0" i="0" u="none" strike="noStrike" kern="1200" baseline="0" dirty="0" smtClean="0">
                <a:solidFill>
                  <a:schemeClr val="tx1"/>
                </a:solidFill>
                <a:latin typeface="+mn-lt"/>
                <a:ea typeface="+mn-ea"/>
                <a:cs typeface="+mn-cs"/>
              </a:rPr>
              <a:t>(+600VDC) which </a:t>
            </a:r>
            <a:r>
              <a:rPr lang="en-US" sz="1200" b="0" i="0" u="none" strike="noStrike" kern="1200" baseline="0" dirty="0" smtClean="0">
                <a:solidFill>
                  <a:schemeClr val="tx1"/>
                </a:solidFill>
                <a:latin typeface="+mn-lt"/>
                <a:ea typeface="+mn-ea"/>
                <a:cs typeface="+mn-cs"/>
              </a:rPr>
              <a:t>can now pull toner from the photosensitive drum because paper and toner have opposite charge</a:t>
            </a:r>
          </a:p>
          <a:p>
            <a:r>
              <a:rPr lang="en-US" sz="1200" b="0" i="1" u="none" strike="noStrike" kern="1200" baseline="0" dirty="0" smtClean="0">
                <a:solidFill>
                  <a:schemeClr val="tx1"/>
                </a:solidFill>
                <a:latin typeface="+mn-lt"/>
                <a:ea typeface="+mn-ea"/>
                <a:cs typeface="+mn-cs"/>
              </a:rPr>
              <a:t>Static eliminator strip – </a:t>
            </a:r>
            <a:r>
              <a:rPr lang="en-US" sz="1200" b="0" i="0" u="none" strike="noStrike" kern="1200" baseline="0" dirty="0" smtClean="0">
                <a:solidFill>
                  <a:schemeClr val="tx1"/>
                </a:solidFill>
                <a:latin typeface="+mn-lt"/>
                <a:ea typeface="+mn-ea"/>
                <a:cs typeface="+mn-cs"/>
              </a:rPr>
              <a:t>removes all charge from the paper; this keeps paper from attracting itself to the toner cartridge and causing a paper jam</a:t>
            </a:r>
          </a:p>
          <a:p>
            <a:r>
              <a:rPr lang="en-US" sz="1200" b="0" i="0" u="none" strike="noStrike" kern="1200" baseline="0" dirty="0" smtClean="0">
                <a:solidFill>
                  <a:schemeClr val="tx1"/>
                </a:solidFill>
                <a:latin typeface="+mn-lt"/>
                <a:ea typeface="+mn-ea"/>
                <a:cs typeface="+mn-cs"/>
              </a:rPr>
              <a:t>**At this point toner is held in place by gravity and weak electrostatic charge</a:t>
            </a:r>
          </a:p>
          <a:p>
            <a:endParaRPr lang="en-US" sz="1200" b="0" i="0" u="none" strike="noStrike" kern="1200" baseline="0" dirty="0" smtClean="0">
              <a:solidFill>
                <a:schemeClr val="tx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Step 6 – Toner image is made permanent. Fuser @ 350degF melts the polyester resin into the paper (i.e. fused)</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Step 7 – A rubber blade inside the cartridge scrapes any toner left on the drum to a used toner receptacle inside the cartridge and a fluorescent lamp discharges any remaining charge. ** Drum is photosensitive to light thus loses all charge when exposed to light</a:t>
            </a:r>
            <a:endParaRPr lang="en-US" i="1" dirty="0"/>
          </a:p>
        </p:txBody>
      </p:sp>
      <p:sp>
        <p:nvSpPr>
          <p:cNvPr id="4" name="Slide Number Placeholder 3"/>
          <p:cNvSpPr>
            <a:spLocks noGrp="1"/>
          </p:cNvSpPr>
          <p:nvPr>
            <p:ph type="sldNum" sz="quarter" idx="10"/>
          </p:nvPr>
        </p:nvSpPr>
        <p:spPr/>
        <p:txBody>
          <a:bodyPr/>
          <a:lstStyle/>
          <a:p>
            <a:fld id="{BB8DBFB5-4129-47AC-BEB9-541D7F069D1E}" type="slidenum">
              <a:rPr lang="en-US" smtClean="0"/>
              <a:t>35</a:t>
            </a:fld>
            <a:endParaRPr lang="en-US"/>
          </a:p>
        </p:txBody>
      </p:sp>
    </p:spTree>
    <p:extLst>
      <p:ext uri="{BB962C8B-B14F-4D97-AF65-F5344CB8AC3E}">
        <p14:creationId xmlns:p14="http://schemas.microsoft.com/office/powerpoint/2010/main" val="1268502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8DBFB5-4129-47AC-BEB9-541D7F069D1E}" type="slidenum">
              <a:rPr lang="en-US" smtClean="0"/>
              <a:t>36</a:t>
            </a:fld>
            <a:endParaRPr lang="en-US"/>
          </a:p>
        </p:txBody>
      </p:sp>
    </p:spTree>
    <p:extLst>
      <p:ext uri="{BB962C8B-B14F-4D97-AF65-F5344CB8AC3E}">
        <p14:creationId xmlns:p14="http://schemas.microsoft.com/office/powerpoint/2010/main" val="3225766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8DBFB5-4129-47AC-BEB9-541D7F069D1E}" type="slidenum">
              <a:rPr lang="en-US" smtClean="0"/>
              <a:t>37</a:t>
            </a:fld>
            <a:endParaRPr lang="en-US"/>
          </a:p>
        </p:txBody>
      </p:sp>
    </p:spTree>
    <p:extLst>
      <p:ext uri="{BB962C8B-B14F-4D97-AF65-F5344CB8AC3E}">
        <p14:creationId xmlns:p14="http://schemas.microsoft.com/office/powerpoint/2010/main" val="19244353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Type 1 – uses special waxy paper (i.e. </a:t>
            </a:r>
            <a:r>
              <a:rPr lang="en-US" sz="1200" b="0" i="1" u="none" strike="noStrike" kern="1200" baseline="0" dirty="0" smtClean="0">
                <a:solidFill>
                  <a:schemeClr val="tx1"/>
                </a:solidFill>
                <a:latin typeface="+mn-lt"/>
                <a:ea typeface="+mn-ea"/>
                <a:cs typeface="+mn-cs"/>
              </a:rPr>
              <a:t>heat sensitive paper). </a:t>
            </a:r>
            <a:r>
              <a:rPr lang="en-US" sz="1200" b="0" i="0" u="none" strike="noStrike" kern="1200" baseline="0" dirty="0" smtClean="0">
                <a:solidFill>
                  <a:schemeClr val="tx1"/>
                </a:solidFill>
                <a:latin typeface="+mn-lt"/>
                <a:ea typeface="+mn-ea"/>
                <a:cs typeface="+mn-cs"/>
              </a:rPr>
              <a:t>When it needs to print, a heating element heats certain spots on the print head. The paper below the heated print head turns black in those spots. As the paper moves through the printer, the pattern of blackened spots forms an image on the page of what is being printed</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Another type - uses a heat-sensitive ribbon instead of heat-sensitive paper. A thermal print head melts wax-based ink from the ribbon onto the paper. These are called </a:t>
            </a:r>
            <a:r>
              <a:rPr lang="en-US" sz="1200" b="0" i="0" u="none" strike="noStrike" kern="1200" baseline="0" dirty="0" smtClean="0">
                <a:solidFill>
                  <a:schemeClr val="tx1"/>
                </a:solidFill>
                <a:latin typeface="+mn-lt"/>
                <a:ea typeface="+mn-ea"/>
                <a:cs typeface="+mn-cs"/>
              </a:rPr>
              <a:t>thermal transfer </a:t>
            </a:r>
            <a:r>
              <a:rPr lang="en-US" sz="1200" b="0" i="0" u="none" strike="noStrike" kern="1200" baseline="0" dirty="0" smtClean="0">
                <a:solidFill>
                  <a:schemeClr val="tx1"/>
                </a:solidFill>
                <a:latin typeface="+mn-lt"/>
                <a:ea typeface="+mn-ea"/>
                <a:cs typeface="+mn-cs"/>
              </a:rPr>
              <a:t>or thermal wax-transfer printers.</a:t>
            </a:r>
            <a:endParaRPr lang="en-US" dirty="0"/>
          </a:p>
        </p:txBody>
      </p:sp>
      <p:sp>
        <p:nvSpPr>
          <p:cNvPr id="4" name="Slide Number Placeholder 3"/>
          <p:cNvSpPr>
            <a:spLocks noGrp="1"/>
          </p:cNvSpPr>
          <p:nvPr>
            <p:ph type="sldNum" sz="quarter" idx="10"/>
          </p:nvPr>
        </p:nvSpPr>
        <p:spPr/>
        <p:txBody>
          <a:bodyPr/>
          <a:lstStyle/>
          <a:p>
            <a:fld id="{BB8DBFB5-4129-47AC-BEB9-541D7F069D1E}" type="slidenum">
              <a:rPr lang="en-US" smtClean="0"/>
              <a:t>39</a:t>
            </a:fld>
            <a:endParaRPr lang="en-US"/>
          </a:p>
        </p:txBody>
      </p:sp>
    </p:spTree>
    <p:extLst>
      <p:ext uri="{BB962C8B-B14F-4D97-AF65-F5344CB8AC3E}">
        <p14:creationId xmlns:p14="http://schemas.microsoft.com/office/powerpoint/2010/main" val="40814880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There are four potential options for printing to a virtual printer: print to file, print to image, print to PDF, and print to XPS.</a:t>
            </a:r>
            <a:endParaRPr lang="en-US" dirty="0"/>
          </a:p>
        </p:txBody>
      </p:sp>
      <p:sp>
        <p:nvSpPr>
          <p:cNvPr id="4" name="Slide Number Placeholder 3"/>
          <p:cNvSpPr>
            <a:spLocks noGrp="1"/>
          </p:cNvSpPr>
          <p:nvPr>
            <p:ph type="sldNum" sz="quarter" idx="10"/>
          </p:nvPr>
        </p:nvSpPr>
        <p:spPr/>
        <p:txBody>
          <a:bodyPr/>
          <a:lstStyle/>
          <a:p>
            <a:fld id="{BB8DBFB5-4129-47AC-BEB9-541D7F069D1E}" type="slidenum">
              <a:rPr lang="en-US" smtClean="0"/>
              <a:t>40</a:t>
            </a:fld>
            <a:endParaRPr lang="en-US"/>
          </a:p>
        </p:txBody>
      </p:sp>
    </p:spTree>
    <p:extLst>
      <p:ext uri="{BB962C8B-B14F-4D97-AF65-F5344CB8AC3E}">
        <p14:creationId xmlns:p14="http://schemas.microsoft.com/office/powerpoint/2010/main" val="3394851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printer’s </a:t>
            </a:r>
            <a:r>
              <a:rPr lang="en-US" sz="1200" b="0" i="1" u="none" strike="noStrike" kern="1200" baseline="0" dirty="0" smtClean="0">
                <a:solidFill>
                  <a:schemeClr val="tx1"/>
                </a:solidFill>
                <a:latin typeface="+mn-lt"/>
                <a:ea typeface="+mn-ea"/>
                <a:cs typeface="+mn-cs"/>
              </a:rPr>
              <a:t>interface </a:t>
            </a:r>
            <a:r>
              <a:rPr lang="en-US" sz="1200" b="0" i="0" u="none" strike="noStrike" kern="1200" baseline="0" dirty="0" smtClean="0">
                <a:solidFill>
                  <a:schemeClr val="tx1"/>
                </a:solidFill>
                <a:latin typeface="+mn-lt"/>
                <a:ea typeface="+mn-ea"/>
                <a:cs typeface="+mn-cs"/>
              </a:rPr>
              <a:t>is the collection of hardware (port) and software (drivers) that allows the printer to communicate with a computer</a:t>
            </a:r>
          </a:p>
          <a:p>
            <a:endParaRPr lang="en-US" sz="1200" b="0" i="0" u="none" strike="noStrike" kern="1200" baseline="0" dirty="0" smtClean="0">
              <a:solidFill>
                <a:schemeClr val="tx1"/>
              </a:solidFill>
              <a:latin typeface="+mn-lt"/>
              <a:ea typeface="+mn-ea"/>
              <a:cs typeface="+mn-cs"/>
            </a:endParaRPr>
          </a:p>
          <a:p>
            <a:r>
              <a:rPr lang="en-US" sz="1200" b="0" i="1" u="none" strike="noStrike" kern="1200" baseline="0" dirty="0" smtClean="0">
                <a:solidFill>
                  <a:schemeClr val="tx1"/>
                </a:solidFill>
                <a:latin typeface="+mn-lt"/>
                <a:ea typeface="+mn-ea"/>
                <a:cs typeface="+mn-cs"/>
              </a:rPr>
              <a:t>Serial ports – </a:t>
            </a:r>
            <a:r>
              <a:rPr lang="en-US" sz="1200" b="0" i="0" u="none" strike="noStrike" kern="1200" baseline="0" dirty="0" smtClean="0">
                <a:solidFill>
                  <a:schemeClr val="tx1"/>
                </a:solidFill>
                <a:latin typeface="+mn-lt"/>
                <a:ea typeface="+mn-ea"/>
                <a:cs typeface="+mn-cs"/>
              </a:rPr>
              <a:t>Send 1 bit at a time. Old RS-232 were slow but newer fire-wire, thunderbolt, USB are more viable than parallel</a:t>
            </a:r>
          </a:p>
          <a:p>
            <a:endParaRPr lang="en-US" sz="1200" b="0" i="0" u="none" strike="noStrike" kern="1200" baseline="0" dirty="0" smtClean="0">
              <a:solidFill>
                <a:schemeClr val="tx1"/>
              </a:solidFill>
              <a:latin typeface="+mn-lt"/>
              <a:ea typeface="+mn-ea"/>
              <a:cs typeface="+mn-cs"/>
            </a:endParaRPr>
          </a:p>
          <a:p>
            <a:r>
              <a:rPr lang="en-US" sz="1200" b="0" i="1" u="none" strike="noStrike" kern="1200" baseline="0" dirty="0" smtClean="0">
                <a:solidFill>
                  <a:schemeClr val="tx1"/>
                </a:solidFill>
                <a:latin typeface="+mn-lt"/>
                <a:ea typeface="+mn-ea"/>
                <a:cs typeface="+mn-cs"/>
              </a:rPr>
              <a:t>Parallel – </a:t>
            </a:r>
            <a:r>
              <a:rPr lang="en-US" sz="1200" b="0" i="0" u="none" strike="noStrike" kern="1200" baseline="0" dirty="0" smtClean="0">
                <a:solidFill>
                  <a:schemeClr val="tx1"/>
                </a:solidFill>
                <a:latin typeface="+mn-lt"/>
                <a:ea typeface="+mn-ea"/>
                <a:cs typeface="+mn-cs"/>
              </a:rPr>
              <a:t>8 bits at a time over 8 wires (1 for each bit) thus faster than serial. Uncommon today, replaced by USB and Ethernet</a:t>
            </a:r>
          </a:p>
          <a:p>
            <a:endParaRPr lang="en-US" sz="1200" b="0" i="0" u="none" strike="noStrike" kern="1200" baseline="0" dirty="0" smtClean="0">
              <a:solidFill>
                <a:schemeClr val="tx1"/>
              </a:solidFill>
              <a:latin typeface="+mn-lt"/>
              <a:ea typeface="+mn-ea"/>
              <a:cs typeface="+mn-cs"/>
            </a:endParaRPr>
          </a:p>
          <a:p>
            <a:r>
              <a:rPr lang="en-US" sz="1200" b="0" i="1" u="none" strike="noStrike" kern="1200" baseline="0" dirty="0" smtClean="0">
                <a:solidFill>
                  <a:schemeClr val="tx1"/>
                </a:solidFill>
                <a:latin typeface="+mn-lt"/>
                <a:ea typeface="+mn-ea"/>
                <a:cs typeface="+mn-cs"/>
              </a:rPr>
              <a:t>USB – </a:t>
            </a:r>
            <a:r>
              <a:rPr lang="en-US" sz="1200" b="0" i="0" u="none" strike="noStrike" kern="1200" baseline="0" dirty="0" smtClean="0">
                <a:solidFill>
                  <a:schemeClr val="tx1"/>
                </a:solidFill>
                <a:latin typeface="+mn-lt"/>
                <a:ea typeface="+mn-ea"/>
                <a:cs typeface="+mn-cs"/>
              </a:rPr>
              <a:t>Most popular. Higher transfer rates than older serial and parallel. Also PnP</a:t>
            </a:r>
          </a:p>
          <a:p>
            <a:endParaRPr lang="en-US" sz="1200" b="0" i="0" u="none" strike="noStrike" kern="1200" baseline="0" dirty="0" smtClean="0">
              <a:solidFill>
                <a:schemeClr val="tx1"/>
              </a:solidFill>
              <a:latin typeface="+mn-lt"/>
              <a:ea typeface="+mn-ea"/>
              <a:cs typeface="+mn-cs"/>
            </a:endParaRPr>
          </a:p>
          <a:p>
            <a:r>
              <a:rPr lang="en-US" sz="1200" b="0" i="1" u="none" strike="noStrike" kern="1200" baseline="0" dirty="0" smtClean="0">
                <a:solidFill>
                  <a:schemeClr val="tx1"/>
                </a:solidFill>
                <a:latin typeface="+mn-lt"/>
                <a:ea typeface="+mn-ea"/>
                <a:cs typeface="+mn-cs"/>
              </a:rPr>
              <a:t>Ethernet - </a:t>
            </a:r>
            <a:r>
              <a:rPr lang="en-US" sz="1200" b="0" i="0" u="none" strike="noStrike" kern="1200" baseline="0" dirty="0" smtClean="0">
                <a:solidFill>
                  <a:schemeClr val="tx1"/>
                </a:solidFill>
                <a:latin typeface="+mn-lt"/>
                <a:ea typeface="+mn-ea"/>
                <a:cs typeface="+mn-cs"/>
              </a:rPr>
              <a:t>These printers have an internal network interface card (NIC) that allow them to communicate on the network</a:t>
            </a:r>
            <a:endParaRPr lang="en-US" sz="1200" b="0" i="1"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1" u="none" strike="noStrike" kern="1200" baseline="0" dirty="0" smtClean="0">
                <a:solidFill>
                  <a:schemeClr val="tx1"/>
                </a:solidFill>
                <a:latin typeface="+mn-lt"/>
                <a:ea typeface="+mn-ea"/>
                <a:cs typeface="+mn-cs"/>
              </a:rPr>
              <a:t>Wireless – includes </a:t>
            </a:r>
            <a:r>
              <a:rPr lang="en-US" sz="1200" b="0" i="0" u="none" strike="noStrike" kern="1200" baseline="0" dirty="0" smtClean="0">
                <a:solidFill>
                  <a:schemeClr val="tx1"/>
                </a:solidFill>
                <a:latin typeface="+mn-lt"/>
                <a:ea typeface="+mn-ea"/>
                <a:cs typeface="+mn-cs"/>
              </a:rPr>
              <a:t>802.11 standards (</a:t>
            </a:r>
            <a:r>
              <a:rPr lang="en-US" sz="1200" b="0" i="0" u="none" strike="noStrike" kern="1200" baseline="0" dirty="0" err="1" smtClean="0">
                <a:solidFill>
                  <a:schemeClr val="tx1"/>
                </a:solidFill>
                <a:latin typeface="+mn-lt"/>
                <a:ea typeface="+mn-ea"/>
                <a:cs typeface="+mn-cs"/>
              </a:rPr>
              <a:t>a,b,g,n</a:t>
            </a:r>
            <a:r>
              <a:rPr lang="en-US" sz="1200" b="0" i="0" u="none" strike="noStrike" kern="1200" baseline="0" dirty="0" smtClean="0">
                <a:solidFill>
                  <a:schemeClr val="tx1"/>
                </a:solidFill>
                <a:latin typeface="+mn-lt"/>
                <a:ea typeface="+mn-ea"/>
                <a:cs typeface="+mn-cs"/>
              </a:rPr>
              <a:t>, ac) and Bluetooth (short range </a:t>
            </a:r>
            <a:r>
              <a:rPr lang="en-US" sz="1200" b="0" i="0" u="none" strike="noStrike" kern="1200" baseline="0" dirty="0" err="1" smtClean="0">
                <a:solidFill>
                  <a:schemeClr val="tx1"/>
                </a:solidFill>
                <a:latin typeface="+mn-lt"/>
                <a:ea typeface="+mn-ea"/>
                <a:cs typeface="+mn-cs"/>
              </a:rPr>
              <a:t>wirless</a:t>
            </a:r>
            <a:r>
              <a:rPr lang="en-US" sz="1200" b="0" i="0" u="none" strike="noStrike" kern="1200" baseline="0" dirty="0" smtClean="0">
                <a:solidFill>
                  <a:schemeClr val="tx1"/>
                </a:solidFill>
                <a:latin typeface="+mn-lt"/>
                <a:ea typeface="+mn-ea"/>
                <a:cs typeface="+mn-cs"/>
              </a:rPr>
              <a:t> i.e. 10m or 3ft)</a:t>
            </a:r>
            <a:endParaRPr lang="en-US" sz="1200" b="0" i="1" u="none" strike="noStrike" kern="1200" baseline="0" dirty="0" smtClean="0">
              <a:solidFill>
                <a:schemeClr val="tx1"/>
              </a:solidFill>
              <a:latin typeface="+mn-lt"/>
              <a:ea typeface="+mn-ea"/>
              <a:cs typeface="+mn-cs"/>
            </a:endParaRPr>
          </a:p>
          <a:p>
            <a:endParaRPr lang="en-US" i="1" dirty="0"/>
          </a:p>
        </p:txBody>
      </p:sp>
      <p:sp>
        <p:nvSpPr>
          <p:cNvPr id="4" name="Slide Number Placeholder 3"/>
          <p:cNvSpPr>
            <a:spLocks noGrp="1"/>
          </p:cNvSpPr>
          <p:nvPr>
            <p:ph type="sldNum" sz="quarter" idx="10"/>
          </p:nvPr>
        </p:nvSpPr>
        <p:spPr/>
        <p:txBody>
          <a:bodyPr/>
          <a:lstStyle/>
          <a:p>
            <a:fld id="{BB8DBFB5-4129-47AC-BEB9-541D7F069D1E}" type="slidenum">
              <a:rPr lang="en-US" smtClean="0"/>
              <a:t>41</a:t>
            </a:fld>
            <a:endParaRPr lang="en-US"/>
          </a:p>
        </p:txBody>
      </p:sp>
    </p:spTree>
    <p:extLst>
      <p:ext uri="{BB962C8B-B14F-4D97-AF65-F5344CB8AC3E}">
        <p14:creationId xmlns:p14="http://schemas.microsoft.com/office/powerpoint/2010/main" val="20415980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PDL - It describes the whole page being printed by sending commands that describe the text as well as the margins and other settings.</a:t>
            </a:r>
          </a:p>
          <a:p>
            <a:r>
              <a:rPr lang="en-US" sz="1200" b="1" i="0" u="none" strike="noStrike" kern="1200" baseline="0" dirty="0" smtClean="0">
                <a:solidFill>
                  <a:schemeClr val="tx1"/>
                </a:solidFill>
                <a:latin typeface="+mn-lt"/>
                <a:ea typeface="+mn-ea"/>
                <a:cs typeface="+mn-cs"/>
              </a:rPr>
              <a:t>PCL –is the de-facto language</a:t>
            </a:r>
          </a:p>
          <a:p>
            <a:r>
              <a:rPr lang="en-US" sz="1200" b="0" i="0" u="none" strike="noStrike" kern="1200" baseline="0" dirty="0" smtClean="0">
                <a:solidFill>
                  <a:schemeClr val="tx1"/>
                </a:solidFill>
                <a:latin typeface="+mn-lt"/>
                <a:ea typeface="+mn-ea"/>
                <a:cs typeface="+mn-cs"/>
              </a:rPr>
              <a:t>The PostScript printer driver describes the page in terms of </a:t>
            </a:r>
            <a:r>
              <a:rPr lang="en-US" sz="1200" b="1" i="0" u="none" strike="noStrike" kern="1200" baseline="0" dirty="0" smtClean="0">
                <a:solidFill>
                  <a:schemeClr val="tx1"/>
                </a:solidFill>
                <a:latin typeface="+mn-lt"/>
                <a:ea typeface="+mn-ea"/>
                <a:cs typeface="+mn-cs"/>
              </a:rPr>
              <a:t>“draw” and “position” commands</a:t>
            </a:r>
            <a:r>
              <a:rPr lang="en-US"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 more or less in English</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GDI - it’s a series of components that govern how images are presented to both monitors and printers. </a:t>
            </a:r>
          </a:p>
          <a:p>
            <a:r>
              <a:rPr lang="en-US" sz="1200" b="0" i="0" u="none" strike="noStrike" kern="1200" baseline="0" dirty="0" smtClean="0">
                <a:solidFill>
                  <a:schemeClr val="tx1"/>
                </a:solidFill>
                <a:latin typeface="+mn-lt"/>
                <a:ea typeface="+mn-ea"/>
                <a:cs typeface="+mn-cs"/>
              </a:rPr>
              <a:t>GDI printers work by using computer processing power instead of their own. The printed image is rendered to a bitmap on the computer and then sent to the printer.</a:t>
            </a:r>
            <a:endParaRPr lang="en-US" dirty="0"/>
          </a:p>
        </p:txBody>
      </p:sp>
      <p:sp>
        <p:nvSpPr>
          <p:cNvPr id="4" name="Slide Number Placeholder 3"/>
          <p:cNvSpPr>
            <a:spLocks noGrp="1"/>
          </p:cNvSpPr>
          <p:nvPr>
            <p:ph type="sldNum" sz="quarter" idx="10"/>
          </p:nvPr>
        </p:nvSpPr>
        <p:spPr/>
        <p:txBody>
          <a:bodyPr/>
          <a:lstStyle/>
          <a:p>
            <a:fld id="{BB8DBFB5-4129-47AC-BEB9-541D7F069D1E}" type="slidenum">
              <a:rPr lang="en-US" smtClean="0"/>
              <a:t>42</a:t>
            </a:fld>
            <a:endParaRPr lang="en-US"/>
          </a:p>
        </p:txBody>
      </p:sp>
    </p:spTree>
    <p:extLst>
      <p:ext uri="{BB962C8B-B14F-4D97-AF65-F5344CB8AC3E}">
        <p14:creationId xmlns:p14="http://schemas.microsoft.com/office/powerpoint/2010/main" val="30865492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Disadvantages:</a:t>
            </a:r>
          </a:p>
          <a:p>
            <a:pPr marL="228600" indent="-228600">
              <a:buAutoNum type="arabicPeriod"/>
            </a:pPr>
            <a:r>
              <a:rPr lang="en-US" sz="1200" b="0" i="0" u="none" strike="noStrike" kern="1200" baseline="0" dirty="0" smtClean="0">
                <a:solidFill>
                  <a:schemeClr val="tx1"/>
                </a:solidFill>
                <a:latin typeface="+mn-lt"/>
                <a:ea typeface="+mn-ea"/>
                <a:cs typeface="+mn-cs"/>
              </a:rPr>
              <a:t>All users who need to print to your device may need local accounts on your computer</a:t>
            </a:r>
          </a:p>
          <a:p>
            <a:pPr marL="228600" indent="-228600">
              <a:buAutoNum type="arabicPeriod"/>
            </a:pPr>
            <a:r>
              <a:rPr lang="en-US" sz="1200" b="0" i="0" u="none" strike="noStrike" kern="1200" baseline="0" dirty="0" smtClean="0">
                <a:solidFill>
                  <a:schemeClr val="tx1"/>
                </a:solidFill>
                <a:latin typeface="+mn-lt"/>
                <a:ea typeface="+mn-ea"/>
                <a:cs typeface="+mn-cs"/>
              </a:rPr>
              <a:t>Your computer is the print server (device that hosts the printer and processes the necessary printer commands). This can slow your system down</a:t>
            </a:r>
          </a:p>
          <a:p>
            <a:pPr marL="228600" indent="-228600">
              <a:buAutoNum type="arabicPeriod"/>
            </a:pPr>
            <a:r>
              <a:rPr lang="en-US" sz="1200" b="0" i="0" u="none" strike="noStrike" kern="1200" baseline="0" dirty="0" smtClean="0">
                <a:solidFill>
                  <a:schemeClr val="tx1"/>
                </a:solidFill>
                <a:latin typeface="+mn-lt"/>
                <a:ea typeface="+mn-ea"/>
                <a:cs typeface="+mn-cs"/>
              </a:rPr>
              <a:t>If your computer is turned off – no one can print</a:t>
            </a:r>
            <a:endParaRPr lang="en-US" dirty="0"/>
          </a:p>
        </p:txBody>
      </p:sp>
      <p:sp>
        <p:nvSpPr>
          <p:cNvPr id="4" name="Slide Number Placeholder 3"/>
          <p:cNvSpPr>
            <a:spLocks noGrp="1"/>
          </p:cNvSpPr>
          <p:nvPr>
            <p:ph type="sldNum" sz="quarter" idx="10"/>
          </p:nvPr>
        </p:nvSpPr>
        <p:spPr/>
        <p:txBody>
          <a:bodyPr/>
          <a:lstStyle/>
          <a:p>
            <a:fld id="{BB8DBFB5-4129-47AC-BEB9-541D7F069D1E}" type="slidenum">
              <a:rPr lang="en-US" smtClean="0"/>
              <a:t>45</a:t>
            </a:fld>
            <a:endParaRPr lang="en-US"/>
          </a:p>
        </p:txBody>
      </p:sp>
    </p:spTree>
    <p:extLst>
      <p:ext uri="{BB962C8B-B14F-4D97-AF65-F5344CB8AC3E}">
        <p14:creationId xmlns:p14="http://schemas.microsoft.com/office/powerpoint/2010/main" val="307831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Impact printers also use a paper feed mechanism called a </a:t>
            </a:r>
            <a:r>
              <a:rPr lang="en-US" sz="1200" b="0" i="1" u="none" strike="noStrike" kern="1200" baseline="0" dirty="0" smtClean="0">
                <a:solidFill>
                  <a:schemeClr val="tx1"/>
                </a:solidFill>
                <a:latin typeface="+mn-lt"/>
                <a:ea typeface="+mn-ea"/>
                <a:cs typeface="+mn-cs"/>
              </a:rPr>
              <a:t>tractor feed </a:t>
            </a:r>
            <a:r>
              <a:rPr lang="en-US" sz="1200" b="0" i="0" u="none" strike="noStrike" kern="1200" baseline="0" dirty="0" smtClean="0">
                <a:solidFill>
                  <a:schemeClr val="tx1"/>
                </a:solidFill>
                <a:latin typeface="+mn-lt"/>
                <a:ea typeface="+mn-ea"/>
                <a:cs typeface="+mn-cs"/>
              </a:rPr>
              <a:t>that requires special paper.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Perhaps you’ve seen it before—it’s continuous feed paper with holes running down both edges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a:t>
            </a:r>
            <a:r>
              <a:rPr lang="en-US" sz="1200" b="0" i="1" u="none" strike="noStrike" kern="1200" baseline="0" dirty="0" smtClean="0">
                <a:solidFill>
                  <a:schemeClr val="tx1"/>
                </a:solidFill>
                <a:latin typeface="+mn-lt"/>
                <a:ea typeface="+mn-ea"/>
                <a:cs typeface="+mn-cs"/>
              </a:rPr>
              <a:t>paper-feed Mechanism </a:t>
            </a:r>
            <a:r>
              <a:rPr lang="en-US" sz="1200" b="0" i="0" u="none" strike="noStrike" kern="1200" baseline="0" dirty="0" smtClean="0">
                <a:solidFill>
                  <a:schemeClr val="tx1"/>
                </a:solidFill>
                <a:latin typeface="+mn-lt"/>
                <a:ea typeface="+mn-ea"/>
                <a:cs typeface="+mn-cs"/>
              </a:rPr>
              <a:t>picks up paper from the paper drawer and feeds it into the printer.</a:t>
            </a:r>
            <a:endParaRPr lang="en-US" dirty="0"/>
          </a:p>
        </p:txBody>
      </p:sp>
      <p:sp>
        <p:nvSpPr>
          <p:cNvPr id="4" name="Slide Number Placeholder 3"/>
          <p:cNvSpPr>
            <a:spLocks noGrp="1"/>
          </p:cNvSpPr>
          <p:nvPr>
            <p:ph type="sldNum" sz="quarter" idx="10"/>
          </p:nvPr>
        </p:nvSpPr>
        <p:spPr/>
        <p:txBody>
          <a:bodyPr/>
          <a:lstStyle/>
          <a:p>
            <a:fld id="{BB8DBFB5-4129-47AC-BEB9-541D7F069D1E}" type="slidenum">
              <a:rPr lang="en-US" smtClean="0"/>
              <a:t>11</a:t>
            </a:fld>
            <a:endParaRPr lang="en-US"/>
          </a:p>
        </p:txBody>
      </p:sp>
    </p:spTree>
    <p:extLst>
      <p:ext uri="{BB962C8B-B14F-4D97-AF65-F5344CB8AC3E}">
        <p14:creationId xmlns:p14="http://schemas.microsoft.com/office/powerpoint/2010/main" val="160095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There are two major varieties of print servers that you will find. The first is incorporated into the printer itself (called an </a:t>
            </a:r>
            <a:r>
              <a:rPr lang="en-US" sz="1200" b="0" i="1" u="none" strike="noStrike" kern="1200" baseline="0" dirty="0" smtClean="0">
                <a:solidFill>
                  <a:schemeClr val="tx1"/>
                </a:solidFill>
                <a:latin typeface="+mn-lt"/>
                <a:ea typeface="+mn-ea"/>
                <a:cs typeface="+mn-cs"/>
              </a:rPr>
              <a:t>integrated print server</a:t>
            </a:r>
            <a:r>
              <a:rPr lang="en-US" sz="1200" b="0" i="0" u="none" strike="noStrike" kern="1200" baseline="0" dirty="0" smtClean="0">
                <a:solidFill>
                  <a:schemeClr val="tx1"/>
                </a:solidFill>
                <a:latin typeface="+mn-lt"/>
                <a:ea typeface="+mn-ea"/>
                <a:cs typeface="+mn-cs"/>
              </a:rPr>
              <a:t>), and the second is</a:t>
            </a:r>
          </a:p>
          <a:p>
            <a:r>
              <a:rPr lang="en-US" sz="1200" b="0" i="0" u="none" strike="noStrike" kern="1200" baseline="0" dirty="0" smtClean="0">
                <a:solidFill>
                  <a:schemeClr val="tx1"/>
                </a:solidFill>
                <a:latin typeface="+mn-lt"/>
                <a:ea typeface="+mn-ea"/>
                <a:cs typeface="+mn-cs"/>
              </a:rPr>
              <a:t>a separate hardware print server</a:t>
            </a:r>
            <a:endParaRPr lang="en-US" dirty="0"/>
          </a:p>
        </p:txBody>
      </p:sp>
      <p:sp>
        <p:nvSpPr>
          <p:cNvPr id="4" name="Slide Number Placeholder 3"/>
          <p:cNvSpPr>
            <a:spLocks noGrp="1"/>
          </p:cNvSpPr>
          <p:nvPr>
            <p:ph type="sldNum" sz="quarter" idx="10"/>
          </p:nvPr>
        </p:nvSpPr>
        <p:spPr/>
        <p:txBody>
          <a:bodyPr/>
          <a:lstStyle/>
          <a:p>
            <a:fld id="{BB8DBFB5-4129-47AC-BEB9-541D7F069D1E}" type="slidenum">
              <a:rPr lang="en-US" smtClean="0"/>
              <a:t>46</a:t>
            </a:fld>
            <a:endParaRPr lang="en-US"/>
          </a:p>
        </p:txBody>
      </p:sp>
    </p:spTree>
    <p:extLst>
      <p:ext uri="{BB962C8B-B14F-4D97-AF65-F5344CB8AC3E}">
        <p14:creationId xmlns:p14="http://schemas.microsoft.com/office/powerpoint/2010/main" val="10762073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Most printers have a self-cleaning utility that is activated through a menu option</a:t>
            </a:r>
          </a:p>
          <a:p>
            <a:r>
              <a:rPr lang="en-US" sz="1200" b="0" i="0" u="none" strike="noStrike" kern="1200" baseline="0" dirty="0" smtClean="0">
                <a:solidFill>
                  <a:schemeClr val="tx1"/>
                </a:solidFill>
                <a:latin typeface="+mn-lt"/>
                <a:ea typeface="+mn-ea"/>
                <a:cs typeface="+mn-cs"/>
              </a:rPr>
              <a:t>But if you are having print-quality issues, you might want to consider purchasing a cleaning or maintenance</a:t>
            </a:r>
          </a:p>
          <a:p>
            <a:r>
              <a:rPr lang="en-US" sz="1200" b="0" i="0" u="none" strike="noStrike" kern="1200" baseline="0" dirty="0" smtClean="0">
                <a:solidFill>
                  <a:schemeClr val="tx1"/>
                </a:solidFill>
                <a:latin typeface="+mn-lt"/>
                <a:ea typeface="+mn-ea"/>
                <a:cs typeface="+mn-cs"/>
              </a:rPr>
              <a:t>kit, which frequently comes with a cleaning solution</a:t>
            </a:r>
            <a:endParaRPr lang="en-US" dirty="0"/>
          </a:p>
        </p:txBody>
      </p:sp>
      <p:sp>
        <p:nvSpPr>
          <p:cNvPr id="4" name="Slide Number Placeholder 3"/>
          <p:cNvSpPr>
            <a:spLocks noGrp="1"/>
          </p:cNvSpPr>
          <p:nvPr>
            <p:ph type="sldNum" sz="quarter" idx="10"/>
          </p:nvPr>
        </p:nvSpPr>
        <p:spPr/>
        <p:txBody>
          <a:bodyPr/>
          <a:lstStyle/>
          <a:p>
            <a:fld id="{BB8DBFB5-4129-47AC-BEB9-541D7F069D1E}" type="slidenum">
              <a:rPr lang="en-US" smtClean="0"/>
              <a:t>54</a:t>
            </a:fld>
            <a:endParaRPr lang="en-US"/>
          </a:p>
        </p:txBody>
      </p:sp>
    </p:spTree>
    <p:extLst>
      <p:ext uri="{BB962C8B-B14F-4D97-AF65-F5344CB8AC3E}">
        <p14:creationId xmlns:p14="http://schemas.microsoft.com/office/powerpoint/2010/main" val="2538712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Heat </a:t>
            </a:r>
            <a:r>
              <a:rPr lang="en-US" sz="1200" b="0" i="0" u="none" strike="noStrike" kern="1200" baseline="0" dirty="0" smtClean="0">
                <a:solidFill>
                  <a:schemeClr val="tx1"/>
                </a:solidFill>
                <a:latin typeface="+mn-lt"/>
                <a:ea typeface="+mn-ea"/>
                <a:cs typeface="+mn-cs"/>
              </a:rPr>
              <a:t>Laser printers can generate a lot of heat - ensure that your </a:t>
            </a:r>
            <a:r>
              <a:rPr lang="en-US" sz="1200" b="0" i="0" u="none" strike="noStrike" kern="1200" baseline="0" dirty="0" err="1" smtClean="0">
                <a:solidFill>
                  <a:schemeClr val="tx1"/>
                </a:solidFill>
                <a:latin typeface="+mn-lt"/>
                <a:ea typeface="+mn-ea"/>
                <a:cs typeface="+mn-cs"/>
              </a:rPr>
              <a:t>laserprinter</a:t>
            </a:r>
            <a:r>
              <a:rPr lang="en-US" sz="1200" b="0" i="0" u="none" strike="noStrike" kern="1200" baseline="0" dirty="0" smtClean="0">
                <a:solidFill>
                  <a:schemeClr val="tx1"/>
                </a:solidFill>
                <a:latin typeface="+mn-lt"/>
                <a:ea typeface="+mn-ea"/>
                <a:cs typeface="+mn-cs"/>
              </a:rPr>
              <a:t> is in a well-ventilated area. </a:t>
            </a:r>
          </a:p>
          <a:p>
            <a:r>
              <a:rPr lang="en-US" sz="1200" b="1" i="0" u="none" strike="noStrike" kern="1200" baseline="0" dirty="0" smtClean="0">
                <a:solidFill>
                  <a:schemeClr val="tx1"/>
                </a:solidFill>
                <a:latin typeface="+mn-lt"/>
                <a:ea typeface="+mn-ea"/>
                <a:cs typeface="+mn-cs"/>
              </a:rPr>
              <a:t>Humidity </a:t>
            </a:r>
            <a:r>
              <a:rPr lang="en-US" sz="1200" b="0" i="0" u="none" strike="noStrike" kern="1200" baseline="0" dirty="0" smtClean="0">
                <a:solidFill>
                  <a:schemeClr val="tx1"/>
                </a:solidFill>
                <a:latin typeface="+mn-lt"/>
                <a:ea typeface="+mn-ea"/>
                <a:cs typeface="+mn-cs"/>
              </a:rPr>
              <a:t>High humidity can cause printer paper to stick together. Sticky paper leads to paper jams. </a:t>
            </a:r>
          </a:p>
          <a:p>
            <a:r>
              <a:rPr lang="en-US" sz="1200" b="1" i="0" u="none" strike="noStrike" kern="1200" baseline="0" dirty="0" smtClean="0">
                <a:solidFill>
                  <a:schemeClr val="tx1"/>
                </a:solidFill>
                <a:latin typeface="+mn-lt"/>
                <a:ea typeface="+mn-ea"/>
                <a:cs typeface="+mn-cs"/>
              </a:rPr>
              <a:t>Light</a:t>
            </a:r>
            <a:r>
              <a:rPr lang="en-US" sz="1200" b="0" i="0" u="none" strike="noStrike" kern="1200" baseline="0" dirty="0" smtClean="0">
                <a:solidFill>
                  <a:schemeClr val="tx1"/>
                </a:solidFill>
                <a:latin typeface="+mn-lt"/>
                <a:ea typeface="+mn-ea"/>
                <a:cs typeface="+mn-cs"/>
              </a:rPr>
              <a:t>. Exposing the drum to light could ruin the drum. </a:t>
            </a:r>
          </a:p>
          <a:p>
            <a:r>
              <a:rPr lang="en-US" sz="1200" b="1" i="0" u="none" strike="noStrike" kern="1200" baseline="0" dirty="0" smtClean="0">
                <a:solidFill>
                  <a:schemeClr val="tx1"/>
                </a:solidFill>
                <a:latin typeface="+mn-lt"/>
                <a:ea typeface="+mn-ea"/>
                <a:cs typeface="+mn-cs"/>
              </a:rPr>
              <a:t>Ozone </a:t>
            </a:r>
            <a:r>
              <a:rPr lang="en-US" sz="1200" b="0" i="0" u="none" strike="noStrike" kern="1200" baseline="0" dirty="0" smtClean="0">
                <a:solidFill>
                  <a:schemeClr val="tx1"/>
                </a:solidFill>
                <a:latin typeface="+mn-lt"/>
                <a:ea typeface="+mn-ea"/>
                <a:cs typeface="+mn-cs"/>
              </a:rPr>
              <a:t>Laser printers that use corona wires produce ozone as a by-product of the printing</a:t>
            </a:r>
          </a:p>
          <a:p>
            <a:r>
              <a:rPr lang="en-US" sz="1200" b="0" i="0" u="none" strike="noStrike" kern="1200" baseline="0" dirty="0" smtClean="0">
                <a:solidFill>
                  <a:schemeClr val="tx1"/>
                </a:solidFill>
                <a:latin typeface="+mn-lt"/>
                <a:ea typeface="+mn-ea"/>
                <a:cs typeface="+mn-cs"/>
              </a:rPr>
              <a:t>process. In offices, ozone can cause respiratory problems in small concentrations, and it can</a:t>
            </a:r>
          </a:p>
          <a:p>
            <a:r>
              <a:rPr lang="en-US" sz="1200" b="0" i="0" u="none" strike="noStrike" kern="1200" baseline="0" dirty="0" smtClean="0">
                <a:solidFill>
                  <a:schemeClr val="tx1"/>
                </a:solidFill>
                <a:latin typeface="+mn-lt"/>
                <a:ea typeface="+mn-ea"/>
                <a:cs typeface="+mn-cs"/>
              </a:rPr>
              <a:t>be seriously dangerous to people in large amounts - laser printers don’t produce large amounts of ozone, and most laser printers have an ozone filter</a:t>
            </a:r>
          </a:p>
          <a:p>
            <a:r>
              <a:rPr lang="en-US" sz="1200" b="1" i="0" u="none" strike="noStrike" kern="1200" baseline="0" dirty="0" smtClean="0">
                <a:solidFill>
                  <a:schemeClr val="tx1"/>
                </a:solidFill>
                <a:latin typeface="+mn-lt"/>
                <a:ea typeface="+mn-ea"/>
                <a:cs typeface="+mn-cs"/>
              </a:rPr>
              <a:t>Ammonia </a:t>
            </a:r>
            <a:r>
              <a:rPr lang="en-US" sz="1200" b="0" i="0" u="none" strike="noStrike" kern="1200" baseline="0" dirty="0" smtClean="0">
                <a:solidFill>
                  <a:schemeClr val="tx1"/>
                </a:solidFill>
                <a:latin typeface="+mn-lt"/>
                <a:ea typeface="+mn-ea"/>
                <a:cs typeface="+mn-cs"/>
              </a:rPr>
              <a:t>A printer doesn’t produce ammonia, but it is contained in many cleaning products.</a:t>
            </a:r>
          </a:p>
          <a:p>
            <a:r>
              <a:rPr lang="en-US" sz="1200" b="0" i="0" u="none" strike="noStrike" kern="1200" baseline="0" dirty="0" smtClean="0">
                <a:solidFill>
                  <a:schemeClr val="tx1"/>
                </a:solidFill>
                <a:latin typeface="+mn-lt"/>
                <a:ea typeface="+mn-ea"/>
                <a:cs typeface="+mn-cs"/>
              </a:rPr>
              <a:t>Ammonia can greatly reduce the printer’s ability to neutralize ozone and can cause</a:t>
            </a:r>
          </a:p>
          <a:p>
            <a:r>
              <a:rPr lang="en-US" sz="1200" b="0" i="0" u="none" strike="noStrike" kern="1200" baseline="0" dirty="0" smtClean="0">
                <a:solidFill>
                  <a:schemeClr val="tx1"/>
                </a:solidFill>
                <a:latin typeface="+mn-lt"/>
                <a:ea typeface="+mn-ea"/>
                <a:cs typeface="+mn-cs"/>
              </a:rPr>
              <a:t>permanent damage to toner cartridges. It’s best to avoid using ammonia-based cleaners</a:t>
            </a:r>
          </a:p>
          <a:p>
            <a:r>
              <a:rPr lang="en-US" sz="1200" b="0" i="0" u="none" strike="noStrike" kern="1200" baseline="0" dirty="0" smtClean="0">
                <a:solidFill>
                  <a:schemeClr val="tx1"/>
                </a:solidFill>
                <a:latin typeface="+mn-lt"/>
                <a:ea typeface="+mn-ea"/>
                <a:cs typeface="+mn-cs"/>
              </a:rPr>
              <a:t>near laser printers.</a:t>
            </a:r>
            <a:endParaRPr lang="en-US" dirty="0"/>
          </a:p>
        </p:txBody>
      </p:sp>
      <p:sp>
        <p:nvSpPr>
          <p:cNvPr id="4" name="Slide Number Placeholder 3"/>
          <p:cNvSpPr>
            <a:spLocks noGrp="1"/>
          </p:cNvSpPr>
          <p:nvPr>
            <p:ph type="sldNum" sz="quarter" idx="10"/>
          </p:nvPr>
        </p:nvSpPr>
        <p:spPr/>
        <p:txBody>
          <a:bodyPr/>
          <a:lstStyle/>
          <a:p>
            <a:fld id="{BB8DBFB5-4129-47AC-BEB9-541D7F069D1E}" type="slidenum">
              <a:rPr lang="en-US" smtClean="0"/>
              <a:t>56</a:t>
            </a:fld>
            <a:endParaRPr lang="en-US"/>
          </a:p>
        </p:txBody>
      </p:sp>
    </p:spTree>
    <p:extLst>
      <p:ext uri="{BB962C8B-B14F-4D97-AF65-F5344CB8AC3E}">
        <p14:creationId xmlns:p14="http://schemas.microsoft.com/office/powerpoint/2010/main" val="4680041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Memory</a:t>
            </a:r>
          </a:p>
          <a:p>
            <a:r>
              <a:rPr lang="en-US" sz="1200" b="0" i="0" u="none" strike="noStrike" kern="1200" baseline="0" dirty="0" smtClean="0">
                <a:solidFill>
                  <a:schemeClr val="tx1"/>
                </a:solidFill>
                <a:latin typeface="+mn-lt"/>
                <a:ea typeface="+mn-ea"/>
                <a:cs typeface="+mn-cs"/>
              </a:rPr>
              <a:t>Purchase only memory that is compatible with your printer model. Most printers</a:t>
            </a:r>
          </a:p>
          <a:p>
            <a:r>
              <a:rPr lang="en-US" sz="1200" b="0" i="0" u="none" strike="noStrike" kern="1200" baseline="0" dirty="0" smtClean="0">
                <a:solidFill>
                  <a:schemeClr val="tx1"/>
                </a:solidFill>
                <a:latin typeface="+mn-lt"/>
                <a:ea typeface="+mn-ea"/>
                <a:cs typeface="+mn-cs"/>
              </a:rPr>
              <a:t>today use a standard computer dual in-line memory module (DIMM), but check your</a:t>
            </a:r>
          </a:p>
          <a:p>
            <a:r>
              <a:rPr lang="en-US" sz="1200" b="0" i="0" u="none" strike="noStrike" kern="1200" baseline="0" dirty="0" smtClean="0">
                <a:solidFill>
                  <a:schemeClr val="tx1"/>
                </a:solidFill>
                <a:latin typeface="+mn-lt"/>
                <a:ea typeface="+mn-ea"/>
                <a:cs typeface="+mn-cs"/>
              </a:rPr>
              <a:t>manual or the manufacturer’s website to be sure</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NIC</a:t>
            </a:r>
          </a:p>
          <a:p>
            <a:r>
              <a:rPr lang="en-US" sz="1200" b="0" i="0" u="none" strike="noStrike" kern="1200" baseline="0" dirty="0" smtClean="0">
                <a:solidFill>
                  <a:schemeClr val="tx1"/>
                </a:solidFill>
                <a:latin typeface="+mn-lt"/>
                <a:ea typeface="+mn-ea"/>
                <a:cs typeface="+mn-cs"/>
              </a:rPr>
              <a:t>The NIC in a printer is similar to the NIC in a computer, except</a:t>
            </a:r>
          </a:p>
          <a:p>
            <a:pPr marL="228600" indent="-228600">
              <a:buAutoNum type="arabicPeriod"/>
            </a:pPr>
            <a:r>
              <a:rPr lang="en-US" sz="1200" b="0" i="0" u="none" strike="noStrike" kern="1200" baseline="0" dirty="0" smtClean="0">
                <a:solidFill>
                  <a:schemeClr val="tx1"/>
                </a:solidFill>
                <a:latin typeface="+mn-lt"/>
                <a:ea typeface="+mn-ea"/>
                <a:cs typeface="+mn-cs"/>
              </a:rPr>
              <a:t>NIC in a printer has a small processor on it to perform the management</a:t>
            </a:r>
          </a:p>
          <a:p>
            <a:pPr marL="228600" indent="-228600">
              <a:buAutoNum type="arabicPeriod"/>
            </a:pPr>
            <a:r>
              <a:rPr lang="en-US" sz="1200" b="0" i="0" u="none" strike="noStrike" kern="1200" baseline="0" dirty="0" smtClean="0">
                <a:solidFill>
                  <a:schemeClr val="tx1"/>
                </a:solidFill>
                <a:latin typeface="+mn-lt"/>
                <a:ea typeface="+mn-ea"/>
                <a:cs typeface="+mn-cs"/>
              </a:rPr>
              <a:t>NIC in a printer is proprietary, for the most part. The same manufacturer makes the </a:t>
            </a:r>
            <a:r>
              <a:rPr lang="en-US" sz="1200" b="0" i="0" u="none" strike="noStrike" kern="1200" baseline="0" dirty="0" err="1" smtClean="0">
                <a:solidFill>
                  <a:schemeClr val="tx1"/>
                </a:solidFill>
                <a:latin typeface="+mn-lt"/>
                <a:ea typeface="+mn-ea"/>
                <a:cs typeface="+mn-cs"/>
              </a:rPr>
              <a:t>printerand</a:t>
            </a:r>
            <a:r>
              <a:rPr lang="en-US" sz="1200" b="0" i="0" u="none" strike="noStrike" kern="1200" baseline="0" dirty="0" smtClean="0">
                <a:solidFill>
                  <a:schemeClr val="tx1"/>
                </a:solidFill>
                <a:latin typeface="+mn-lt"/>
                <a:ea typeface="+mn-ea"/>
                <a:cs typeface="+mn-cs"/>
              </a:rPr>
              <a:t> the NIC.</a:t>
            </a:r>
          </a:p>
          <a:p>
            <a:endParaRPr lang="en-US" dirty="0" smtClean="0"/>
          </a:p>
          <a:p>
            <a:r>
              <a:rPr lang="en-US" b="1" dirty="0" smtClean="0"/>
              <a:t>Firmware:</a:t>
            </a:r>
          </a:p>
          <a:p>
            <a:r>
              <a:rPr lang="en-US" sz="1200" b="0" i="0" u="none" strike="noStrike" kern="1200" baseline="0" dirty="0" smtClean="0">
                <a:solidFill>
                  <a:schemeClr val="tx1"/>
                </a:solidFill>
                <a:latin typeface="+mn-lt"/>
                <a:ea typeface="+mn-ea"/>
                <a:cs typeface="+mn-cs"/>
              </a:rPr>
              <a:t>Done by downloading and/or installing a free file from the manufacturer’s website</a:t>
            </a:r>
          </a:p>
          <a:p>
            <a:r>
              <a:rPr lang="en-US" sz="1200" b="0" i="0" u="none" strike="noStrike" kern="1200" baseline="0" dirty="0" smtClean="0">
                <a:solidFill>
                  <a:schemeClr val="tx1"/>
                </a:solidFill>
                <a:latin typeface="+mn-lt"/>
                <a:ea typeface="+mn-ea"/>
                <a:cs typeface="+mn-cs"/>
              </a:rPr>
              <a:t>Reasons: If your have compatibility issues, or if you want to add new functionalities/features</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Other</a:t>
            </a:r>
          </a:p>
          <a:p>
            <a:r>
              <a:rPr lang="en-US" sz="1200" b="1" i="0" u="none" strike="noStrike" kern="1200" baseline="0" dirty="0" smtClean="0">
                <a:solidFill>
                  <a:schemeClr val="tx1"/>
                </a:solidFill>
                <a:latin typeface="+mn-lt"/>
                <a:ea typeface="+mn-ea"/>
                <a:cs typeface="+mn-cs"/>
              </a:rPr>
              <a:t>HDD - </a:t>
            </a:r>
            <a:r>
              <a:rPr lang="en-US" sz="1200" b="0" i="0" u="none" strike="noStrike" kern="1200" baseline="0" dirty="0" smtClean="0">
                <a:solidFill>
                  <a:schemeClr val="tx1"/>
                </a:solidFill>
                <a:latin typeface="+mn-lt"/>
                <a:ea typeface="+mn-ea"/>
                <a:cs typeface="+mn-cs"/>
              </a:rPr>
              <a:t>printer manufacturers made it possible for hard drives to be added to many printers. The hard drives can be used to</a:t>
            </a:r>
          </a:p>
          <a:p>
            <a:r>
              <a:rPr lang="en-US" sz="1200" b="0" i="0" u="none" strike="noStrike" kern="1200" baseline="0" dirty="0" smtClean="0">
                <a:solidFill>
                  <a:schemeClr val="tx1"/>
                </a:solidFill>
                <a:latin typeface="+mn-lt"/>
                <a:ea typeface="+mn-ea"/>
                <a:cs typeface="+mn-cs"/>
              </a:rPr>
              <a:t>store many fonts used during the print process</a:t>
            </a:r>
          </a:p>
          <a:p>
            <a:r>
              <a:rPr lang="en-US" sz="1200" b="1" i="0" u="none" strike="noStrike" kern="1200" baseline="0" dirty="0" smtClean="0">
                <a:solidFill>
                  <a:schemeClr val="tx1"/>
                </a:solidFill>
                <a:latin typeface="+mn-lt"/>
                <a:ea typeface="+mn-ea"/>
                <a:cs typeface="+mn-cs"/>
              </a:rPr>
              <a:t>Trays/Feeders – </a:t>
            </a:r>
            <a:r>
              <a:rPr lang="en-US" sz="1200" b="0" i="0" u="none" strike="noStrike" kern="1200" baseline="0" dirty="0" smtClean="0">
                <a:solidFill>
                  <a:schemeClr val="tx1"/>
                </a:solidFill>
                <a:latin typeface="+mn-lt"/>
                <a:ea typeface="+mn-ea"/>
                <a:cs typeface="+mn-cs"/>
              </a:rPr>
              <a:t>To increase capacity, add new paper types (envelope)</a:t>
            </a:r>
          </a:p>
          <a:p>
            <a:r>
              <a:rPr lang="en-US" sz="1200" b="1" i="0" u="none" strike="noStrike" kern="1200" baseline="0" dirty="0" smtClean="0">
                <a:solidFill>
                  <a:schemeClr val="tx1"/>
                </a:solidFill>
                <a:latin typeface="+mn-lt"/>
                <a:ea typeface="+mn-ea"/>
                <a:cs typeface="+mn-cs"/>
              </a:rPr>
              <a:t>Finishers – </a:t>
            </a:r>
            <a:r>
              <a:rPr lang="en-US" sz="1200" b="0" i="0" u="none" strike="noStrike" kern="1200" baseline="0" dirty="0" smtClean="0">
                <a:solidFill>
                  <a:schemeClr val="tx1"/>
                </a:solidFill>
                <a:latin typeface="+mn-lt"/>
                <a:ea typeface="+mn-ea"/>
                <a:cs typeface="+mn-cs"/>
              </a:rPr>
              <a:t>They do </a:t>
            </a:r>
            <a:r>
              <a:rPr lang="en-US" sz="1200" b="0" i="0" u="none" strike="noStrike" kern="1200" baseline="0" smtClean="0">
                <a:solidFill>
                  <a:schemeClr val="tx1"/>
                </a:solidFill>
                <a:latin typeface="+mn-lt"/>
                <a:ea typeface="+mn-ea"/>
                <a:cs typeface="+mn-cs"/>
              </a:rPr>
              <a:t>the following: folding</a:t>
            </a:r>
            <a:r>
              <a:rPr lang="en-US" sz="1200" b="0" i="0" u="none" strike="noStrike" kern="1200" baseline="0" dirty="0" smtClean="0">
                <a:solidFill>
                  <a:schemeClr val="tx1"/>
                </a:solidFill>
                <a:latin typeface="+mn-lt"/>
                <a:ea typeface="+mn-ea"/>
                <a:cs typeface="+mn-cs"/>
              </a:rPr>
              <a:t>, stapling, hole punching, sorting, or collating the sets of documents</a:t>
            </a:r>
          </a:p>
          <a:p>
            <a:r>
              <a:rPr lang="en-US" sz="1200" b="0" i="0" u="none" strike="noStrike" kern="1200" baseline="0" dirty="0" smtClean="0">
                <a:solidFill>
                  <a:schemeClr val="tx1"/>
                </a:solidFill>
                <a:latin typeface="+mn-lt"/>
                <a:ea typeface="+mn-ea"/>
                <a:cs typeface="+mn-cs"/>
              </a:rPr>
              <a:t>being printed into their final form</a:t>
            </a:r>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B8DBFB5-4129-47AC-BEB9-541D7F069D1E}" type="slidenum">
              <a:rPr lang="en-US" smtClean="0"/>
              <a:t>64</a:t>
            </a:fld>
            <a:endParaRPr lang="en-US"/>
          </a:p>
        </p:txBody>
      </p:sp>
    </p:spTree>
    <p:extLst>
      <p:ext uri="{BB962C8B-B14F-4D97-AF65-F5344CB8AC3E}">
        <p14:creationId xmlns:p14="http://schemas.microsoft.com/office/powerpoint/2010/main" val="1544420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higher the DPI the better the image quality</a:t>
            </a:r>
            <a:endParaRPr lang="en-US" dirty="0"/>
          </a:p>
        </p:txBody>
      </p:sp>
      <p:sp>
        <p:nvSpPr>
          <p:cNvPr id="4" name="Slide Number Placeholder 3"/>
          <p:cNvSpPr>
            <a:spLocks noGrp="1"/>
          </p:cNvSpPr>
          <p:nvPr>
            <p:ph type="sldNum" sz="quarter" idx="10"/>
          </p:nvPr>
        </p:nvSpPr>
        <p:spPr/>
        <p:txBody>
          <a:bodyPr/>
          <a:lstStyle/>
          <a:p>
            <a:fld id="{BB8DBFB5-4129-47AC-BEB9-541D7F069D1E}" type="slidenum">
              <a:rPr lang="en-US" smtClean="0"/>
              <a:t>13</a:t>
            </a:fld>
            <a:endParaRPr lang="en-US"/>
          </a:p>
        </p:txBody>
      </p:sp>
    </p:spTree>
    <p:extLst>
      <p:ext uri="{BB962C8B-B14F-4D97-AF65-F5344CB8AC3E}">
        <p14:creationId xmlns:p14="http://schemas.microsoft.com/office/powerpoint/2010/main" val="2912175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To print a character the printer sends a</a:t>
            </a:r>
            <a:r>
              <a:rPr lang="en-US" baseline="0" dirty="0" smtClean="0"/>
              <a:t> signal to the mechanism containing the wheel known as the </a:t>
            </a:r>
            <a:r>
              <a:rPr lang="en-US" i="1" baseline="0" dirty="0" err="1" smtClean="0"/>
              <a:t>Printhead</a:t>
            </a:r>
            <a:endParaRPr lang="en-US" i="1" baseline="0" dirty="0" smtClean="0"/>
          </a:p>
          <a:p>
            <a:pPr marL="228600" indent="-228600">
              <a:buFont typeface="+mj-lt"/>
              <a:buAutoNum type="arabicPeriod"/>
            </a:pPr>
            <a:r>
              <a:rPr lang="en-US" i="0" baseline="0" dirty="0" smtClean="0"/>
              <a:t>The </a:t>
            </a:r>
            <a:r>
              <a:rPr lang="en-US" i="1" baseline="0" dirty="0" err="1" smtClean="0"/>
              <a:t>printhead</a:t>
            </a:r>
            <a:r>
              <a:rPr lang="en-US" i="1" baseline="0" dirty="0" smtClean="0"/>
              <a:t> </a:t>
            </a:r>
            <a:r>
              <a:rPr lang="en-US" i="0" baseline="0" dirty="0" smtClean="0"/>
              <a:t>rotates the daisy wheel to position the character</a:t>
            </a:r>
          </a:p>
          <a:p>
            <a:pPr marL="228600" indent="-228600">
              <a:buFont typeface="+mj-lt"/>
              <a:buAutoNum type="arabicPeriod"/>
            </a:pPr>
            <a:r>
              <a:rPr lang="en-US" i="0" baseline="0" dirty="0" smtClean="0"/>
              <a:t>Then a print hammer (</a:t>
            </a:r>
            <a:r>
              <a:rPr lang="en-US" i="1" baseline="0" dirty="0" smtClean="0"/>
              <a:t>Solenoid</a:t>
            </a:r>
            <a:r>
              <a:rPr lang="en-US" i="0" baseline="0" dirty="0" smtClean="0"/>
              <a:t>) strikes the back of the petal containing the character against a print ribbon making an impression on paper</a:t>
            </a:r>
            <a:endParaRPr lang="en-US" i="0" dirty="0"/>
          </a:p>
        </p:txBody>
      </p:sp>
      <p:sp>
        <p:nvSpPr>
          <p:cNvPr id="4" name="Slide Number Placeholder 3"/>
          <p:cNvSpPr>
            <a:spLocks noGrp="1"/>
          </p:cNvSpPr>
          <p:nvPr>
            <p:ph type="sldNum" sz="quarter" idx="10"/>
          </p:nvPr>
        </p:nvSpPr>
        <p:spPr/>
        <p:txBody>
          <a:bodyPr/>
          <a:lstStyle/>
          <a:p>
            <a:fld id="{BB8DBFB5-4129-47AC-BEB9-541D7F069D1E}" type="slidenum">
              <a:rPr lang="en-US" smtClean="0"/>
              <a:t>17</a:t>
            </a:fld>
            <a:endParaRPr lang="en-US"/>
          </a:p>
        </p:txBody>
      </p:sp>
    </p:spTree>
    <p:extLst>
      <p:ext uri="{BB962C8B-B14F-4D97-AF65-F5344CB8AC3E}">
        <p14:creationId xmlns:p14="http://schemas.microsoft.com/office/powerpoint/2010/main" val="1531875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Speed</a:t>
            </a:r>
            <a:r>
              <a:rPr lang="en-US" baseline="0" dirty="0" smtClean="0"/>
              <a:t> was measured in </a:t>
            </a:r>
            <a:r>
              <a:rPr lang="en-US" i="1" baseline="0" dirty="0" smtClean="0"/>
              <a:t>Characters per second (CPS)</a:t>
            </a:r>
          </a:p>
          <a:p>
            <a:pPr marL="171450" indent="-171450">
              <a:buFont typeface="Arial" panose="020B0604020202020204" pitchFamily="34" charset="0"/>
              <a:buChar char="•"/>
            </a:pPr>
            <a:r>
              <a:rPr lang="en-US" i="0" baseline="0" dirty="0" smtClean="0"/>
              <a:t>2-4 characters per second max speed (poor)</a:t>
            </a:r>
          </a:p>
          <a:p>
            <a:pPr marL="171450" indent="-171450">
              <a:buFont typeface="Arial" panose="020B0604020202020204" pitchFamily="34" charset="0"/>
              <a:buChar char="•"/>
            </a:pPr>
            <a:r>
              <a:rPr lang="en-US" i="0" baseline="0" dirty="0" smtClean="0"/>
              <a:t>Noisy – required special enclosure</a:t>
            </a:r>
          </a:p>
          <a:p>
            <a:pPr marL="171450" indent="-171450">
              <a:buFont typeface="Arial" panose="020B0604020202020204" pitchFamily="34" charset="0"/>
              <a:buChar char="•"/>
            </a:pPr>
            <a:r>
              <a:rPr lang="en-US" i="0" baseline="0" dirty="0" smtClean="0"/>
              <a:t>Poor quality referred to as </a:t>
            </a:r>
            <a:r>
              <a:rPr lang="en-US" i="1" baseline="0" dirty="0" smtClean="0"/>
              <a:t>Letter Quality (LQ)</a:t>
            </a:r>
            <a:endParaRPr lang="en-US" i="0" dirty="0"/>
          </a:p>
        </p:txBody>
      </p:sp>
      <p:sp>
        <p:nvSpPr>
          <p:cNvPr id="4" name="Slide Number Placeholder 3"/>
          <p:cNvSpPr>
            <a:spLocks noGrp="1"/>
          </p:cNvSpPr>
          <p:nvPr>
            <p:ph type="sldNum" sz="quarter" idx="10"/>
          </p:nvPr>
        </p:nvSpPr>
        <p:spPr/>
        <p:txBody>
          <a:bodyPr/>
          <a:lstStyle/>
          <a:p>
            <a:fld id="{BB8DBFB5-4129-47AC-BEB9-541D7F069D1E}" type="slidenum">
              <a:rPr lang="en-US" smtClean="0"/>
              <a:t>18</a:t>
            </a:fld>
            <a:endParaRPr lang="en-US"/>
          </a:p>
        </p:txBody>
      </p:sp>
    </p:spTree>
    <p:extLst>
      <p:ext uri="{BB962C8B-B14F-4D97-AF65-F5344CB8AC3E}">
        <p14:creationId xmlns:p14="http://schemas.microsoft.com/office/powerpoint/2010/main" val="261531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sz="1200" b="0" i="0" u="none" strike="noStrike" baseline="0" dirty="0" smtClean="0">
                <a:latin typeface="SabonLTStd-Roman"/>
              </a:rPr>
              <a:t>They work in a manner similar to daisy-wheel printers, but instead of a spinning, character-imprinted wheel, the print head contains a row of pins (short, sturdy stalks of hard wire). </a:t>
            </a:r>
          </a:p>
          <a:p>
            <a:pPr marL="171450" indent="-171450" algn="l">
              <a:buFont typeface="Arial" panose="020B0604020202020204" pitchFamily="34" charset="0"/>
              <a:buChar char="•"/>
            </a:pPr>
            <a:r>
              <a:rPr lang="en-US" sz="1200" b="0" i="0" u="none" strike="noStrike" baseline="0" dirty="0" smtClean="0">
                <a:latin typeface="SabonLTStd-Roman"/>
              </a:rPr>
              <a:t>These pins are triggered in patterns that form letters and numbers as the print head moves across the paper</a:t>
            </a:r>
            <a:endParaRPr lang="en-US" dirty="0"/>
          </a:p>
        </p:txBody>
      </p:sp>
      <p:sp>
        <p:nvSpPr>
          <p:cNvPr id="4" name="Slide Number Placeholder 3"/>
          <p:cNvSpPr>
            <a:spLocks noGrp="1"/>
          </p:cNvSpPr>
          <p:nvPr>
            <p:ph type="sldNum" sz="quarter" idx="10"/>
          </p:nvPr>
        </p:nvSpPr>
        <p:spPr/>
        <p:txBody>
          <a:bodyPr/>
          <a:lstStyle/>
          <a:p>
            <a:fld id="{BB8DBFB5-4129-47AC-BEB9-541D7F069D1E}" type="slidenum">
              <a:rPr lang="en-US" smtClean="0"/>
              <a:t>19</a:t>
            </a:fld>
            <a:endParaRPr lang="en-US"/>
          </a:p>
        </p:txBody>
      </p:sp>
    </p:spTree>
    <p:extLst>
      <p:ext uri="{BB962C8B-B14F-4D97-AF65-F5344CB8AC3E}">
        <p14:creationId xmlns:p14="http://schemas.microsoft.com/office/powerpoint/2010/main" val="3668470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Paper is pulled through gears aka </a:t>
            </a:r>
            <a:r>
              <a:rPr lang="en-US" i="1" dirty="0" smtClean="0"/>
              <a:t>impact paper</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output quality of such printers is referred to as </a:t>
            </a:r>
            <a:r>
              <a:rPr lang="en-US" sz="1200" b="0" i="1" u="none" strike="noStrike" kern="1200" baseline="0" dirty="0" smtClean="0">
                <a:solidFill>
                  <a:schemeClr val="tx1"/>
                </a:solidFill>
                <a:latin typeface="+mn-lt"/>
                <a:ea typeface="+mn-ea"/>
                <a:cs typeface="+mn-cs"/>
              </a:rPr>
              <a:t>draft quality</a:t>
            </a:r>
            <a:r>
              <a:rPr lang="en-US" sz="1200" b="0" i="0" u="none" strike="noStrike" kern="1200" baseline="0" dirty="0" smtClean="0">
                <a:solidFill>
                  <a:schemeClr val="tx1"/>
                </a:solidFill>
                <a:latin typeface="+mn-lt"/>
                <a:ea typeface="+mn-ea"/>
                <a:cs typeface="+mn-cs"/>
              </a:rPr>
              <a:t>—good mainly for providing your initial text to a correspondent or reviser.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Each letter looked fuzzy because the dots were spaced as far as they could be and still be perceived as a letter or image.</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17-pin and 24-pin models were eventually developed increasing the quality (</a:t>
            </a:r>
            <a:r>
              <a:rPr lang="en-US" sz="1200" b="0" i="1" u="none" strike="noStrike" kern="1200" baseline="0" dirty="0" smtClean="0">
                <a:solidFill>
                  <a:schemeClr val="tx1"/>
                </a:solidFill>
                <a:latin typeface="+mn-lt"/>
                <a:ea typeface="+mn-ea"/>
                <a:cs typeface="+mn-cs"/>
              </a:rPr>
              <a:t>Near Line Quality – NLQ)</a:t>
            </a:r>
            <a:endParaRPr lang="en-US" dirty="0" smtClean="0"/>
          </a:p>
          <a:p>
            <a:pPr marL="171450" indent="-171450">
              <a:buFont typeface="Arial" panose="020B0604020202020204" pitchFamily="34" charset="0"/>
              <a:buChar char="•"/>
            </a:pPr>
            <a:endParaRPr lang="en-US" i="0" dirty="0"/>
          </a:p>
        </p:txBody>
      </p:sp>
      <p:sp>
        <p:nvSpPr>
          <p:cNvPr id="4" name="Slide Number Placeholder 3"/>
          <p:cNvSpPr>
            <a:spLocks noGrp="1"/>
          </p:cNvSpPr>
          <p:nvPr>
            <p:ph type="sldNum" sz="quarter" idx="10"/>
          </p:nvPr>
        </p:nvSpPr>
        <p:spPr/>
        <p:txBody>
          <a:bodyPr/>
          <a:lstStyle/>
          <a:p>
            <a:fld id="{BB8DBFB5-4129-47AC-BEB9-541D7F069D1E}" type="slidenum">
              <a:rPr lang="en-US" smtClean="0"/>
              <a:t>20</a:t>
            </a:fld>
            <a:endParaRPr lang="en-US"/>
          </a:p>
        </p:txBody>
      </p:sp>
    </p:spTree>
    <p:extLst>
      <p:ext uri="{BB962C8B-B14F-4D97-AF65-F5344CB8AC3E}">
        <p14:creationId xmlns:p14="http://schemas.microsoft.com/office/powerpoint/2010/main" val="1941829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spray ink on the page to form the image</a:t>
            </a:r>
          </a:p>
          <a:p>
            <a:pPr marL="171450" indent="-171450">
              <a:buFont typeface="Arial" panose="020B0604020202020204" pitchFamily="34" charset="0"/>
              <a:buChar char="•"/>
            </a:pPr>
            <a:r>
              <a:rPr lang="en-US" sz="1200" b="0" i="1" u="none" strike="noStrike" kern="1200" baseline="0" dirty="0" smtClean="0">
                <a:solidFill>
                  <a:schemeClr val="tx1"/>
                </a:solidFill>
                <a:latin typeface="+mn-lt"/>
                <a:ea typeface="+mn-ea"/>
                <a:cs typeface="+mn-cs"/>
              </a:rPr>
              <a:t>bubble-jet printer</a:t>
            </a:r>
            <a:r>
              <a:rPr lang="en-US" sz="1200" b="0" i="0" u="none" strike="noStrike" kern="1200" baseline="0" dirty="0" smtClean="0">
                <a:solidFill>
                  <a:schemeClr val="tx1"/>
                </a:solidFill>
                <a:latin typeface="+mn-lt"/>
                <a:ea typeface="+mn-ea"/>
                <a:cs typeface="+mn-cs"/>
              </a:rPr>
              <a:t>, droplets of ink are sprayed onto a page and form patterns that resemble the items being printed</a:t>
            </a:r>
            <a:endParaRPr lang="en-US" dirty="0"/>
          </a:p>
        </p:txBody>
      </p:sp>
      <p:sp>
        <p:nvSpPr>
          <p:cNvPr id="4" name="Slide Number Placeholder 3"/>
          <p:cNvSpPr>
            <a:spLocks noGrp="1"/>
          </p:cNvSpPr>
          <p:nvPr>
            <p:ph type="sldNum" sz="quarter" idx="10"/>
          </p:nvPr>
        </p:nvSpPr>
        <p:spPr/>
        <p:txBody>
          <a:bodyPr/>
          <a:lstStyle/>
          <a:p>
            <a:fld id="{BB8DBFB5-4129-47AC-BEB9-541D7F069D1E}" type="slidenum">
              <a:rPr lang="en-US" smtClean="0"/>
              <a:t>21</a:t>
            </a:fld>
            <a:endParaRPr lang="en-US"/>
          </a:p>
        </p:txBody>
      </p:sp>
    </p:spTree>
    <p:extLst>
      <p:ext uri="{BB962C8B-B14F-4D97-AF65-F5344CB8AC3E}">
        <p14:creationId xmlns:p14="http://schemas.microsoft.com/office/powerpoint/2010/main" val="238117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0770" name="Group 2"/>
          <p:cNvGrpSpPr>
            <a:grpSpLocks/>
          </p:cNvGrpSpPr>
          <p:nvPr/>
        </p:nvGrpSpPr>
        <p:grpSpPr bwMode="auto">
          <a:xfrm>
            <a:off x="0" y="0"/>
            <a:ext cx="9140825" cy="6850063"/>
            <a:chOff x="0" y="0"/>
            <a:chExt cx="5758" cy="4315"/>
          </a:xfrm>
        </p:grpSpPr>
        <p:grpSp>
          <p:nvGrpSpPr>
            <p:cNvPr id="160771" name="Group 3"/>
            <p:cNvGrpSpPr>
              <a:grpSpLocks/>
            </p:cNvGrpSpPr>
            <p:nvPr userDrawn="1"/>
          </p:nvGrpSpPr>
          <p:grpSpPr bwMode="auto">
            <a:xfrm>
              <a:off x="1728" y="2230"/>
              <a:ext cx="4027" cy="2085"/>
              <a:chOff x="1728" y="2230"/>
              <a:chExt cx="4027" cy="2085"/>
            </a:xfrm>
          </p:grpSpPr>
          <p:sp>
            <p:nvSpPr>
              <p:cNvPr id="160772"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773"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774"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775"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776"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0777"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778" name="Freeform 10"/>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0779" name="Rectangle 11"/>
          <p:cNvSpPr>
            <a:spLocks noGrp="1" noChangeArrowheads="1"/>
          </p:cNvSpPr>
          <p:nvPr>
            <p:ph type="ctrTitle" sz="quarter"/>
          </p:nvPr>
        </p:nvSpPr>
        <p:spPr>
          <a:xfrm>
            <a:off x="685800" y="1736725"/>
            <a:ext cx="7772400" cy="1920875"/>
          </a:xfrm>
        </p:spPr>
        <p:txBody>
          <a:bodyPr/>
          <a:lstStyle>
            <a:lvl1pPr>
              <a:defRPr sz="6000"/>
            </a:lvl1pPr>
          </a:lstStyle>
          <a:p>
            <a:pPr lvl="0"/>
            <a:r>
              <a:rPr lang="en-US" altLang="en-US" noProof="0" smtClean="0"/>
              <a:t>Click to edit Master title style</a:t>
            </a:r>
          </a:p>
        </p:txBody>
      </p:sp>
      <p:sp>
        <p:nvSpPr>
          <p:cNvPr id="160780"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altLang="en-US" noProof="0" smtClean="0"/>
              <a:t>Click to edit Master subtitle style</a:t>
            </a:r>
          </a:p>
        </p:txBody>
      </p:sp>
      <p:sp>
        <p:nvSpPr>
          <p:cNvPr id="160781" name="Rectangle 13"/>
          <p:cNvSpPr>
            <a:spLocks noGrp="1" noChangeArrowheads="1"/>
          </p:cNvSpPr>
          <p:nvPr>
            <p:ph type="dt" sz="quarter" idx="2"/>
          </p:nvPr>
        </p:nvSpPr>
        <p:spPr>
          <a:xfrm>
            <a:off x="457200" y="6248400"/>
            <a:ext cx="2133600" cy="476250"/>
          </a:xfrm>
        </p:spPr>
        <p:txBody>
          <a:bodyPr/>
          <a:lstStyle>
            <a:lvl1pPr>
              <a:defRPr/>
            </a:lvl1pPr>
          </a:lstStyle>
          <a:p>
            <a:endParaRPr lang="en-US" altLang="en-US"/>
          </a:p>
        </p:txBody>
      </p:sp>
      <p:sp>
        <p:nvSpPr>
          <p:cNvPr id="160782" name="Rectangle 14"/>
          <p:cNvSpPr>
            <a:spLocks noGrp="1" noChangeArrowheads="1"/>
          </p:cNvSpPr>
          <p:nvPr>
            <p:ph type="ftr" sz="quarter" idx="3"/>
          </p:nvPr>
        </p:nvSpPr>
        <p:spPr>
          <a:xfrm>
            <a:off x="3124200" y="6251575"/>
            <a:ext cx="2895600" cy="476250"/>
          </a:xfrm>
        </p:spPr>
        <p:txBody>
          <a:bodyPr/>
          <a:lstStyle>
            <a:lvl1pPr>
              <a:defRPr/>
            </a:lvl1pPr>
          </a:lstStyle>
          <a:p>
            <a:endParaRPr lang="en-US" altLang="en-US"/>
          </a:p>
        </p:txBody>
      </p:sp>
      <p:sp>
        <p:nvSpPr>
          <p:cNvPr id="160783" name="Rectangle 15"/>
          <p:cNvSpPr>
            <a:spLocks noGrp="1" noChangeArrowheads="1"/>
          </p:cNvSpPr>
          <p:nvPr>
            <p:ph type="sldNum" sz="quarter" idx="4"/>
          </p:nvPr>
        </p:nvSpPr>
        <p:spPr>
          <a:xfrm>
            <a:off x="6553200" y="6254750"/>
            <a:ext cx="2133600" cy="476250"/>
          </a:xfrm>
        </p:spPr>
        <p:txBody>
          <a:bodyPr/>
          <a:lstStyle>
            <a:lvl1pPr>
              <a:defRPr/>
            </a:lvl1pPr>
          </a:lstStyle>
          <a:p>
            <a:fld id="{DFC4FCCE-ECBA-4869-82CA-F1BF42F77890}" type="slidenum">
              <a:rPr lang="en-US" altLang="en-US"/>
              <a:pPr/>
              <a:t>‹#›</a:t>
            </a:fld>
            <a:endParaRPr lang="en-US" altLang="en-US"/>
          </a:p>
        </p:txBody>
      </p:sp>
    </p:spTree>
  </p:cSld>
  <p:clrMapOvr>
    <a:masterClrMapping/>
  </p:clrMapOvr>
  <p:transition>
    <p:cut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B58F1FBA-87AC-49E7-91A9-718D5E579993}" type="slidenum">
              <a:rPr lang="en-US" altLang="en-US"/>
              <a:pPr/>
              <a:t>‹#›</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380738395"/>
      </p:ext>
    </p:extLst>
  </p:cSld>
  <p:clrMapOvr>
    <a:masterClrMapping/>
  </p:clrMapOvr>
  <p:transition>
    <p:cut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2A049CB0-0E76-4FFF-8363-63FC4937FA6B}" type="slidenum">
              <a:rPr lang="en-US" altLang="en-US"/>
              <a:pPr/>
              <a:t>‹#›</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594021314"/>
      </p:ext>
    </p:extLst>
  </p:cSld>
  <p:clrMapOvr>
    <a:masterClrMapping/>
  </p:clrMapOvr>
  <p:transition>
    <p:cut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51575"/>
            <a:ext cx="2133600" cy="476250"/>
          </a:xfrm>
        </p:spPr>
        <p:txBody>
          <a:bodyPr/>
          <a:lstStyle>
            <a:lvl1pPr>
              <a:defRPr/>
            </a:lvl1pPr>
          </a:lstStyle>
          <a:p>
            <a:endParaRPr lang="en-US" altLang="en-US"/>
          </a:p>
        </p:txBody>
      </p:sp>
      <p:sp>
        <p:nvSpPr>
          <p:cNvPr id="5" name="Slide Number Placeholder 4"/>
          <p:cNvSpPr>
            <a:spLocks noGrp="1"/>
          </p:cNvSpPr>
          <p:nvPr>
            <p:ph type="sldNum" sz="quarter" idx="11"/>
          </p:nvPr>
        </p:nvSpPr>
        <p:spPr>
          <a:xfrm>
            <a:off x="6553200" y="6248400"/>
            <a:ext cx="2133600" cy="476250"/>
          </a:xfrm>
        </p:spPr>
        <p:txBody>
          <a:bodyPr/>
          <a:lstStyle>
            <a:lvl1pPr>
              <a:defRPr/>
            </a:lvl1pPr>
          </a:lstStyle>
          <a:p>
            <a:fld id="{EB03047C-BB4D-4680-8DC6-D1DD75B5E553}" type="slidenum">
              <a:rPr lang="en-US" altLang="en-US"/>
              <a:pPr/>
              <a:t>‹#›</a:t>
            </a:fld>
            <a:endParaRPr lang="en-US" altLang="en-US"/>
          </a:p>
        </p:txBody>
      </p:sp>
      <p:sp>
        <p:nvSpPr>
          <p:cNvPr id="6" name="Footer Placeholder 5"/>
          <p:cNvSpPr>
            <a:spLocks noGrp="1"/>
          </p:cNvSpPr>
          <p:nvPr>
            <p:ph type="ftr" sz="quarter" idx="12"/>
          </p:nvPr>
        </p:nvSpPr>
        <p:spPr>
          <a:xfrm>
            <a:off x="3124200" y="6248400"/>
            <a:ext cx="2895600" cy="476250"/>
          </a:xfrm>
        </p:spPr>
        <p:txBody>
          <a:bodyPr/>
          <a:lstStyle>
            <a:lvl1pPr>
              <a:defRPr/>
            </a:lvl1pPr>
          </a:lstStyle>
          <a:p>
            <a:endParaRPr lang="en-US" altLang="en-US"/>
          </a:p>
        </p:txBody>
      </p:sp>
    </p:spTree>
    <p:extLst>
      <p:ext uri="{BB962C8B-B14F-4D97-AF65-F5344CB8AC3E}">
        <p14:creationId xmlns:p14="http://schemas.microsoft.com/office/powerpoint/2010/main" val="3114669029"/>
      </p:ext>
    </p:extLst>
  </p:cSld>
  <p:clrMapOvr>
    <a:masterClrMapping/>
  </p:clrMapOvr>
  <p:transition>
    <p:cut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DD10D9DA-99FA-4BAD-8780-F1D03FA1C2E2}" type="slidenum">
              <a:rPr lang="en-US" altLang="en-US"/>
              <a:pPr/>
              <a:t>‹#›</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794348396"/>
      </p:ext>
    </p:extLst>
  </p:cSld>
  <p:clrMapOvr>
    <a:masterClrMapping/>
  </p:clrMapOvr>
  <p:transition>
    <p:cut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51328803-2EA1-4DE8-B453-7A1B23EB26E7}" type="slidenum">
              <a:rPr lang="en-US" altLang="en-US"/>
              <a:pPr/>
              <a:t>‹#›</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971930"/>
      </p:ext>
    </p:extLst>
  </p:cSld>
  <p:clrMapOvr>
    <a:masterClrMapping/>
  </p:clrMapOvr>
  <p:transition>
    <p:cut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D22CF4AF-53BF-49DF-8BC3-782C3F1F0B42}" type="slidenum">
              <a:rPr lang="en-US" altLang="en-US"/>
              <a:pPr/>
              <a:t>‹#›</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892739603"/>
      </p:ext>
    </p:extLst>
  </p:cSld>
  <p:clrMapOvr>
    <a:masterClrMapping/>
  </p:clrMapOvr>
  <p:transition>
    <p:cut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Slide Number Placeholder 7"/>
          <p:cNvSpPr>
            <a:spLocks noGrp="1"/>
          </p:cNvSpPr>
          <p:nvPr>
            <p:ph type="sldNum" sz="quarter" idx="11"/>
          </p:nvPr>
        </p:nvSpPr>
        <p:spPr/>
        <p:txBody>
          <a:bodyPr/>
          <a:lstStyle>
            <a:lvl1pPr>
              <a:defRPr/>
            </a:lvl1pPr>
          </a:lstStyle>
          <a:p>
            <a:fld id="{7FA1EFB2-B887-4BEB-8532-52F520AD221B}" type="slidenum">
              <a:rPr lang="en-US" altLang="en-US"/>
              <a:pPr/>
              <a:t>‹#›</a:t>
            </a:fld>
            <a:endParaRPr lang="en-US" altLang="en-US"/>
          </a:p>
        </p:txBody>
      </p:sp>
      <p:sp>
        <p:nvSpPr>
          <p:cNvPr id="9" name="Footer Placeholder 8"/>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723874881"/>
      </p:ext>
    </p:extLst>
  </p:cSld>
  <p:clrMapOvr>
    <a:masterClrMapping/>
  </p:clrMapOvr>
  <p:transition>
    <p:cut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Slide Number Placeholder 3"/>
          <p:cNvSpPr>
            <a:spLocks noGrp="1"/>
          </p:cNvSpPr>
          <p:nvPr>
            <p:ph type="sldNum" sz="quarter" idx="11"/>
          </p:nvPr>
        </p:nvSpPr>
        <p:spPr/>
        <p:txBody>
          <a:bodyPr/>
          <a:lstStyle>
            <a:lvl1pPr>
              <a:defRPr/>
            </a:lvl1pPr>
          </a:lstStyle>
          <a:p>
            <a:fld id="{94151771-58EA-498F-84D7-DCD492893CAB}" type="slidenum">
              <a:rPr lang="en-US" altLang="en-US"/>
              <a:pPr/>
              <a:t>‹#›</a:t>
            </a:fld>
            <a:endParaRPr lang="en-US" altLang="en-US"/>
          </a:p>
        </p:txBody>
      </p:sp>
      <p:sp>
        <p:nvSpPr>
          <p:cNvPr id="5" name="Footer Placeholder 4"/>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984329049"/>
      </p:ext>
    </p:extLst>
  </p:cSld>
  <p:clrMapOvr>
    <a:masterClrMapping/>
  </p:clrMapOvr>
  <p:transition>
    <p:cut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Slide Number Placeholder 2"/>
          <p:cNvSpPr>
            <a:spLocks noGrp="1"/>
          </p:cNvSpPr>
          <p:nvPr>
            <p:ph type="sldNum" sz="quarter" idx="11"/>
          </p:nvPr>
        </p:nvSpPr>
        <p:spPr/>
        <p:txBody>
          <a:bodyPr/>
          <a:lstStyle>
            <a:lvl1pPr>
              <a:defRPr/>
            </a:lvl1pPr>
          </a:lstStyle>
          <a:p>
            <a:fld id="{99159BB9-FF9B-4B18-A743-79BC29DE2221}" type="slidenum">
              <a:rPr lang="en-US" altLang="en-US"/>
              <a:pPr/>
              <a:t>‹#›</a:t>
            </a:fld>
            <a:endParaRPr lang="en-US" altLang="en-US"/>
          </a:p>
        </p:txBody>
      </p:sp>
      <p:sp>
        <p:nvSpPr>
          <p:cNvPr id="4" name="Footer Placeholder 3"/>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4270485908"/>
      </p:ext>
    </p:extLst>
  </p:cSld>
  <p:clrMapOvr>
    <a:masterClrMapping/>
  </p:clrMapOvr>
  <p:transition>
    <p:cut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AFFEB92B-AEF0-48D6-A8AA-4E798C6604D3}" type="slidenum">
              <a:rPr lang="en-US" altLang="en-US"/>
              <a:pPr/>
              <a:t>‹#›</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096743453"/>
      </p:ext>
    </p:extLst>
  </p:cSld>
  <p:clrMapOvr>
    <a:masterClrMapping/>
  </p:clrMapOvr>
  <p:transition>
    <p:cut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03648618-75F0-4FF5-89EC-0C5990FC1912}" type="slidenum">
              <a:rPr lang="en-US" altLang="en-US"/>
              <a:pPr/>
              <a:t>‹#›</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622715998"/>
      </p:ext>
    </p:extLst>
  </p:cSld>
  <p:clrMapOvr>
    <a:masterClrMapping/>
  </p:clrMapOvr>
  <p:transition>
    <p:cut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dt" sz="half" idx="2"/>
          </p:nvPr>
        </p:nvSpPr>
        <p:spPr bwMode="auto">
          <a:xfrm>
            <a:off x="457200" y="625157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vl1pPr>
          </a:lstStyle>
          <a:p>
            <a:endParaRPr lang="en-US" altLang="en-US"/>
          </a:p>
        </p:txBody>
      </p:sp>
      <p:sp>
        <p:nvSpPr>
          <p:cNvPr id="159747" name="Rectangle 3"/>
          <p:cNvSpPr>
            <a:spLocks noGrp="1" noChangeArrowheads="1"/>
          </p:cNvSpPr>
          <p:nvPr>
            <p:ph type="sldNum" sz="quarter" idx="4"/>
          </p:nvPr>
        </p:nvSpPr>
        <p:spPr bwMode="auto">
          <a:xfrm>
            <a:off x="6553200" y="62484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027DB407-075E-4CC0-8A50-B8865DA7AD65}" type="slidenum">
              <a:rPr lang="en-US" altLang="en-US"/>
              <a:pPr/>
              <a:t>‹#›</a:t>
            </a:fld>
            <a:endParaRPr lang="en-US" altLang="en-US"/>
          </a:p>
        </p:txBody>
      </p:sp>
      <p:grpSp>
        <p:nvGrpSpPr>
          <p:cNvPr id="159748" name="Group 4"/>
          <p:cNvGrpSpPr>
            <a:grpSpLocks/>
          </p:cNvGrpSpPr>
          <p:nvPr/>
        </p:nvGrpSpPr>
        <p:grpSpPr bwMode="auto">
          <a:xfrm>
            <a:off x="0" y="0"/>
            <a:ext cx="9140825" cy="6850063"/>
            <a:chOff x="0" y="0"/>
            <a:chExt cx="5758" cy="4315"/>
          </a:xfrm>
        </p:grpSpPr>
        <p:grpSp>
          <p:nvGrpSpPr>
            <p:cNvPr id="159749" name="Group 5"/>
            <p:cNvGrpSpPr>
              <a:grpSpLocks/>
            </p:cNvGrpSpPr>
            <p:nvPr userDrawn="1"/>
          </p:nvGrpSpPr>
          <p:grpSpPr bwMode="auto">
            <a:xfrm>
              <a:off x="1728" y="2230"/>
              <a:ext cx="4027" cy="2085"/>
              <a:chOff x="1728" y="2230"/>
              <a:chExt cx="4027" cy="2085"/>
            </a:xfrm>
          </p:grpSpPr>
          <p:sp>
            <p:nvSpPr>
              <p:cNvPr id="159750"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751"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752" name="Freeform 8"/>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753"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754"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9755"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756" name="Freeform 12"/>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9757" name="Rectangle 13"/>
          <p:cNvSpPr>
            <a:spLocks noGrp="1" noRot="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59758" name="Rectangle 14"/>
          <p:cNvSpPr>
            <a:spLocks noGrp="1" noChangeArrowheads="1"/>
          </p:cNvSpPr>
          <p:nvPr>
            <p:ph type="ftr" sz="quarter" idx="3"/>
          </p:nvPr>
        </p:nvSpPr>
        <p:spPr bwMode="auto">
          <a:xfrm>
            <a:off x="3124200" y="62484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a:p>
        </p:txBody>
      </p:sp>
      <p:sp>
        <p:nvSpPr>
          <p:cNvPr id="159759" name="Rectangle 15"/>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dk2" tx1="lt1" bg2="dk1"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Lst>
  <p:transition>
    <p:cut thruBlk="1"/>
  </p:transition>
  <p:timing>
    <p:tnLst>
      <p:par>
        <p:cTn id="1" dur="indefinite" restart="never" nodeType="tmRoot"/>
      </p:par>
    </p:tnLst>
  </p:timing>
  <p:txStyles>
    <p:titleStyle>
      <a:lvl1pPr algn="ctr" rtl="0" fontAlgn="base">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9pPr>
    </p:titleStyle>
    <p:bodyStyle>
      <a:lvl1pPr marL="342900" indent="-342900" algn="l" rtl="0" fontAlgn="base">
        <a:spcBef>
          <a:spcPct val="20000"/>
        </a:spcBef>
        <a:spcAft>
          <a:spcPct val="0"/>
        </a:spcAft>
        <a:buClr>
          <a:schemeClr val="hlink"/>
        </a:buClr>
        <a:buSzPct val="70000"/>
        <a:buFont typeface="Wingdings" panose="05000000000000000000" pitchFamily="2" charset="2"/>
        <a:buChar char="n"/>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anose="05000000000000000000" pitchFamily="2" charset="2"/>
        <a:buChar char="n"/>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tx2"/>
        </a:buClr>
        <a:buSzPct val="70000"/>
        <a:buFont typeface="Wingdings" panose="05000000000000000000" pitchFamily="2" charset="2"/>
        <a:buChar char="n"/>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SzPct val="7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en-US" dirty="0" smtClean="0"/>
              <a:t>Chapter 11</a:t>
            </a:r>
            <a:endParaRPr lang="en-US" altLang="en-US" dirty="0"/>
          </a:p>
        </p:txBody>
      </p:sp>
      <p:sp>
        <p:nvSpPr>
          <p:cNvPr id="2051" name="Rectangle 3"/>
          <p:cNvSpPr>
            <a:spLocks noGrp="1" noChangeArrowheads="1"/>
          </p:cNvSpPr>
          <p:nvPr>
            <p:ph type="subTitle" idx="1"/>
          </p:nvPr>
        </p:nvSpPr>
        <p:spPr>
          <a:xfrm>
            <a:off x="1371600" y="4419600"/>
            <a:ext cx="6400800" cy="1219200"/>
          </a:xfrm>
        </p:spPr>
        <p:txBody>
          <a:bodyPr/>
          <a:lstStyle/>
          <a:p>
            <a:r>
              <a:rPr lang="en-US" altLang="en-US" dirty="0" smtClean="0"/>
              <a:t>Installing and Configuring Printers</a:t>
            </a:r>
            <a:endParaRPr lang="en-US" altLang="en-US" dirty="0"/>
          </a:p>
        </p:txBody>
      </p:sp>
    </p:spTree>
  </p:cSld>
  <p:clrMapOvr>
    <a:masterClrMapping/>
  </p:clrMapOvr>
  <p:transition>
    <p:cut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2994" name="Rectangle 2"/>
          <p:cNvSpPr>
            <a:spLocks noGrp="1" noRot="1" noChangeArrowheads="1"/>
          </p:cNvSpPr>
          <p:nvPr>
            <p:ph type="title"/>
          </p:nvPr>
        </p:nvSpPr>
        <p:spPr/>
        <p:txBody>
          <a:bodyPr/>
          <a:lstStyle/>
          <a:p>
            <a:r>
              <a:rPr lang="en-US" altLang="en-US"/>
              <a:t>Impact and Non-Impact</a:t>
            </a:r>
          </a:p>
        </p:txBody>
      </p:sp>
      <p:sp>
        <p:nvSpPr>
          <p:cNvPr id="852995" name="Rectangle 3"/>
          <p:cNvSpPr>
            <a:spLocks noGrp="1" noChangeArrowheads="1"/>
          </p:cNvSpPr>
          <p:nvPr>
            <p:ph type="body" idx="1"/>
          </p:nvPr>
        </p:nvSpPr>
        <p:spPr/>
        <p:txBody>
          <a:bodyPr/>
          <a:lstStyle/>
          <a:p>
            <a:pPr>
              <a:lnSpc>
                <a:spcPct val="90000"/>
              </a:lnSpc>
            </a:pPr>
            <a:r>
              <a:rPr lang="en-US" altLang="en-US" dirty="0">
                <a:solidFill>
                  <a:schemeClr val="hlink"/>
                </a:solidFill>
              </a:rPr>
              <a:t>Impact printer</a:t>
            </a:r>
            <a:r>
              <a:rPr lang="en-US" altLang="en-US" dirty="0"/>
              <a:t> strikes a ribbon physically. Only an impact printer is able to print on multi-part forms (such as carbon paper)</a:t>
            </a:r>
          </a:p>
          <a:p>
            <a:pPr lvl="1">
              <a:lnSpc>
                <a:spcPct val="90000"/>
              </a:lnSpc>
            </a:pPr>
            <a:r>
              <a:rPr lang="en-US" altLang="en-US" dirty="0" smtClean="0"/>
              <a:t>2 Types: Dot Matrix, </a:t>
            </a:r>
            <a:r>
              <a:rPr lang="en-US" altLang="en-US" dirty="0"/>
              <a:t>Daisywheel</a:t>
            </a:r>
          </a:p>
          <a:p>
            <a:pPr>
              <a:lnSpc>
                <a:spcPct val="90000"/>
              </a:lnSpc>
            </a:pPr>
            <a:r>
              <a:rPr lang="en-US" altLang="en-US" dirty="0">
                <a:solidFill>
                  <a:schemeClr val="hlink"/>
                </a:solidFill>
              </a:rPr>
              <a:t>Non-impact printer</a:t>
            </a:r>
            <a:r>
              <a:rPr lang="en-US" altLang="en-US" dirty="0"/>
              <a:t> does not use physical force to place the image on the page. Multiple copies must be printed individually.</a:t>
            </a:r>
          </a:p>
          <a:p>
            <a:pPr lvl="1">
              <a:lnSpc>
                <a:spcPct val="90000"/>
              </a:lnSpc>
            </a:pPr>
            <a:r>
              <a:rPr lang="en-US" altLang="en-US" dirty="0"/>
              <a:t>Laser, inkjet, LED, thermal wax transfer</a:t>
            </a:r>
          </a:p>
        </p:txBody>
      </p:sp>
    </p:spTree>
  </p:cSld>
  <p:clrMapOvr>
    <a:masterClrMapping/>
  </p:clrMapOvr>
  <p:transition>
    <p:cut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4258" name="Rectangle 2"/>
          <p:cNvSpPr>
            <a:spLocks noGrp="1" noRot="1" noChangeArrowheads="1"/>
          </p:cNvSpPr>
          <p:nvPr>
            <p:ph type="title"/>
          </p:nvPr>
        </p:nvSpPr>
        <p:spPr/>
        <p:txBody>
          <a:bodyPr/>
          <a:lstStyle/>
          <a:p>
            <a:r>
              <a:rPr lang="en-US" altLang="en-US"/>
              <a:t>Paper Feed Type</a:t>
            </a:r>
          </a:p>
        </p:txBody>
      </p:sp>
      <p:sp>
        <p:nvSpPr>
          <p:cNvPr id="864259" name="Rectangle 3"/>
          <p:cNvSpPr>
            <a:spLocks noGrp="1" noChangeArrowheads="1"/>
          </p:cNvSpPr>
          <p:nvPr>
            <p:ph type="body" idx="1"/>
          </p:nvPr>
        </p:nvSpPr>
        <p:spPr>
          <a:xfrm>
            <a:off x="457200" y="1600200"/>
            <a:ext cx="3048000" cy="4572000"/>
          </a:xfrm>
        </p:spPr>
        <p:txBody>
          <a:bodyPr/>
          <a:lstStyle/>
          <a:p>
            <a:r>
              <a:rPr lang="en-US" altLang="en-US" dirty="0"/>
              <a:t>Tractor-fed (continuous)</a:t>
            </a:r>
          </a:p>
          <a:p>
            <a:r>
              <a:rPr lang="en-US" altLang="en-US" dirty="0" smtClean="0"/>
              <a:t>Sheet-fed or Paper-Feed</a:t>
            </a:r>
            <a:endParaRPr lang="en-US" altLang="en-US" dirty="0"/>
          </a:p>
        </p:txBody>
      </p:sp>
      <p:pic>
        <p:nvPicPr>
          <p:cNvPr id="864260" name="Picture 4" descr="printer_fee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676400"/>
            <a:ext cx="5486400" cy="4313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5042" name="Rectangle 2"/>
          <p:cNvSpPr>
            <a:spLocks noGrp="1" noRot="1" noChangeArrowheads="1"/>
          </p:cNvSpPr>
          <p:nvPr>
            <p:ph type="title"/>
          </p:nvPr>
        </p:nvSpPr>
        <p:spPr/>
        <p:txBody>
          <a:bodyPr/>
          <a:lstStyle/>
          <a:p>
            <a:r>
              <a:rPr lang="en-US" altLang="en-US" sz="4000"/>
              <a:t>Factors for Evaluating Printers</a:t>
            </a:r>
          </a:p>
        </p:txBody>
      </p:sp>
      <p:sp>
        <p:nvSpPr>
          <p:cNvPr id="855043" name="Rectangle 3"/>
          <p:cNvSpPr>
            <a:spLocks noGrp="1" noChangeArrowheads="1"/>
          </p:cNvSpPr>
          <p:nvPr>
            <p:ph type="body" idx="1"/>
          </p:nvPr>
        </p:nvSpPr>
        <p:spPr/>
        <p:txBody>
          <a:bodyPr/>
          <a:lstStyle/>
          <a:p>
            <a:r>
              <a:rPr lang="en-US" altLang="en-US" dirty="0"/>
              <a:t>Initial </a:t>
            </a:r>
            <a:r>
              <a:rPr lang="en-US" altLang="en-US" dirty="0" smtClean="0"/>
              <a:t>cost</a:t>
            </a:r>
          </a:p>
          <a:p>
            <a:r>
              <a:rPr lang="en-US" altLang="en-US" dirty="0" smtClean="0"/>
              <a:t>Total Cost To Own (TCO)</a:t>
            </a:r>
            <a:endParaRPr lang="en-US" altLang="en-US" dirty="0"/>
          </a:p>
          <a:p>
            <a:r>
              <a:rPr lang="en-US" altLang="en-US" dirty="0"/>
              <a:t>Cost of supplies </a:t>
            </a:r>
          </a:p>
          <a:p>
            <a:pPr lvl="1"/>
            <a:r>
              <a:rPr lang="en-US" altLang="en-US" dirty="0"/>
              <a:t>Ink, toner, special paper</a:t>
            </a:r>
          </a:p>
          <a:p>
            <a:r>
              <a:rPr lang="en-US" altLang="en-US" dirty="0"/>
              <a:t>Speed</a:t>
            </a:r>
          </a:p>
          <a:p>
            <a:pPr lvl="1"/>
            <a:r>
              <a:rPr lang="en-US" altLang="en-US" dirty="0"/>
              <a:t>Delay before printing starts</a:t>
            </a:r>
          </a:p>
          <a:p>
            <a:pPr lvl="1"/>
            <a:r>
              <a:rPr lang="en-US" altLang="en-US" dirty="0"/>
              <a:t>Pages per minute </a:t>
            </a:r>
          </a:p>
        </p:txBody>
      </p:sp>
    </p:spTree>
  </p:cSld>
  <p:clrMapOvr>
    <a:masterClrMapping/>
  </p:clrMapOvr>
  <p:transition>
    <p:cut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02" name="Rectangle 2"/>
          <p:cNvSpPr>
            <a:spLocks noGrp="1" noRot="1" noChangeArrowheads="1"/>
          </p:cNvSpPr>
          <p:nvPr>
            <p:ph type="title"/>
          </p:nvPr>
        </p:nvSpPr>
        <p:spPr/>
        <p:txBody>
          <a:bodyPr/>
          <a:lstStyle/>
          <a:p>
            <a:r>
              <a:rPr lang="en-US" altLang="en-US" sz="4000"/>
              <a:t>Factors for Evaluating Printers</a:t>
            </a:r>
          </a:p>
        </p:txBody>
      </p:sp>
      <p:sp>
        <p:nvSpPr>
          <p:cNvPr id="870403" name="Rectangle 3"/>
          <p:cNvSpPr>
            <a:spLocks noGrp="1" noChangeArrowheads="1"/>
          </p:cNvSpPr>
          <p:nvPr>
            <p:ph type="body" idx="1"/>
          </p:nvPr>
        </p:nvSpPr>
        <p:spPr/>
        <p:txBody>
          <a:bodyPr/>
          <a:lstStyle/>
          <a:p>
            <a:r>
              <a:rPr lang="en-US" altLang="en-US"/>
              <a:t>Print quality</a:t>
            </a:r>
          </a:p>
          <a:p>
            <a:pPr lvl="1"/>
            <a:r>
              <a:rPr lang="en-US" altLang="en-US"/>
              <a:t>Measured in dots per inch (dpi)</a:t>
            </a:r>
          </a:p>
        </p:txBody>
      </p:sp>
      <p:pic>
        <p:nvPicPr>
          <p:cNvPr id="8704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124200"/>
            <a:ext cx="6137275" cy="254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cut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7090" name="Rectangle 2"/>
          <p:cNvSpPr>
            <a:spLocks noGrp="1" noRot="1" noChangeArrowheads="1"/>
          </p:cNvSpPr>
          <p:nvPr>
            <p:ph type="title"/>
          </p:nvPr>
        </p:nvSpPr>
        <p:spPr/>
        <p:txBody>
          <a:bodyPr/>
          <a:lstStyle/>
          <a:p>
            <a:r>
              <a:rPr lang="en-US" altLang="en-US" sz="4000"/>
              <a:t>Factors for Evaluating Printers</a:t>
            </a:r>
          </a:p>
        </p:txBody>
      </p:sp>
      <p:sp>
        <p:nvSpPr>
          <p:cNvPr id="857091" name="Rectangle 3"/>
          <p:cNvSpPr>
            <a:spLocks noGrp="1" noChangeArrowheads="1"/>
          </p:cNvSpPr>
          <p:nvPr>
            <p:ph type="body" idx="1"/>
          </p:nvPr>
        </p:nvSpPr>
        <p:spPr/>
        <p:txBody>
          <a:bodyPr/>
          <a:lstStyle/>
          <a:p>
            <a:r>
              <a:rPr lang="en-US" altLang="en-US" dirty="0"/>
              <a:t>Interface</a:t>
            </a:r>
          </a:p>
          <a:p>
            <a:pPr lvl="1"/>
            <a:r>
              <a:rPr lang="en-US" altLang="en-US" dirty="0"/>
              <a:t>Parallel, USB, network</a:t>
            </a:r>
          </a:p>
          <a:p>
            <a:r>
              <a:rPr lang="en-US" altLang="en-US" dirty="0"/>
              <a:t>Paper tray</a:t>
            </a:r>
          </a:p>
          <a:p>
            <a:pPr lvl="1"/>
            <a:r>
              <a:rPr lang="en-US" altLang="en-US" dirty="0"/>
              <a:t>Number of sheets of input, output</a:t>
            </a:r>
          </a:p>
          <a:p>
            <a:r>
              <a:rPr lang="en-US" altLang="en-US" dirty="0"/>
              <a:t>Paper feed type (tractor-fed, sheet-fed)</a:t>
            </a:r>
          </a:p>
          <a:p>
            <a:r>
              <a:rPr lang="en-US" altLang="en-US" dirty="0"/>
              <a:t>Extra </a:t>
            </a:r>
            <a:r>
              <a:rPr lang="en-US" altLang="en-US" dirty="0" smtClean="0"/>
              <a:t>RAM</a:t>
            </a:r>
            <a:endParaRPr lang="en-US" altLang="en-US" dirty="0"/>
          </a:p>
        </p:txBody>
      </p:sp>
    </p:spTree>
  </p:cSld>
  <p:clrMapOvr>
    <a:masterClrMapping/>
  </p:clrMapOvr>
  <p:transition>
    <p:cut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62" name="Rectangle 2"/>
          <p:cNvSpPr>
            <a:spLocks noGrp="1" noRot="1" noChangeArrowheads="1"/>
          </p:cNvSpPr>
          <p:nvPr>
            <p:ph type="title"/>
          </p:nvPr>
        </p:nvSpPr>
        <p:spPr/>
        <p:txBody>
          <a:bodyPr/>
          <a:lstStyle/>
          <a:p>
            <a:r>
              <a:rPr lang="en-US" altLang="en-US"/>
              <a:t>Types of Printer Technology</a:t>
            </a:r>
          </a:p>
        </p:txBody>
      </p:sp>
      <p:sp>
        <p:nvSpPr>
          <p:cNvPr id="860163" name="Rectangle 3"/>
          <p:cNvSpPr>
            <a:spLocks noGrp="1" noChangeArrowheads="1"/>
          </p:cNvSpPr>
          <p:nvPr>
            <p:ph type="body" idx="1"/>
          </p:nvPr>
        </p:nvSpPr>
        <p:spPr/>
        <p:txBody>
          <a:bodyPr/>
          <a:lstStyle/>
          <a:p>
            <a:r>
              <a:rPr lang="en-US" altLang="en-US" dirty="0"/>
              <a:t>Daisywheel (obsolete)</a:t>
            </a:r>
          </a:p>
          <a:p>
            <a:r>
              <a:rPr lang="en-US" altLang="en-US" dirty="0"/>
              <a:t>Dot Matrix</a:t>
            </a:r>
          </a:p>
          <a:p>
            <a:r>
              <a:rPr lang="en-US" altLang="en-US" dirty="0"/>
              <a:t>Inkjet</a:t>
            </a:r>
          </a:p>
          <a:p>
            <a:r>
              <a:rPr lang="en-US" altLang="en-US" dirty="0" smtClean="0"/>
              <a:t>Laser</a:t>
            </a:r>
          </a:p>
          <a:p>
            <a:r>
              <a:rPr lang="en-US" altLang="en-US" dirty="0" smtClean="0"/>
              <a:t>Thermal</a:t>
            </a:r>
          </a:p>
          <a:p>
            <a:r>
              <a:rPr lang="en-US" altLang="en-US" dirty="0" smtClean="0"/>
              <a:t>Virtual</a:t>
            </a:r>
            <a:endParaRPr lang="en-US" altLang="en-US" dirty="0"/>
          </a:p>
        </p:txBody>
      </p:sp>
    </p:spTree>
  </p:cSld>
  <p:clrMapOvr>
    <a:masterClrMapping/>
  </p:clrMapOvr>
  <p:transition>
    <p:cut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2210" name="Rectangle 2"/>
          <p:cNvSpPr>
            <a:spLocks noGrp="1" noRot="1" noChangeArrowheads="1"/>
          </p:cNvSpPr>
          <p:nvPr>
            <p:ph type="title"/>
          </p:nvPr>
        </p:nvSpPr>
        <p:spPr/>
        <p:txBody>
          <a:bodyPr/>
          <a:lstStyle/>
          <a:p>
            <a:r>
              <a:rPr lang="en-US" altLang="en-US"/>
              <a:t>Daisywheel</a:t>
            </a:r>
          </a:p>
        </p:txBody>
      </p:sp>
      <p:sp>
        <p:nvSpPr>
          <p:cNvPr id="862211" name="Rectangle 3"/>
          <p:cNvSpPr>
            <a:spLocks noGrp="1" noChangeArrowheads="1"/>
          </p:cNvSpPr>
          <p:nvPr>
            <p:ph type="body" idx="1"/>
          </p:nvPr>
        </p:nvSpPr>
        <p:spPr/>
        <p:txBody>
          <a:bodyPr/>
          <a:lstStyle/>
          <a:p>
            <a:pPr>
              <a:lnSpc>
                <a:spcPct val="90000"/>
              </a:lnSpc>
            </a:pPr>
            <a:r>
              <a:rPr lang="en-US" altLang="en-US" dirty="0"/>
              <a:t>Earliest type of printer, now long obsolete</a:t>
            </a:r>
          </a:p>
          <a:p>
            <a:pPr>
              <a:lnSpc>
                <a:spcPct val="90000"/>
              </a:lnSpc>
            </a:pPr>
            <a:r>
              <a:rPr lang="en-US" altLang="en-US" dirty="0"/>
              <a:t>Rotating wheel containing all the characters for a font</a:t>
            </a:r>
          </a:p>
          <a:p>
            <a:pPr>
              <a:lnSpc>
                <a:spcPct val="90000"/>
              </a:lnSpc>
            </a:pPr>
            <a:r>
              <a:rPr lang="en-US" altLang="en-US" dirty="0"/>
              <a:t>Tractor-fed</a:t>
            </a:r>
          </a:p>
          <a:p>
            <a:pPr>
              <a:lnSpc>
                <a:spcPct val="90000"/>
              </a:lnSpc>
            </a:pPr>
            <a:r>
              <a:rPr lang="en-US" altLang="en-US" dirty="0"/>
              <a:t>Impact</a:t>
            </a:r>
          </a:p>
          <a:p>
            <a:pPr>
              <a:lnSpc>
                <a:spcPct val="90000"/>
              </a:lnSpc>
            </a:pPr>
            <a:r>
              <a:rPr lang="en-US" altLang="en-US" dirty="0"/>
              <a:t>Inked ribbon</a:t>
            </a:r>
          </a:p>
          <a:p>
            <a:pPr>
              <a:lnSpc>
                <a:spcPct val="90000"/>
              </a:lnSpc>
            </a:pPr>
            <a:r>
              <a:rPr lang="en-US" altLang="en-US" dirty="0"/>
              <a:t>Single-color</a:t>
            </a:r>
          </a:p>
          <a:p>
            <a:pPr>
              <a:lnSpc>
                <a:spcPct val="90000"/>
              </a:lnSpc>
            </a:pPr>
            <a:r>
              <a:rPr lang="en-US" altLang="en-US" dirty="0"/>
              <a:t>Line printer</a:t>
            </a:r>
          </a:p>
        </p:txBody>
      </p:sp>
      <p:grpSp>
        <p:nvGrpSpPr>
          <p:cNvPr id="862215" name="Group 7"/>
          <p:cNvGrpSpPr>
            <a:grpSpLocks/>
          </p:cNvGrpSpPr>
          <p:nvPr/>
        </p:nvGrpSpPr>
        <p:grpSpPr bwMode="auto">
          <a:xfrm>
            <a:off x="3810000" y="3581400"/>
            <a:ext cx="4670425" cy="2963863"/>
            <a:chOff x="2400" y="2256"/>
            <a:chExt cx="2942" cy="1867"/>
          </a:xfrm>
        </p:grpSpPr>
        <p:pic>
          <p:nvPicPr>
            <p:cNvPr id="8622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 y="2928"/>
              <a:ext cx="1319" cy="1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22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 y="2256"/>
              <a:ext cx="1694" cy="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cut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smtClean="0"/>
              <a:t>Daisy Wheel works</a:t>
            </a:r>
            <a:endParaRPr lang="en-US"/>
          </a:p>
        </p:txBody>
      </p:sp>
      <p:pic>
        <p:nvPicPr>
          <p:cNvPr id="6" name="Picture 5"/>
          <p:cNvPicPr>
            <a:picLocks noChangeAspect="1"/>
          </p:cNvPicPr>
          <p:nvPr/>
        </p:nvPicPr>
        <p:blipFill>
          <a:blip r:embed="rId3"/>
          <a:stretch>
            <a:fillRect/>
          </a:stretch>
        </p:blipFill>
        <p:spPr>
          <a:xfrm>
            <a:off x="842264" y="1600200"/>
            <a:ext cx="7459472" cy="4677270"/>
          </a:xfrm>
          <a:prstGeom prst="rect">
            <a:avLst/>
          </a:prstGeom>
        </p:spPr>
      </p:pic>
    </p:spTree>
    <p:extLst>
      <p:ext uri="{BB962C8B-B14F-4D97-AF65-F5344CB8AC3E}">
        <p14:creationId xmlns:p14="http://schemas.microsoft.com/office/powerpoint/2010/main" val="4015291126"/>
      </p:ext>
    </p:extLst>
  </p:cSld>
  <p:clrMapOvr>
    <a:masterClrMapping/>
  </p:clrMapOvr>
  <p:transition>
    <p:cut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smtClean="0"/>
              <a:t>Daisy Wheel works</a:t>
            </a:r>
            <a:endParaRPr lang="en-US"/>
          </a:p>
        </p:txBody>
      </p:sp>
      <p:pic>
        <p:nvPicPr>
          <p:cNvPr id="6" name="Picture 5"/>
          <p:cNvPicPr>
            <a:picLocks noChangeAspect="1"/>
          </p:cNvPicPr>
          <p:nvPr/>
        </p:nvPicPr>
        <p:blipFill>
          <a:blip r:embed="rId3"/>
          <a:stretch>
            <a:fillRect/>
          </a:stretch>
        </p:blipFill>
        <p:spPr>
          <a:xfrm>
            <a:off x="842264" y="1600200"/>
            <a:ext cx="7459472" cy="4677270"/>
          </a:xfrm>
          <a:prstGeom prst="rect">
            <a:avLst/>
          </a:prstGeom>
        </p:spPr>
      </p:pic>
    </p:spTree>
    <p:extLst>
      <p:ext uri="{BB962C8B-B14F-4D97-AF65-F5344CB8AC3E}">
        <p14:creationId xmlns:p14="http://schemas.microsoft.com/office/powerpoint/2010/main" val="1002546148"/>
      </p:ext>
    </p:extLst>
  </p:cSld>
  <p:clrMapOvr>
    <a:masterClrMapping/>
  </p:clrMapOvr>
  <p:transition>
    <p:cut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6306" name="Rectangle 2"/>
          <p:cNvSpPr>
            <a:spLocks noGrp="1" noRot="1" noChangeArrowheads="1"/>
          </p:cNvSpPr>
          <p:nvPr>
            <p:ph type="title"/>
          </p:nvPr>
        </p:nvSpPr>
        <p:spPr/>
        <p:txBody>
          <a:bodyPr/>
          <a:lstStyle/>
          <a:p>
            <a:r>
              <a:rPr lang="en-US" altLang="en-US"/>
              <a:t>Dot Matrix</a:t>
            </a:r>
          </a:p>
        </p:txBody>
      </p:sp>
      <p:sp>
        <p:nvSpPr>
          <p:cNvPr id="866307" name="Rectangle 3"/>
          <p:cNvSpPr>
            <a:spLocks noGrp="1" noChangeArrowheads="1"/>
          </p:cNvSpPr>
          <p:nvPr>
            <p:ph type="body" idx="1"/>
          </p:nvPr>
        </p:nvSpPr>
        <p:spPr/>
        <p:txBody>
          <a:bodyPr/>
          <a:lstStyle/>
          <a:p>
            <a:pPr>
              <a:lnSpc>
                <a:spcPct val="90000"/>
              </a:lnSpc>
            </a:pPr>
            <a:r>
              <a:rPr lang="en-US" altLang="en-US"/>
              <a:t>Improved on daisywheel by making multiple fonts possible</a:t>
            </a:r>
          </a:p>
          <a:p>
            <a:pPr>
              <a:lnSpc>
                <a:spcPct val="90000"/>
              </a:lnSpc>
            </a:pPr>
            <a:r>
              <a:rPr lang="en-US" altLang="en-US"/>
              <a:t>Letters formed by metal pins</a:t>
            </a:r>
          </a:p>
          <a:p>
            <a:pPr>
              <a:lnSpc>
                <a:spcPct val="90000"/>
              </a:lnSpc>
            </a:pPr>
            <a:r>
              <a:rPr lang="en-US" altLang="en-US"/>
              <a:t>Inked ribbon</a:t>
            </a:r>
          </a:p>
          <a:p>
            <a:pPr>
              <a:lnSpc>
                <a:spcPct val="90000"/>
              </a:lnSpc>
            </a:pPr>
            <a:r>
              <a:rPr lang="en-US" altLang="en-US"/>
              <a:t>Tractor-fed</a:t>
            </a:r>
          </a:p>
          <a:p>
            <a:pPr>
              <a:lnSpc>
                <a:spcPct val="90000"/>
              </a:lnSpc>
            </a:pPr>
            <a:r>
              <a:rPr lang="en-US" altLang="en-US"/>
              <a:t>Impact</a:t>
            </a:r>
          </a:p>
          <a:p>
            <a:pPr>
              <a:lnSpc>
                <a:spcPct val="90000"/>
              </a:lnSpc>
            </a:pPr>
            <a:r>
              <a:rPr lang="en-US" altLang="en-US"/>
              <a:t>Single-color</a:t>
            </a:r>
          </a:p>
          <a:p>
            <a:pPr>
              <a:lnSpc>
                <a:spcPct val="90000"/>
              </a:lnSpc>
            </a:pPr>
            <a:r>
              <a:rPr lang="en-US" altLang="en-US"/>
              <a:t>Line printer</a:t>
            </a:r>
          </a:p>
        </p:txBody>
      </p:sp>
    </p:spTree>
  </p:cSld>
  <p:clrMapOvr>
    <a:masterClrMapping/>
  </p:clrMapOvr>
  <p:transition>
    <p:cut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62" name="Rectangle 2"/>
          <p:cNvSpPr>
            <a:spLocks noGrp="1" noRot="1" noChangeArrowheads="1"/>
          </p:cNvSpPr>
          <p:nvPr>
            <p:ph type="title"/>
          </p:nvPr>
        </p:nvSpPr>
        <p:spPr/>
        <p:txBody>
          <a:bodyPr/>
          <a:lstStyle/>
          <a:p>
            <a:r>
              <a:rPr lang="en-US" altLang="en-US" dirty="0"/>
              <a:t>Chapter </a:t>
            </a:r>
            <a:r>
              <a:rPr lang="en-US" altLang="en-US" dirty="0" smtClean="0"/>
              <a:t>11 </a:t>
            </a:r>
            <a:r>
              <a:rPr lang="en-US" altLang="en-US" dirty="0"/>
              <a:t>Objectives</a:t>
            </a:r>
          </a:p>
        </p:txBody>
      </p:sp>
      <p:sp>
        <p:nvSpPr>
          <p:cNvPr id="757763" name="Rectangle 3"/>
          <p:cNvSpPr>
            <a:spLocks noGrp="1" noChangeArrowheads="1"/>
          </p:cNvSpPr>
          <p:nvPr>
            <p:ph type="body" idx="1"/>
          </p:nvPr>
        </p:nvSpPr>
        <p:spPr>
          <a:xfrm>
            <a:off x="457200" y="1600200"/>
            <a:ext cx="8229600" cy="5029200"/>
          </a:xfrm>
        </p:spPr>
        <p:txBody>
          <a:bodyPr/>
          <a:lstStyle/>
          <a:p>
            <a:r>
              <a:rPr lang="en-US" altLang="en-US" dirty="0"/>
              <a:t>Identify basic printer functions</a:t>
            </a:r>
          </a:p>
          <a:p>
            <a:r>
              <a:rPr lang="en-US" altLang="en-US" dirty="0"/>
              <a:t>Distinguish between classes of printers</a:t>
            </a:r>
          </a:p>
          <a:p>
            <a:r>
              <a:rPr lang="en-US" altLang="en-US" dirty="0"/>
              <a:t>Explain printer technologies</a:t>
            </a:r>
          </a:p>
          <a:p>
            <a:r>
              <a:rPr lang="en-US" altLang="en-US" dirty="0"/>
              <a:t>Explain the laser printing process</a:t>
            </a:r>
          </a:p>
          <a:p>
            <a:r>
              <a:rPr lang="en-US" altLang="en-US" dirty="0"/>
              <a:t>Install and manage printer drivers in Windows</a:t>
            </a:r>
          </a:p>
          <a:p>
            <a:r>
              <a:rPr lang="en-US" altLang="en-US" dirty="0"/>
              <a:t>View and install Windows fonts</a:t>
            </a:r>
          </a:p>
          <a:p>
            <a:r>
              <a:rPr lang="en-US" altLang="en-US" dirty="0"/>
              <a:t>Troubleshoot printer problems</a:t>
            </a:r>
          </a:p>
        </p:txBody>
      </p:sp>
    </p:spTree>
  </p:cSld>
  <p:clrMapOvr>
    <a:masterClrMapping/>
  </p:clrMapOvr>
  <p:transition>
    <p:cut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8356" name="Rectangle 4"/>
          <p:cNvSpPr>
            <a:spLocks noGrp="1" noRot="1" noChangeArrowheads="1"/>
          </p:cNvSpPr>
          <p:nvPr>
            <p:ph type="title"/>
          </p:nvPr>
        </p:nvSpPr>
        <p:spPr/>
        <p:txBody>
          <a:bodyPr/>
          <a:lstStyle/>
          <a:p>
            <a:r>
              <a:rPr lang="en-US" altLang="en-US"/>
              <a:t>Dot Matrix</a:t>
            </a:r>
          </a:p>
        </p:txBody>
      </p:sp>
      <p:pic>
        <p:nvPicPr>
          <p:cNvPr id="868357" name="Picture 5" descr="dot_matrix_pri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117023"/>
            <a:ext cx="7620000" cy="56284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1426" name="Rectangle 2"/>
          <p:cNvSpPr>
            <a:spLocks noGrp="1" noRot="1" noChangeArrowheads="1"/>
          </p:cNvSpPr>
          <p:nvPr>
            <p:ph type="title"/>
          </p:nvPr>
        </p:nvSpPr>
        <p:spPr/>
        <p:txBody>
          <a:bodyPr/>
          <a:lstStyle/>
          <a:p>
            <a:r>
              <a:rPr lang="en-US" altLang="en-US"/>
              <a:t>Inkjet</a:t>
            </a:r>
          </a:p>
        </p:txBody>
      </p:sp>
      <p:sp>
        <p:nvSpPr>
          <p:cNvPr id="871427" name="Rectangle 3"/>
          <p:cNvSpPr>
            <a:spLocks noGrp="1" noChangeArrowheads="1"/>
          </p:cNvSpPr>
          <p:nvPr>
            <p:ph type="body" idx="1"/>
          </p:nvPr>
        </p:nvSpPr>
        <p:spPr/>
        <p:txBody>
          <a:bodyPr/>
          <a:lstStyle/>
          <a:p>
            <a:r>
              <a:rPr lang="en-US" altLang="en-US" dirty="0"/>
              <a:t>Liquid ink dispensed by nozzles in the print head</a:t>
            </a:r>
          </a:p>
          <a:p>
            <a:pPr lvl="1"/>
            <a:r>
              <a:rPr lang="en-US" altLang="en-US" dirty="0" smtClean="0"/>
              <a:t>Aka Bubble jet</a:t>
            </a:r>
            <a:endParaRPr lang="en-US" altLang="en-US" dirty="0"/>
          </a:p>
          <a:p>
            <a:r>
              <a:rPr lang="en-US" altLang="en-US" dirty="0"/>
              <a:t>Sheet-fed</a:t>
            </a:r>
          </a:p>
          <a:p>
            <a:r>
              <a:rPr lang="en-US" altLang="en-US" dirty="0"/>
              <a:t>Non-impact</a:t>
            </a:r>
          </a:p>
          <a:p>
            <a:r>
              <a:rPr lang="en-US" altLang="en-US" dirty="0"/>
              <a:t>Multi-color</a:t>
            </a:r>
          </a:p>
          <a:p>
            <a:r>
              <a:rPr lang="en-US" altLang="en-US" dirty="0"/>
              <a:t>Line printer</a:t>
            </a:r>
          </a:p>
        </p:txBody>
      </p:sp>
      <p:pic>
        <p:nvPicPr>
          <p:cNvPr id="8714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352800"/>
            <a:ext cx="3962400" cy="289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cut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an Inkjet Printer</a:t>
            </a:r>
            <a:endParaRPr lang="en-US" dirty="0"/>
          </a:p>
        </p:txBody>
      </p:sp>
      <p:sp>
        <p:nvSpPr>
          <p:cNvPr id="3" name="Content Placeholder 2"/>
          <p:cNvSpPr>
            <a:spLocks noGrp="1"/>
          </p:cNvSpPr>
          <p:nvPr>
            <p:ph idx="1"/>
          </p:nvPr>
        </p:nvSpPr>
        <p:spPr/>
        <p:txBody>
          <a:bodyPr/>
          <a:lstStyle/>
          <a:p>
            <a:r>
              <a:rPr lang="en-US" dirty="0"/>
              <a:t>Print head/ink cartridge</a:t>
            </a:r>
          </a:p>
          <a:p>
            <a:r>
              <a:rPr lang="en-US" dirty="0" smtClean="0"/>
              <a:t>Head </a:t>
            </a:r>
            <a:r>
              <a:rPr lang="en-US" dirty="0"/>
              <a:t>carriage, belt, and stepper motor</a:t>
            </a:r>
          </a:p>
          <a:p>
            <a:r>
              <a:rPr lang="en-US" dirty="0" smtClean="0"/>
              <a:t>Paper-feed </a:t>
            </a:r>
            <a:r>
              <a:rPr lang="en-US" dirty="0"/>
              <a:t>mechanism</a:t>
            </a:r>
          </a:p>
          <a:p>
            <a:r>
              <a:rPr lang="en-US" dirty="0" smtClean="0"/>
              <a:t>Control</a:t>
            </a:r>
            <a:r>
              <a:rPr lang="en-US" dirty="0"/>
              <a:t>, interface, and power circuitry</a:t>
            </a:r>
          </a:p>
        </p:txBody>
      </p:sp>
    </p:spTree>
    <p:extLst>
      <p:ext uri="{BB962C8B-B14F-4D97-AF65-F5344CB8AC3E}">
        <p14:creationId xmlns:p14="http://schemas.microsoft.com/office/powerpoint/2010/main" val="2276134455"/>
      </p:ext>
    </p:extLst>
  </p:cSld>
  <p:clrMapOvr>
    <a:masterClrMapping/>
  </p:clrMapOvr>
  <p:transition>
    <p:cut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Head Cartridge</a:t>
            </a:r>
            <a:endParaRPr lang="en-US" dirty="0"/>
          </a:p>
        </p:txBody>
      </p:sp>
      <p:pic>
        <p:nvPicPr>
          <p:cNvPr id="4" name="Picture 3"/>
          <p:cNvPicPr>
            <a:picLocks noChangeAspect="1"/>
          </p:cNvPicPr>
          <p:nvPr/>
        </p:nvPicPr>
        <p:blipFill>
          <a:blip r:embed="rId3"/>
          <a:stretch>
            <a:fillRect/>
          </a:stretch>
        </p:blipFill>
        <p:spPr>
          <a:xfrm>
            <a:off x="1435052" y="1752600"/>
            <a:ext cx="6273896" cy="4775563"/>
          </a:xfrm>
          <a:prstGeom prst="rect">
            <a:avLst/>
          </a:prstGeom>
        </p:spPr>
      </p:pic>
    </p:spTree>
    <p:extLst>
      <p:ext uri="{BB962C8B-B14F-4D97-AF65-F5344CB8AC3E}">
        <p14:creationId xmlns:p14="http://schemas.microsoft.com/office/powerpoint/2010/main" val="600639836"/>
      </p:ext>
    </p:extLst>
  </p:cSld>
  <p:clrMapOvr>
    <a:masterClrMapping/>
  </p:clrMapOvr>
  <p:transition>
    <p:cut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Stepper Motor</a:t>
            </a:r>
            <a:endParaRPr lang="en-US" dirty="0"/>
          </a:p>
        </p:txBody>
      </p:sp>
      <p:pic>
        <p:nvPicPr>
          <p:cNvPr id="3" name="Picture 2"/>
          <p:cNvPicPr>
            <a:picLocks noChangeAspect="1"/>
          </p:cNvPicPr>
          <p:nvPr/>
        </p:nvPicPr>
        <p:blipFill>
          <a:blip r:embed="rId3"/>
          <a:stretch>
            <a:fillRect/>
          </a:stretch>
        </p:blipFill>
        <p:spPr>
          <a:xfrm>
            <a:off x="1447800" y="1752600"/>
            <a:ext cx="5859685" cy="4386113"/>
          </a:xfrm>
          <a:prstGeom prst="rect">
            <a:avLst/>
          </a:prstGeom>
        </p:spPr>
      </p:pic>
    </p:spTree>
    <p:extLst>
      <p:ext uri="{BB962C8B-B14F-4D97-AF65-F5344CB8AC3E}">
        <p14:creationId xmlns:p14="http://schemas.microsoft.com/office/powerpoint/2010/main" val="2513296835"/>
      </p:ext>
    </p:extLst>
  </p:cSld>
  <p:clrMapOvr>
    <a:masterClrMapping/>
  </p:clrMapOvr>
  <p:transition>
    <p:cut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Stabilizer Bar </a:t>
            </a:r>
            <a:endParaRPr lang="en-US" dirty="0"/>
          </a:p>
        </p:txBody>
      </p:sp>
      <p:pic>
        <p:nvPicPr>
          <p:cNvPr id="4" name="Picture 3"/>
          <p:cNvPicPr>
            <a:picLocks noChangeAspect="1"/>
          </p:cNvPicPr>
          <p:nvPr/>
        </p:nvPicPr>
        <p:blipFill>
          <a:blip r:embed="rId3"/>
          <a:stretch>
            <a:fillRect/>
          </a:stretch>
        </p:blipFill>
        <p:spPr>
          <a:xfrm>
            <a:off x="1143000" y="2438400"/>
            <a:ext cx="7086600" cy="4318602"/>
          </a:xfrm>
          <a:prstGeom prst="rect">
            <a:avLst/>
          </a:prstGeom>
        </p:spPr>
      </p:pic>
      <p:cxnSp>
        <p:nvCxnSpPr>
          <p:cNvPr id="8" name="Straight Arrow Connector 7"/>
          <p:cNvCxnSpPr/>
          <p:nvPr/>
        </p:nvCxnSpPr>
        <p:spPr bwMode="auto">
          <a:xfrm>
            <a:off x="4267200" y="2057400"/>
            <a:ext cx="0" cy="2209800"/>
          </a:xfrm>
          <a:prstGeom prst="straightConnector1">
            <a:avLst/>
          </a:prstGeom>
          <a:ln>
            <a:headEnd type="none" w="sm" len="sm"/>
            <a:tailEnd type="triangle"/>
          </a:ln>
          <a:extLst/>
        </p:spPr>
        <p:style>
          <a:lnRef idx="3">
            <a:schemeClr val="accent2"/>
          </a:lnRef>
          <a:fillRef idx="0">
            <a:schemeClr val="accent2"/>
          </a:fillRef>
          <a:effectRef idx="2">
            <a:schemeClr val="accent2"/>
          </a:effectRef>
          <a:fontRef idx="minor">
            <a:schemeClr val="tx1"/>
          </a:fontRef>
        </p:style>
      </p:cxnSp>
      <p:cxnSp>
        <p:nvCxnSpPr>
          <p:cNvPr id="10" name="Straight Arrow Connector 9"/>
          <p:cNvCxnSpPr/>
          <p:nvPr/>
        </p:nvCxnSpPr>
        <p:spPr bwMode="auto">
          <a:xfrm>
            <a:off x="2667000" y="1981200"/>
            <a:ext cx="0" cy="1646238"/>
          </a:xfrm>
          <a:prstGeom prst="straightConnector1">
            <a:avLst/>
          </a:prstGeom>
          <a:ln>
            <a:headEnd type="none" w="sm" len="sm"/>
            <a:tailEnd type="triangle"/>
          </a:ln>
          <a:extLst/>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bwMode="auto">
          <a:xfrm>
            <a:off x="6172200" y="1981200"/>
            <a:ext cx="0" cy="2209800"/>
          </a:xfrm>
          <a:prstGeom prst="straightConnector1">
            <a:avLst/>
          </a:prstGeom>
          <a:ln>
            <a:headEnd type="none" w="sm" len="sm"/>
            <a:tailEnd type="triangle"/>
          </a:ln>
          <a:extLst/>
        </p:spPr>
        <p:style>
          <a:lnRef idx="3">
            <a:schemeClr val="accent2"/>
          </a:lnRef>
          <a:fillRef idx="0">
            <a:schemeClr val="accent2"/>
          </a:fillRef>
          <a:effectRef idx="2">
            <a:schemeClr val="accent2"/>
          </a:effectRef>
          <a:fontRef idx="minor">
            <a:schemeClr val="tx1"/>
          </a:fontRef>
        </p:style>
      </p:cxnSp>
      <p:sp>
        <p:nvSpPr>
          <p:cNvPr id="13" name="TextBox 12"/>
          <p:cNvSpPr txBox="1"/>
          <p:nvPr/>
        </p:nvSpPr>
        <p:spPr>
          <a:xfrm>
            <a:off x="2260478" y="1669852"/>
            <a:ext cx="813043" cy="369332"/>
          </a:xfrm>
          <a:prstGeom prst="rect">
            <a:avLst/>
          </a:prstGeom>
          <a:noFill/>
        </p:spPr>
        <p:txBody>
          <a:bodyPr wrap="none" rtlCol="0">
            <a:spAutoFit/>
          </a:bodyPr>
          <a:lstStyle/>
          <a:p>
            <a:r>
              <a:rPr lang="en-US" dirty="0" smtClean="0"/>
              <a:t>Pulley</a:t>
            </a:r>
            <a:endParaRPr lang="en-US" dirty="0"/>
          </a:p>
        </p:txBody>
      </p:sp>
      <p:sp>
        <p:nvSpPr>
          <p:cNvPr id="14" name="TextBox 13"/>
          <p:cNvSpPr txBox="1"/>
          <p:nvPr/>
        </p:nvSpPr>
        <p:spPr>
          <a:xfrm>
            <a:off x="3776050" y="1749187"/>
            <a:ext cx="1531188" cy="369332"/>
          </a:xfrm>
          <a:prstGeom prst="rect">
            <a:avLst/>
          </a:prstGeom>
          <a:noFill/>
        </p:spPr>
        <p:txBody>
          <a:bodyPr wrap="none" rtlCol="0">
            <a:spAutoFit/>
          </a:bodyPr>
          <a:lstStyle/>
          <a:p>
            <a:r>
              <a:rPr lang="en-US" dirty="0" smtClean="0"/>
              <a:t>Stabilizer bar</a:t>
            </a:r>
            <a:endParaRPr lang="en-US" dirty="0"/>
          </a:p>
        </p:txBody>
      </p:sp>
      <p:sp>
        <p:nvSpPr>
          <p:cNvPr id="15" name="TextBox 14"/>
          <p:cNvSpPr txBox="1"/>
          <p:nvPr/>
        </p:nvSpPr>
        <p:spPr>
          <a:xfrm>
            <a:off x="6135217" y="1669852"/>
            <a:ext cx="582211" cy="369332"/>
          </a:xfrm>
          <a:prstGeom prst="rect">
            <a:avLst/>
          </a:prstGeom>
          <a:noFill/>
        </p:spPr>
        <p:txBody>
          <a:bodyPr wrap="none" rtlCol="0">
            <a:spAutoFit/>
          </a:bodyPr>
          <a:lstStyle/>
          <a:p>
            <a:r>
              <a:rPr lang="en-US" dirty="0" smtClean="0"/>
              <a:t>Belt</a:t>
            </a:r>
            <a:endParaRPr lang="en-US" dirty="0"/>
          </a:p>
        </p:txBody>
      </p:sp>
    </p:spTree>
    <p:extLst>
      <p:ext uri="{BB962C8B-B14F-4D97-AF65-F5344CB8AC3E}">
        <p14:creationId xmlns:p14="http://schemas.microsoft.com/office/powerpoint/2010/main" val="4036233472"/>
      </p:ext>
    </p:extLst>
  </p:cSld>
  <p:clrMapOvr>
    <a:masterClrMapping/>
  </p:clrMapOvr>
  <p:transition>
    <p:cut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Feed Mechanism</a:t>
            </a:r>
            <a:endParaRPr lang="en-US" dirty="0"/>
          </a:p>
        </p:txBody>
      </p:sp>
      <p:pic>
        <p:nvPicPr>
          <p:cNvPr id="3" name="Picture 2"/>
          <p:cNvPicPr>
            <a:picLocks noChangeAspect="1"/>
          </p:cNvPicPr>
          <p:nvPr/>
        </p:nvPicPr>
        <p:blipFill>
          <a:blip r:embed="rId3"/>
          <a:stretch>
            <a:fillRect/>
          </a:stretch>
        </p:blipFill>
        <p:spPr>
          <a:xfrm>
            <a:off x="219016" y="2895600"/>
            <a:ext cx="4352984" cy="3012550"/>
          </a:xfrm>
          <a:prstGeom prst="rect">
            <a:avLst/>
          </a:prstGeom>
        </p:spPr>
      </p:pic>
      <p:pic>
        <p:nvPicPr>
          <p:cNvPr id="4" name="Picture 3"/>
          <p:cNvPicPr>
            <a:picLocks noChangeAspect="1"/>
          </p:cNvPicPr>
          <p:nvPr/>
        </p:nvPicPr>
        <p:blipFill>
          <a:blip r:embed="rId4"/>
          <a:stretch>
            <a:fillRect/>
          </a:stretch>
        </p:blipFill>
        <p:spPr>
          <a:xfrm>
            <a:off x="4800600" y="2861127"/>
            <a:ext cx="4135120" cy="3016543"/>
          </a:xfrm>
          <a:prstGeom prst="rect">
            <a:avLst/>
          </a:prstGeom>
        </p:spPr>
      </p:pic>
      <p:sp>
        <p:nvSpPr>
          <p:cNvPr id="5" name="TextBox 4"/>
          <p:cNvSpPr txBox="1"/>
          <p:nvPr/>
        </p:nvSpPr>
        <p:spPr>
          <a:xfrm flipH="1">
            <a:off x="655319" y="6324600"/>
            <a:ext cx="3611881" cy="369332"/>
          </a:xfrm>
          <a:prstGeom prst="rect">
            <a:avLst/>
          </a:prstGeom>
          <a:noFill/>
        </p:spPr>
        <p:txBody>
          <a:bodyPr wrap="square" rtlCol="0">
            <a:spAutoFit/>
          </a:bodyPr>
          <a:lstStyle/>
          <a:p>
            <a:r>
              <a:rPr lang="en-US" dirty="0" smtClean="0"/>
              <a:t>Pick up Rollers</a:t>
            </a:r>
            <a:endParaRPr lang="en-US" dirty="0"/>
          </a:p>
        </p:txBody>
      </p:sp>
      <p:sp>
        <p:nvSpPr>
          <p:cNvPr id="6" name="TextBox 5"/>
          <p:cNvSpPr txBox="1"/>
          <p:nvPr/>
        </p:nvSpPr>
        <p:spPr>
          <a:xfrm flipH="1">
            <a:off x="5054599" y="6299200"/>
            <a:ext cx="3611881" cy="369332"/>
          </a:xfrm>
          <a:prstGeom prst="rect">
            <a:avLst/>
          </a:prstGeom>
          <a:noFill/>
        </p:spPr>
        <p:txBody>
          <a:bodyPr wrap="square" rtlCol="0">
            <a:spAutoFit/>
          </a:bodyPr>
          <a:lstStyle/>
          <a:p>
            <a:r>
              <a:rPr lang="en-US" dirty="0" smtClean="0"/>
              <a:t>Separator Pads</a:t>
            </a:r>
            <a:endParaRPr lang="en-US" dirty="0"/>
          </a:p>
        </p:txBody>
      </p:sp>
    </p:spTree>
    <p:extLst>
      <p:ext uri="{BB962C8B-B14F-4D97-AF65-F5344CB8AC3E}">
        <p14:creationId xmlns:p14="http://schemas.microsoft.com/office/powerpoint/2010/main" val="3334098394"/>
      </p:ext>
    </p:extLst>
  </p:cSld>
  <p:clrMapOvr>
    <a:masterClrMapping/>
  </p:clrMapOvr>
  <p:transition>
    <p:cut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Inkjet Paper Tray</a:t>
            </a:r>
            <a:endParaRPr lang="en-US" dirty="0"/>
          </a:p>
        </p:txBody>
      </p:sp>
      <p:pic>
        <p:nvPicPr>
          <p:cNvPr id="4" name="Picture 3"/>
          <p:cNvPicPr>
            <a:picLocks noChangeAspect="1"/>
          </p:cNvPicPr>
          <p:nvPr/>
        </p:nvPicPr>
        <p:blipFill>
          <a:blip r:embed="rId3"/>
          <a:stretch>
            <a:fillRect/>
          </a:stretch>
        </p:blipFill>
        <p:spPr>
          <a:xfrm>
            <a:off x="1905000" y="2286000"/>
            <a:ext cx="6177651" cy="4096250"/>
          </a:xfrm>
          <a:prstGeom prst="rect">
            <a:avLst/>
          </a:prstGeom>
        </p:spPr>
      </p:pic>
    </p:spTree>
    <p:extLst>
      <p:ext uri="{BB962C8B-B14F-4D97-AF65-F5344CB8AC3E}">
        <p14:creationId xmlns:p14="http://schemas.microsoft.com/office/powerpoint/2010/main" val="1083890938"/>
      </p:ext>
    </p:extLst>
  </p:cSld>
  <p:clrMapOvr>
    <a:masterClrMapping/>
  </p:clrMapOvr>
  <p:transition>
    <p:cut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Paper-Feed Sensor</a:t>
            </a:r>
            <a:endParaRPr lang="en-US" dirty="0"/>
          </a:p>
        </p:txBody>
      </p:sp>
      <p:pic>
        <p:nvPicPr>
          <p:cNvPr id="4" name="Picture 3"/>
          <p:cNvPicPr>
            <a:picLocks noChangeAspect="1"/>
          </p:cNvPicPr>
          <p:nvPr/>
        </p:nvPicPr>
        <p:blipFill>
          <a:blip r:embed="rId3"/>
          <a:stretch>
            <a:fillRect/>
          </a:stretch>
        </p:blipFill>
        <p:spPr>
          <a:xfrm>
            <a:off x="1219200" y="1905000"/>
            <a:ext cx="6019800" cy="4672850"/>
          </a:xfrm>
          <a:prstGeom prst="rect">
            <a:avLst/>
          </a:prstGeom>
        </p:spPr>
      </p:pic>
    </p:spTree>
    <p:extLst>
      <p:ext uri="{BB962C8B-B14F-4D97-AF65-F5344CB8AC3E}">
        <p14:creationId xmlns:p14="http://schemas.microsoft.com/office/powerpoint/2010/main" val="3173357934"/>
      </p:ext>
    </p:extLst>
  </p:cSld>
  <p:clrMapOvr>
    <a:masterClrMapping/>
  </p:clrMapOvr>
  <p:transition>
    <p:cut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Interface</a:t>
            </a:r>
            <a:r>
              <a:rPr lang="en-US" dirty="0"/>
              <a:t> </a:t>
            </a:r>
            <a:r>
              <a:rPr lang="en-US" dirty="0" smtClean="0"/>
              <a:t>and </a:t>
            </a:r>
            <a:br>
              <a:rPr lang="en-US" dirty="0" smtClean="0"/>
            </a:br>
            <a:r>
              <a:rPr lang="en-US" dirty="0" smtClean="0"/>
              <a:t>Power Circuitry</a:t>
            </a:r>
            <a:endParaRPr lang="en-US" dirty="0"/>
          </a:p>
        </p:txBody>
      </p:sp>
      <p:sp>
        <p:nvSpPr>
          <p:cNvPr id="3" name="Content Placeholder 2"/>
          <p:cNvSpPr>
            <a:spLocks noGrp="1"/>
          </p:cNvSpPr>
          <p:nvPr>
            <p:ph idx="1"/>
          </p:nvPr>
        </p:nvSpPr>
        <p:spPr/>
        <p:txBody>
          <a:bodyPr/>
          <a:lstStyle/>
          <a:p>
            <a:r>
              <a:rPr lang="en-US" dirty="0" smtClean="0"/>
              <a:t>Printer Control Circuits</a:t>
            </a:r>
          </a:p>
          <a:p>
            <a:r>
              <a:rPr lang="en-US" dirty="0" smtClean="0"/>
              <a:t>Power Circuits</a:t>
            </a:r>
            <a:endParaRPr lang="en-US" dirty="0"/>
          </a:p>
        </p:txBody>
      </p:sp>
    </p:spTree>
    <p:extLst>
      <p:ext uri="{BB962C8B-B14F-4D97-AF65-F5344CB8AC3E}">
        <p14:creationId xmlns:p14="http://schemas.microsoft.com/office/powerpoint/2010/main" val="397263588"/>
      </p:ext>
    </p:extLst>
  </p:cSld>
  <p:clrMapOvr>
    <a:masterClrMapping/>
  </p:clrMapOvr>
  <p:transition>
    <p:cut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lstStyle/>
          <a:p>
            <a:r>
              <a:rPr lang="en-US" i="1" dirty="0"/>
              <a:t>Printers </a:t>
            </a:r>
            <a:r>
              <a:rPr lang="en-US" dirty="0"/>
              <a:t>are electromechanical output devices that are used to put information from </a:t>
            </a:r>
            <a:r>
              <a:rPr lang="en-US" dirty="0" smtClean="0"/>
              <a:t>the computer </a:t>
            </a:r>
            <a:r>
              <a:rPr lang="en-US" dirty="0"/>
              <a:t>onto paper</a:t>
            </a:r>
          </a:p>
        </p:txBody>
      </p:sp>
    </p:spTree>
    <p:extLst>
      <p:ext uri="{BB962C8B-B14F-4D97-AF65-F5344CB8AC3E}">
        <p14:creationId xmlns:p14="http://schemas.microsoft.com/office/powerpoint/2010/main" val="738688397"/>
      </p:ext>
    </p:extLst>
  </p:cSld>
  <p:clrMapOvr>
    <a:masterClrMapping/>
  </p:clrMapOvr>
  <p:transition>
    <p:cut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3474" name="Rectangle 2"/>
          <p:cNvSpPr>
            <a:spLocks noGrp="1" noRot="1" noChangeArrowheads="1"/>
          </p:cNvSpPr>
          <p:nvPr>
            <p:ph type="title"/>
          </p:nvPr>
        </p:nvSpPr>
        <p:spPr/>
        <p:txBody>
          <a:bodyPr/>
          <a:lstStyle/>
          <a:p>
            <a:r>
              <a:rPr lang="en-US" altLang="en-US"/>
              <a:t>Laser</a:t>
            </a:r>
          </a:p>
        </p:txBody>
      </p:sp>
      <p:sp>
        <p:nvSpPr>
          <p:cNvPr id="873475" name="Rectangle 3"/>
          <p:cNvSpPr>
            <a:spLocks noGrp="1" noChangeArrowheads="1"/>
          </p:cNvSpPr>
          <p:nvPr>
            <p:ph type="body" idx="1"/>
          </p:nvPr>
        </p:nvSpPr>
        <p:spPr/>
        <p:txBody>
          <a:bodyPr/>
          <a:lstStyle/>
          <a:p>
            <a:r>
              <a:rPr lang="en-US" altLang="en-US" dirty="0"/>
              <a:t>Solid toner dispensed by electrical charges</a:t>
            </a:r>
          </a:p>
          <a:p>
            <a:r>
              <a:rPr lang="en-US" altLang="en-US" dirty="0"/>
              <a:t>Sheet-fed</a:t>
            </a:r>
          </a:p>
          <a:p>
            <a:r>
              <a:rPr lang="en-US" altLang="en-US" dirty="0"/>
              <a:t>Non-impact</a:t>
            </a:r>
          </a:p>
          <a:p>
            <a:r>
              <a:rPr lang="en-US" altLang="en-US" dirty="0"/>
              <a:t>Single-color or </a:t>
            </a:r>
            <a:br>
              <a:rPr lang="en-US" altLang="en-US" dirty="0"/>
            </a:br>
            <a:r>
              <a:rPr lang="en-US" altLang="en-US" dirty="0"/>
              <a:t>multi-color</a:t>
            </a:r>
          </a:p>
          <a:p>
            <a:r>
              <a:rPr lang="en-US" altLang="en-US" dirty="0"/>
              <a:t>Page printer</a:t>
            </a:r>
          </a:p>
        </p:txBody>
      </p:sp>
      <p:pic>
        <p:nvPicPr>
          <p:cNvPr id="873476" name="Picture 4" descr="18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2514600"/>
            <a:ext cx="3657600" cy="33575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Toner Cartridge</a:t>
            </a:r>
            <a:endParaRPr lang="en-US" dirty="0"/>
          </a:p>
        </p:txBody>
      </p:sp>
      <p:pic>
        <p:nvPicPr>
          <p:cNvPr id="4" name="Picture 3"/>
          <p:cNvPicPr>
            <a:picLocks noChangeAspect="1"/>
          </p:cNvPicPr>
          <p:nvPr/>
        </p:nvPicPr>
        <p:blipFill>
          <a:blip r:embed="rId2"/>
          <a:stretch>
            <a:fillRect/>
          </a:stretch>
        </p:blipFill>
        <p:spPr>
          <a:xfrm>
            <a:off x="179962" y="1981200"/>
            <a:ext cx="8784076" cy="4508500"/>
          </a:xfrm>
          <a:prstGeom prst="rect">
            <a:avLst/>
          </a:prstGeom>
        </p:spPr>
      </p:pic>
      <p:sp>
        <p:nvSpPr>
          <p:cNvPr id="5" name="Rectangle 4"/>
          <p:cNvSpPr/>
          <p:nvPr/>
        </p:nvSpPr>
        <p:spPr>
          <a:xfrm>
            <a:off x="285281" y="2514600"/>
            <a:ext cx="3621505" cy="369332"/>
          </a:xfrm>
          <a:prstGeom prst="rect">
            <a:avLst/>
          </a:prstGeom>
        </p:spPr>
        <p:txBody>
          <a:bodyPr wrap="none">
            <a:spAutoFit/>
          </a:bodyPr>
          <a:lstStyle/>
          <a:p>
            <a:r>
              <a:rPr lang="en-US" dirty="0" err="1" smtClean="0">
                <a:solidFill>
                  <a:schemeClr val="accent4">
                    <a:lumMod val="10000"/>
                  </a:schemeClr>
                </a:solidFill>
                <a:latin typeface="SabonLTStd-Roman"/>
              </a:rPr>
              <a:t>Electrophotographic</a:t>
            </a:r>
            <a:r>
              <a:rPr lang="en-US" dirty="0" smtClean="0">
                <a:solidFill>
                  <a:schemeClr val="accent4">
                    <a:lumMod val="10000"/>
                  </a:schemeClr>
                </a:solidFill>
                <a:latin typeface="SabonLTStd-Roman"/>
              </a:rPr>
              <a:t> Cartridge EP</a:t>
            </a:r>
            <a:endParaRPr lang="en-US" dirty="0">
              <a:solidFill>
                <a:schemeClr val="accent4">
                  <a:lumMod val="10000"/>
                </a:schemeClr>
              </a:solidFill>
            </a:endParaRPr>
          </a:p>
        </p:txBody>
      </p:sp>
    </p:spTree>
    <p:extLst>
      <p:ext uri="{BB962C8B-B14F-4D97-AF65-F5344CB8AC3E}">
        <p14:creationId xmlns:p14="http://schemas.microsoft.com/office/powerpoint/2010/main" val="1845507664"/>
      </p:ext>
    </p:extLst>
  </p:cSld>
  <p:clrMapOvr>
    <a:masterClrMapping/>
  </p:clrMapOvr>
  <p:transition>
    <p:cut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5522" name="Rectangle 2"/>
          <p:cNvSpPr>
            <a:spLocks noGrp="1" noRot="1" noChangeArrowheads="1"/>
          </p:cNvSpPr>
          <p:nvPr>
            <p:ph type="title"/>
          </p:nvPr>
        </p:nvSpPr>
        <p:spPr/>
        <p:txBody>
          <a:bodyPr/>
          <a:lstStyle/>
          <a:p>
            <a:r>
              <a:rPr lang="en-US" altLang="en-US"/>
              <a:t>Laser Printing Process</a:t>
            </a:r>
          </a:p>
        </p:txBody>
      </p:sp>
      <p:sp>
        <p:nvSpPr>
          <p:cNvPr id="875523" name="Rectangle 3"/>
          <p:cNvSpPr>
            <a:spLocks noGrp="1" noChangeArrowheads="1"/>
          </p:cNvSpPr>
          <p:nvPr>
            <p:ph type="body" idx="1"/>
          </p:nvPr>
        </p:nvSpPr>
        <p:spPr/>
        <p:txBody>
          <a:bodyPr/>
          <a:lstStyle/>
          <a:p>
            <a:r>
              <a:rPr lang="en-US" altLang="en-US" dirty="0"/>
              <a:t>Step 1: </a:t>
            </a:r>
            <a:r>
              <a:rPr lang="en-US" altLang="en-US" dirty="0" smtClean="0"/>
              <a:t>Processing</a:t>
            </a:r>
            <a:endParaRPr lang="en-US" altLang="en-US" dirty="0"/>
          </a:p>
          <a:p>
            <a:r>
              <a:rPr lang="en-US" altLang="en-US" dirty="0"/>
              <a:t>Step 2: Charging (Conditioning)</a:t>
            </a:r>
          </a:p>
        </p:txBody>
      </p:sp>
      <p:pic>
        <p:nvPicPr>
          <p:cNvPr id="875524" name="Picture 4" descr="laser_prin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200400"/>
            <a:ext cx="5638800" cy="3238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5522" name="Rectangle 2"/>
          <p:cNvSpPr>
            <a:spLocks noGrp="1" noRot="1" noChangeArrowheads="1"/>
          </p:cNvSpPr>
          <p:nvPr>
            <p:ph type="title"/>
          </p:nvPr>
        </p:nvSpPr>
        <p:spPr/>
        <p:txBody>
          <a:bodyPr/>
          <a:lstStyle/>
          <a:p>
            <a:r>
              <a:rPr lang="en-US" altLang="en-US" dirty="0"/>
              <a:t>Laser Printing </a:t>
            </a:r>
            <a:r>
              <a:rPr lang="en-US" altLang="en-US" dirty="0" smtClean="0"/>
              <a:t>Process</a:t>
            </a:r>
            <a:br>
              <a:rPr lang="en-US" altLang="en-US" dirty="0" smtClean="0"/>
            </a:br>
            <a:r>
              <a:rPr lang="en-US" altLang="en-US" sz="900" dirty="0" smtClean="0"/>
              <a:t>(Paul Can Walk, Dance &amp; Talk French Clearly)</a:t>
            </a:r>
            <a:endParaRPr lang="en-US" altLang="en-US" dirty="0"/>
          </a:p>
        </p:txBody>
      </p:sp>
      <p:sp>
        <p:nvSpPr>
          <p:cNvPr id="875523" name="Rectangle 3"/>
          <p:cNvSpPr>
            <a:spLocks noGrp="1" noChangeArrowheads="1"/>
          </p:cNvSpPr>
          <p:nvPr>
            <p:ph type="body" idx="1"/>
          </p:nvPr>
        </p:nvSpPr>
        <p:spPr/>
        <p:txBody>
          <a:bodyPr/>
          <a:lstStyle/>
          <a:p>
            <a:r>
              <a:rPr lang="en-US" altLang="en-US" dirty="0"/>
              <a:t>Step 1: </a:t>
            </a:r>
            <a:r>
              <a:rPr lang="en-US" altLang="en-US" dirty="0" smtClean="0"/>
              <a:t>Processing</a:t>
            </a:r>
            <a:endParaRPr lang="en-US" altLang="en-US" dirty="0"/>
          </a:p>
          <a:p>
            <a:r>
              <a:rPr lang="en-US" altLang="en-US" dirty="0"/>
              <a:t>Step 2: Charging (Conditioning)</a:t>
            </a:r>
          </a:p>
        </p:txBody>
      </p:sp>
      <p:pic>
        <p:nvPicPr>
          <p:cNvPr id="875524" name="Picture 4" descr="laser_prin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200400"/>
            <a:ext cx="56388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171317"/>
      </p:ext>
    </p:extLst>
  </p:cSld>
  <p:clrMapOvr>
    <a:masterClrMapping/>
  </p:clrMapOvr>
  <p:transition>
    <p:cut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8594" name="Rectangle 2"/>
          <p:cNvSpPr>
            <a:spLocks noGrp="1" noRot="1" noChangeArrowheads="1"/>
          </p:cNvSpPr>
          <p:nvPr>
            <p:ph type="title"/>
          </p:nvPr>
        </p:nvSpPr>
        <p:spPr/>
        <p:txBody>
          <a:bodyPr/>
          <a:lstStyle/>
          <a:p>
            <a:r>
              <a:rPr lang="en-US" altLang="en-US"/>
              <a:t>Laser Printing Process</a:t>
            </a:r>
          </a:p>
        </p:txBody>
      </p:sp>
      <p:sp>
        <p:nvSpPr>
          <p:cNvPr id="878595" name="Rectangle 3"/>
          <p:cNvSpPr>
            <a:spLocks noGrp="1" noChangeArrowheads="1"/>
          </p:cNvSpPr>
          <p:nvPr>
            <p:ph type="body" idx="1"/>
          </p:nvPr>
        </p:nvSpPr>
        <p:spPr/>
        <p:txBody>
          <a:bodyPr/>
          <a:lstStyle/>
          <a:p>
            <a:r>
              <a:rPr lang="en-US" altLang="en-US"/>
              <a:t>Step 3: Writing</a:t>
            </a:r>
          </a:p>
          <a:p>
            <a:r>
              <a:rPr lang="en-US" altLang="en-US"/>
              <a:t>Step 4: Developing</a:t>
            </a:r>
          </a:p>
        </p:txBody>
      </p:sp>
      <p:pic>
        <p:nvPicPr>
          <p:cNvPr id="878596" name="Picture 4" descr="laser_printing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200400"/>
            <a:ext cx="6477000" cy="31988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9618" name="Rectangle 2"/>
          <p:cNvSpPr>
            <a:spLocks noGrp="1" noRot="1" noChangeArrowheads="1"/>
          </p:cNvSpPr>
          <p:nvPr>
            <p:ph type="title"/>
          </p:nvPr>
        </p:nvSpPr>
        <p:spPr/>
        <p:txBody>
          <a:bodyPr/>
          <a:lstStyle/>
          <a:p>
            <a:r>
              <a:rPr lang="en-US" altLang="en-US"/>
              <a:t>Laser Printing Process</a:t>
            </a:r>
          </a:p>
        </p:txBody>
      </p:sp>
      <p:sp>
        <p:nvSpPr>
          <p:cNvPr id="879619" name="Rectangle 3"/>
          <p:cNvSpPr>
            <a:spLocks noGrp="1" noChangeArrowheads="1"/>
          </p:cNvSpPr>
          <p:nvPr>
            <p:ph type="body" idx="1"/>
          </p:nvPr>
        </p:nvSpPr>
        <p:spPr/>
        <p:txBody>
          <a:bodyPr/>
          <a:lstStyle/>
          <a:p>
            <a:r>
              <a:rPr lang="en-US" altLang="en-US" dirty="0"/>
              <a:t>Step 5: Transferring</a:t>
            </a:r>
          </a:p>
          <a:p>
            <a:r>
              <a:rPr lang="en-US" altLang="en-US" dirty="0"/>
              <a:t>Step 6: </a:t>
            </a:r>
            <a:r>
              <a:rPr lang="en-US" altLang="en-US" dirty="0" smtClean="0"/>
              <a:t>Fusing</a:t>
            </a:r>
          </a:p>
          <a:p>
            <a:r>
              <a:rPr lang="en-US" altLang="en-US" dirty="0" smtClean="0"/>
              <a:t>Step 7: Cleaning</a:t>
            </a:r>
            <a:endParaRPr lang="en-US" altLang="en-US" dirty="0"/>
          </a:p>
        </p:txBody>
      </p:sp>
      <p:pic>
        <p:nvPicPr>
          <p:cNvPr id="879620" name="Picture 4" descr="laser_printing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352800"/>
            <a:ext cx="6553200" cy="3155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pic>
        <p:nvPicPr>
          <p:cNvPr id="4" name="Content Placeholder 3"/>
          <p:cNvPicPr>
            <a:picLocks noGrp="1" noChangeAspect="1"/>
          </p:cNvPicPr>
          <p:nvPr>
            <p:ph idx="1"/>
          </p:nvPr>
        </p:nvPicPr>
        <p:blipFill>
          <a:blip r:embed="rId3"/>
          <a:stretch>
            <a:fillRect/>
          </a:stretch>
        </p:blipFill>
        <p:spPr>
          <a:xfrm>
            <a:off x="1295400" y="1417638"/>
            <a:ext cx="6242740" cy="5160548"/>
          </a:xfrm>
          <a:prstGeom prst="rect">
            <a:avLst/>
          </a:prstGeom>
        </p:spPr>
      </p:pic>
    </p:spTree>
    <p:extLst>
      <p:ext uri="{BB962C8B-B14F-4D97-AF65-F5344CB8AC3E}">
        <p14:creationId xmlns:p14="http://schemas.microsoft.com/office/powerpoint/2010/main" val="1920130075"/>
      </p:ext>
    </p:extLst>
  </p:cSld>
  <p:clrMapOvr>
    <a:masterClrMapping/>
  </p:clrMapOvr>
  <p:transition>
    <p:cut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Printing Process</a:t>
            </a:r>
            <a:endParaRPr lang="en-US" dirty="0"/>
          </a:p>
        </p:txBody>
      </p:sp>
      <p:sp>
        <p:nvSpPr>
          <p:cNvPr id="3" name="Content Placeholder 2"/>
          <p:cNvSpPr>
            <a:spLocks noGrp="1"/>
          </p:cNvSpPr>
          <p:nvPr>
            <p:ph idx="1"/>
          </p:nvPr>
        </p:nvSpPr>
        <p:spPr/>
        <p:txBody>
          <a:bodyPr/>
          <a:lstStyle/>
          <a:p>
            <a:r>
              <a:rPr lang="en-US" dirty="0" smtClean="0"/>
              <a:t>Page 523</a:t>
            </a:r>
          </a:p>
          <a:p>
            <a:r>
              <a:rPr lang="en-US" dirty="0" smtClean="0"/>
              <a:t>**** Remember the voltages***:</a:t>
            </a:r>
          </a:p>
          <a:p>
            <a:pPr marL="0" indent="0">
              <a:buNone/>
            </a:pPr>
            <a:r>
              <a:rPr lang="en-US" dirty="0" smtClean="0"/>
              <a:t>–</a:t>
            </a:r>
            <a:r>
              <a:rPr lang="en-US" dirty="0"/>
              <a:t>600VDC charge on the </a:t>
            </a:r>
            <a:r>
              <a:rPr lang="en-US" dirty="0" smtClean="0"/>
              <a:t>drum</a:t>
            </a:r>
          </a:p>
          <a:p>
            <a:pPr marL="0" indent="0">
              <a:buNone/>
            </a:pPr>
            <a:r>
              <a:rPr lang="en-US" dirty="0"/>
              <a:t>–600VDC charge on the </a:t>
            </a:r>
            <a:r>
              <a:rPr lang="en-US" dirty="0" smtClean="0"/>
              <a:t>toner</a:t>
            </a:r>
          </a:p>
          <a:p>
            <a:pPr marL="0" indent="0">
              <a:buNone/>
            </a:pPr>
            <a:r>
              <a:rPr lang="en-US" dirty="0" smtClean="0"/>
              <a:t>+600VDC corona wire discharge (transfers toner from drum to paper)</a:t>
            </a:r>
          </a:p>
          <a:p>
            <a:pPr marL="0" indent="0">
              <a:buNone/>
            </a:pPr>
            <a:r>
              <a:rPr lang="en-US" dirty="0" smtClean="0"/>
              <a:t>-100VDC – laser paints image on drum &amp; image areas are lowered to -100VDC</a:t>
            </a:r>
            <a:endParaRPr lang="en-US" dirty="0"/>
          </a:p>
        </p:txBody>
      </p:sp>
    </p:spTree>
    <p:extLst>
      <p:ext uri="{BB962C8B-B14F-4D97-AF65-F5344CB8AC3E}">
        <p14:creationId xmlns:p14="http://schemas.microsoft.com/office/powerpoint/2010/main" val="1181042071"/>
      </p:ext>
    </p:extLst>
  </p:cSld>
  <p:clrMapOvr>
    <a:masterClrMapping/>
  </p:clrMapOvr>
  <p:transition>
    <p:cut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1666" name="Rectangle 2"/>
          <p:cNvSpPr>
            <a:spLocks noGrp="1" noRot="1" noChangeArrowheads="1"/>
          </p:cNvSpPr>
          <p:nvPr>
            <p:ph type="title"/>
          </p:nvPr>
        </p:nvSpPr>
        <p:spPr/>
        <p:txBody>
          <a:bodyPr/>
          <a:lstStyle/>
          <a:p>
            <a:r>
              <a:rPr lang="en-US" altLang="en-US"/>
              <a:t>Summary of Types</a:t>
            </a:r>
          </a:p>
        </p:txBody>
      </p:sp>
      <p:graphicFrame>
        <p:nvGraphicFramePr>
          <p:cNvPr id="881738" name="Group 74"/>
          <p:cNvGraphicFramePr>
            <a:graphicFrameLocks noGrp="1"/>
          </p:cNvGraphicFramePr>
          <p:nvPr>
            <p:ph idx="1"/>
          </p:nvPr>
        </p:nvGraphicFramePr>
        <p:xfrm>
          <a:off x="457200" y="1600200"/>
          <a:ext cx="8229600" cy="4542158"/>
        </p:xfrm>
        <a:graphic>
          <a:graphicData uri="http://schemas.openxmlformats.org/drawingml/2006/table">
            <a:tbl>
              <a:tblPr/>
              <a:tblGrid>
                <a:gridCol w="2057400">
                  <a:extLst>
                    <a:ext uri="{9D8B030D-6E8A-4147-A177-3AD203B41FA5}">
                      <a16:colId xmlns="" xmlns:a16="http://schemas.microsoft.com/office/drawing/2014/main" val="20000"/>
                    </a:ext>
                  </a:extLst>
                </a:gridCol>
                <a:gridCol w="2057400">
                  <a:extLst>
                    <a:ext uri="{9D8B030D-6E8A-4147-A177-3AD203B41FA5}">
                      <a16:colId xmlns="" xmlns:a16="http://schemas.microsoft.com/office/drawing/2014/main" val="20001"/>
                    </a:ext>
                  </a:extLst>
                </a:gridCol>
                <a:gridCol w="2057400">
                  <a:extLst>
                    <a:ext uri="{9D8B030D-6E8A-4147-A177-3AD203B41FA5}">
                      <a16:colId xmlns="" xmlns:a16="http://schemas.microsoft.com/office/drawing/2014/main" val="20002"/>
                    </a:ext>
                  </a:extLst>
                </a:gridCol>
                <a:gridCol w="2057400">
                  <a:extLst>
                    <a:ext uri="{9D8B030D-6E8A-4147-A177-3AD203B41FA5}">
                      <a16:colId xmlns="" xmlns:a16="http://schemas.microsoft.com/office/drawing/2014/main" val="20003"/>
                    </a:ext>
                  </a:extLst>
                </a:gridCol>
              </a:tblGrid>
              <a:tr h="661988">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ndParaRPr>
                    </a:p>
                  </a:txBody>
                  <a:tcPr marL="92075" marR="92075" marT="46038" marB="4603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hlink"/>
                          </a:solidFill>
                          <a:effectLst>
                            <a:outerShdw blurRad="38100" dist="38100" dir="2700000" algn="tl">
                              <a:srgbClr val="000000"/>
                            </a:outerShdw>
                          </a:effectLst>
                          <a:latin typeface="Arial" panose="020B0604020202020204" pitchFamily="34" charset="0"/>
                        </a:rPr>
                        <a:t>Dot Matrix</a:t>
                      </a:r>
                    </a:p>
                  </a:txBody>
                  <a:tcPr marL="92075" marR="92075" marT="46038" marB="4603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hlink"/>
                          </a:solidFill>
                          <a:effectLst>
                            <a:outerShdw blurRad="38100" dist="38100" dir="2700000" algn="tl">
                              <a:srgbClr val="000000"/>
                            </a:outerShdw>
                          </a:effectLst>
                          <a:latin typeface="Arial" panose="020B0604020202020204" pitchFamily="34" charset="0"/>
                        </a:rPr>
                        <a:t>Inkjet</a:t>
                      </a:r>
                    </a:p>
                  </a:txBody>
                  <a:tcPr marL="92075" marR="92075" marT="46038" marB="4603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hlink"/>
                          </a:solidFill>
                          <a:effectLst>
                            <a:outerShdw blurRad="38100" dist="38100" dir="2700000" algn="tl">
                              <a:srgbClr val="000000"/>
                            </a:outerShdw>
                          </a:effectLst>
                          <a:latin typeface="Arial" panose="020B0604020202020204" pitchFamily="34" charset="0"/>
                        </a:rPr>
                        <a:t>Laser</a:t>
                      </a:r>
                    </a:p>
                  </a:txBody>
                  <a:tcPr marL="92075" marR="92075" marT="46038" marB="4603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0"/>
                  </a:ext>
                </a:extLst>
              </a:tr>
              <a:tr h="663575">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hlink"/>
                          </a:solidFill>
                          <a:effectLst>
                            <a:outerShdw blurRad="38100" dist="38100" dir="2700000" algn="tl">
                              <a:srgbClr val="000000"/>
                            </a:outerShdw>
                          </a:effectLst>
                          <a:latin typeface="Arial" panose="020B0604020202020204" pitchFamily="34" charset="0"/>
                        </a:rPr>
                        <a:t>Ink</a:t>
                      </a:r>
                    </a:p>
                  </a:txBody>
                  <a:tcPr marL="92075" marR="92075" marT="46038" marB="4603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Ribbon</a:t>
                      </a:r>
                    </a:p>
                  </a:txBody>
                  <a:tcPr marL="92075" marR="92075" marT="46038" marB="4603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Liquid</a:t>
                      </a:r>
                    </a:p>
                  </a:txBody>
                  <a:tcPr marL="92075" marR="92075" marT="46038" marB="4603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Toner</a:t>
                      </a:r>
                    </a:p>
                  </a:txBody>
                  <a:tcPr marL="92075" marR="92075" marT="46038" marB="4603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1"/>
                  </a:ext>
                </a:extLst>
              </a:tr>
              <a:tr h="663575">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hlink"/>
                          </a:solidFill>
                          <a:effectLst>
                            <a:outerShdw blurRad="38100" dist="38100" dir="2700000" algn="tl">
                              <a:srgbClr val="000000"/>
                            </a:outerShdw>
                          </a:effectLst>
                          <a:latin typeface="Arial" panose="020B0604020202020204" pitchFamily="34" charset="0"/>
                        </a:rPr>
                        <a:t>Paper feed</a:t>
                      </a:r>
                    </a:p>
                  </a:txBody>
                  <a:tcPr marL="92075" marR="92075" marT="46038" marB="4603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Tractor-fed</a:t>
                      </a:r>
                    </a:p>
                  </a:txBody>
                  <a:tcPr marL="92075" marR="92075" marT="46038" marB="4603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Sheet-fed</a:t>
                      </a:r>
                    </a:p>
                  </a:txBody>
                  <a:tcPr marL="92075" marR="92075" marT="46038" marB="4603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Sheet-fed</a:t>
                      </a:r>
                    </a:p>
                  </a:txBody>
                  <a:tcPr marL="92075" marR="92075" marT="46038" marB="4603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2"/>
                  </a:ext>
                </a:extLst>
              </a:tr>
              <a:tr h="808038">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hlink"/>
                          </a:solidFill>
                          <a:effectLst>
                            <a:outerShdw blurRad="38100" dist="38100" dir="2700000" algn="tl">
                              <a:srgbClr val="000000"/>
                            </a:outerShdw>
                          </a:effectLst>
                          <a:latin typeface="Arial" panose="020B0604020202020204" pitchFamily="34" charset="0"/>
                        </a:rPr>
                        <a:t>Line or Page </a:t>
                      </a:r>
                    </a:p>
                  </a:txBody>
                  <a:tcPr marL="92075" marR="92075" marT="46038" marB="4603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Line</a:t>
                      </a:r>
                    </a:p>
                  </a:txBody>
                  <a:tcPr marL="92075" marR="92075" marT="46038" marB="4603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Line</a:t>
                      </a:r>
                    </a:p>
                  </a:txBody>
                  <a:tcPr marL="92075" marR="92075" marT="46038" marB="4603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Page</a:t>
                      </a:r>
                    </a:p>
                  </a:txBody>
                  <a:tcPr marL="92075" marR="92075" marT="46038" marB="4603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3"/>
                  </a:ext>
                </a:extLst>
              </a:tr>
              <a:tr h="808038">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hlink"/>
                          </a:solidFill>
                          <a:effectLst>
                            <a:outerShdw blurRad="38100" dist="38100" dir="2700000" algn="tl">
                              <a:srgbClr val="000000"/>
                            </a:outerShdw>
                          </a:effectLst>
                          <a:latin typeface="Arial" panose="020B0604020202020204" pitchFamily="34" charset="0"/>
                        </a:rPr>
                        <a:t>Impact or Non-Impact</a:t>
                      </a:r>
                    </a:p>
                  </a:txBody>
                  <a:tcPr marL="92075" marR="92075" marT="46038" marB="4603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Impact</a:t>
                      </a:r>
                    </a:p>
                  </a:txBody>
                  <a:tcPr marL="92075" marR="92075" marT="46038" marB="4603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Non-impact</a:t>
                      </a:r>
                    </a:p>
                  </a:txBody>
                  <a:tcPr marL="92075" marR="92075" marT="46038" marB="4603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Non-impact</a:t>
                      </a:r>
                    </a:p>
                  </a:txBody>
                  <a:tcPr marL="92075" marR="92075" marT="46038" marB="4603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4"/>
                  </a:ext>
                </a:extLst>
              </a:tr>
              <a:tr h="661988">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hlink"/>
                          </a:solidFill>
                          <a:effectLst>
                            <a:outerShdw blurRad="38100" dist="38100" dir="2700000" algn="tl">
                              <a:srgbClr val="000000"/>
                            </a:outerShdw>
                          </a:effectLst>
                          <a:latin typeface="Arial" panose="020B0604020202020204" pitchFamily="34" charset="0"/>
                        </a:rPr>
                        <a:t>Color</a:t>
                      </a:r>
                    </a:p>
                  </a:txBody>
                  <a:tcPr marL="92075" marR="92075" marT="46038" marB="4603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No</a:t>
                      </a:r>
                    </a:p>
                  </a:txBody>
                  <a:tcPr marL="92075" marR="92075" marT="46038" marB="4603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Yes</a:t>
                      </a:r>
                    </a:p>
                  </a:txBody>
                  <a:tcPr marL="92075" marR="92075" marT="46038" marB="4603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lgn="l">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lgn="l">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lgn="l">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Some</a:t>
                      </a:r>
                    </a:p>
                  </a:txBody>
                  <a:tcPr marL="92075" marR="92075" marT="46038" marB="4603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5"/>
                  </a:ext>
                </a:extLst>
              </a:tr>
            </a:tbl>
          </a:graphicData>
        </a:graphic>
      </p:graphicFrame>
    </p:spTree>
  </p:cSld>
  <p:clrMapOvr>
    <a:masterClrMapping/>
  </p:clrMapOvr>
  <p:transition>
    <p:cut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Thermal </a:t>
            </a:r>
            <a:r>
              <a:rPr lang="en-US" dirty="0" smtClean="0"/>
              <a:t>Printers</a:t>
            </a:r>
            <a:endParaRPr lang="en-US" dirty="0"/>
          </a:p>
        </p:txBody>
      </p:sp>
      <p:sp>
        <p:nvSpPr>
          <p:cNvPr id="3" name="Content Placeholder 2"/>
          <p:cNvSpPr>
            <a:spLocks noGrp="1"/>
          </p:cNvSpPr>
          <p:nvPr>
            <p:ph idx="1"/>
          </p:nvPr>
        </p:nvSpPr>
        <p:spPr/>
        <p:txBody>
          <a:bodyPr/>
          <a:lstStyle/>
          <a:p>
            <a:r>
              <a:rPr lang="en-US" dirty="0" smtClean="0"/>
              <a:t>Used in Point-Of-Sale terminals and old faxes</a:t>
            </a:r>
            <a:endParaRPr lang="en-US" dirty="0"/>
          </a:p>
        </p:txBody>
      </p:sp>
    </p:spTree>
    <p:extLst>
      <p:ext uri="{BB962C8B-B14F-4D97-AF65-F5344CB8AC3E}">
        <p14:creationId xmlns:p14="http://schemas.microsoft.com/office/powerpoint/2010/main" val="1655306203"/>
      </p:ext>
    </p:extLst>
  </p:cSld>
  <p:clrMapOvr>
    <a:masterClrMapping/>
  </p:clrMapOvr>
  <p:transition>
    <p:cut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682" name="Rectangle 2"/>
          <p:cNvSpPr>
            <a:spLocks noGrp="1" noRot="1" noChangeArrowheads="1"/>
          </p:cNvSpPr>
          <p:nvPr>
            <p:ph type="title"/>
          </p:nvPr>
        </p:nvSpPr>
        <p:spPr/>
        <p:txBody>
          <a:bodyPr/>
          <a:lstStyle/>
          <a:p>
            <a:r>
              <a:rPr lang="en-US" altLang="en-US"/>
              <a:t>Basic Printing Functions</a:t>
            </a:r>
          </a:p>
        </p:txBody>
      </p:sp>
      <p:sp>
        <p:nvSpPr>
          <p:cNvPr id="839683" name="Rectangle 3"/>
          <p:cNvSpPr>
            <a:spLocks noGrp="1" noChangeArrowheads="1"/>
          </p:cNvSpPr>
          <p:nvPr>
            <p:ph type="body" idx="1"/>
          </p:nvPr>
        </p:nvSpPr>
        <p:spPr/>
        <p:txBody>
          <a:bodyPr/>
          <a:lstStyle/>
          <a:p>
            <a:r>
              <a:rPr lang="en-US" altLang="en-US"/>
              <a:t>Receive data from the PC through an I/O interface</a:t>
            </a:r>
          </a:p>
          <a:p>
            <a:r>
              <a:rPr lang="en-US" altLang="en-US"/>
              <a:t>Store the data in printer RAM</a:t>
            </a:r>
          </a:p>
          <a:p>
            <a:r>
              <a:rPr lang="en-US" altLang="en-US"/>
              <a:t>Convert the data into print instructions</a:t>
            </a:r>
          </a:p>
          <a:p>
            <a:r>
              <a:rPr lang="en-US" altLang="en-US"/>
              <a:t>Feed the paper in and out</a:t>
            </a:r>
          </a:p>
          <a:p>
            <a:r>
              <a:rPr lang="en-US" altLang="en-US"/>
              <a:t>Store and dispense ink or toner</a:t>
            </a:r>
          </a:p>
          <a:p>
            <a:r>
              <a:rPr lang="en-US" altLang="en-US"/>
              <a:t>Transfer the image onto the paper</a:t>
            </a:r>
          </a:p>
        </p:txBody>
      </p:sp>
    </p:spTree>
  </p:cSld>
  <p:clrMapOvr>
    <a:masterClrMapping/>
  </p:clrMapOvr>
  <p:transition>
    <p:cut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Printing</a:t>
            </a:r>
            <a:endParaRPr lang="en-US" dirty="0"/>
          </a:p>
        </p:txBody>
      </p:sp>
      <p:sp>
        <p:nvSpPr>
          <p:cNvPr id="4" name="Rectangle 3"/>
          <p:cNvSpPr/>
          <p:nvPr/>
        </p:nvSpPr>
        <p:spPr>
          <a:xfrm>
            <a:off x="762000" y="2286000"/>
            <a:ext cx="6553200" cy="2554545"/>
          </a:xfrm>
          <a:prstGeom prst="rect">
            <a:avLst/>
          </a:prstGeom>
        </p:spPr>
        <p:txBody>
          <a:bodyPr wrap="square">
            <a:spAutoFit/>
          </a:bodyPr>
          <a:lstStyle/>
          <a:p>
            <a:pPr marL="285750" indent="-285750" algn="l">
              <a:buFont typeface="Arial" panose="020B0604020202020204" pitchFamily="34" charset="0"/>
              <a:buChar char="•"/>
            </a:pPr>
            <a:r>
              <a:rPr lang="en-US" sz="3200" dirty="0" smtClean="0">
                <a:latin typeface="SabonLTStd-Roman"/>
              </a:rPr>
              <a:t>Sends </a:t>
            </a:r>
            <a:r>
              <a:rPr lang="en-US" sz="3200" dirty="0">
                <a:latin typeface="SabonLTStd-Roman"/>
              </a:rPr>
              <a:t>the desired output to a file instead </a:t>
            </a:r>
            <a:r>
              <a:rPr lang="en-US" sz="3200" dirty="0" smtClean="0">
                <a:latin typeface="SabonLTStd-Roman"/>
              </a:rPr>
              <a:t>of to </a:t>
            </a:r>
            <a:r>
              <a:rPr lang="en-US" sz="3200" dirty="0">
                <a:latin typeface="SabonLTStd-Roman"/>
              </a:rPr>
              <a:t>paper</a:t>
            </a:r>
            <a:r>
              <a:rPr lang="en-US" sz="3200" dirty="0" smtClean="0">
                <a:latin typeface="SabonLTStd-Roman"/>
              </a:rPr>
              <a:t>.</a:t>
            </a:r>
          </a:p>
          <a:p>
            <a:pPr algn="l"/>
            <a:endParaRPr lang="en-US" sz="3200" dirty="0" smtClean="0">
              <a:latin typeface="SabonLTStd-Roman"/>
            </a:endParaRPr>
          </a:p>
          <a:p>
            <a:pPr marL="285750" indent="-285750" algn="l">
              <a:buFont typeface="Arial" panose="020B0604020202020204" pitchFamily="34" charset="0"/>
              <a:buChar char="•"/>
            </a:pPr>
            <a:r>
              <a:rPr lang="en-US" sz="3200" dirty="0" smtClean="0">
                <a:latin typeface="SabonLTStd-Roman"/>
              </a:rPr>
              <a:t>Click check box (click to file), or Select PDF, Document Writer </a:t>
            </a:r>
            <a:r>
              <a:rPr lang="en-US" sz="3200" dirty="0" err="1" smtClean="0">
                <a:latin typeface="SabonLTStd-Roman"/>
              </a:rPr>
              <a:t>etc</a:t>
            </a:r>
            <a:endParaRPr lang="en-US" sz="3200" dirty="0"/>
          </a:p>
        </p:txBody>
      </p:sp>
    </p:spTree>
    <p:extLst>
      <p:ext uri="{BB962C8B-B14F-4D97-AF65-F5344CB8AC3E}">
        <p14:creationId xmlns:p14="http://schemas.microsoft.com/office/powerpoint/2010/main" val="275320767"/>
      </p:ext>
    </p:extLst>
  </p:cSld>
  <p:clrMapOvr>
    <a:masterClrMapping/>
  </p:clrMapOvr>
  <p:transition>
    <p:cut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7570" name="Rectangle 2"/>
          <p:cNvSpPr>
            <a:spLocks noGrp="1" noRot="1" noChangeArrowheads="1"/>
          </p:cNvSpPr>
          <p:nvPr>
            <p:ph type="title"/>
          </p:nvPr>
        </p:nvSpPr>
        <p:spPr/>
        <p:txBody>
          <a:bodyPr/>
          <a:lstStyle/>
          <a:p>
            <a:r>
              <a:rPr lang="en-US" altLang="en-US"/>
              <a:t>Printer Interfaces</a:t>
            </a:r>
          </a:p>
        </p:txBody>
      </p:sp>
      <p:sp>
        <p:nvSpPr>
          <p:cNvPr id="877571" name="Rectangle 3"/>
          <p:cNvSpPr>
            <a:spLocks noGrp="1" noChangeArrowheads="1"/>
          </p:cNvSpPr>
          <p:nvPr>
            <p:ph type="body" sz="half" idx="1"/>
          </p:nvPr>
        </p:nvSpPr>
        <p:spPr>
          <a:xfrm>
            <a:off x="457200" y="1447800"/>
            <a:ext cx="4038600" cy="4525963"/>
          </a:xfrm>
        </p:spPr>
        <p:txBody>
          <a:bodyPr/>
          <a:lstStyle/>
          <a:p>
            <a:r>
              <a:rPr lang="en-US" altLang="en-US" dirty="0" smtClean="0"/>
              <a:t>Serial</a:t>
            </a:r>
          </a:p>
          <a:p>
            <a:r>
              <a:rPr lang="en-US" altLang="en-US" dirty="0" smtClean="0"/>
              <a:t>Legacy </a:t>
            </a:r>
            <a:r>
              <a:rPr lang="en-US" altLang="en-US" dirty="0"/>
              <a:t>Parallel</a:t>
            </a:r>
          </a:p>
          <a:p>
            <a:pPr marL="0" indent="0">
              <a:buNone/>
            </a:pPr>
            <a:endParaRPr lang="en-US" altLang="en-US" dirty="0"/>
          </a:p>
        </p:txBody>
      </p:sp>
      <p:sp>
        <p:nvSpPr>
          <p:cNvPr id="877575" name="Rectangle 7"/>
          <p:cNvSpPr>
            <a:spLocks noGrp="1" noChangeArrowheads="1"/>
          </p:cNvSpPr>
          <p:nvPr>
            <p:ph type="body" sz="half" idx="2"/>
          </p:nvPr>
        </p:nvSpPr>
        <p:spPr>
          <a:xfrm>
            <a:off x="4648200" y="1447800"/>
            <a:ext cx="4038600" cy="4678363"/>
          </a:xfrm>
        </p:spPr>
        <p:txBody>
          <a:bodyPr/>
          <a:lstStyle/>
          <a:p>
            <a:r>
              <a:rPr lang="en-US" altLang="en-US" dirty="0"/>
              <a:t>USB</a:t>
            </a:r>
          </a:p>
          <a:p>
            <a:r>
              <a:rPr lang="en-US" altLang="en-US" dirty="0" smtClean="0"/>
              <a:t>Ethernet</a:t>
            </a:r>
          </a:p>
          <a:p>
            <a:r>
              <a:rPr lang="en-US" altLang="en-US" dirty="0" smtClean="0"/>
              <a:t>Wireless</a:t>
            </a:r>
            <a:endParaRPr lang="en-US" altLang="en-US" dirty="0"/>
          </a:p>
        </p:txBody>
      </p:sp>
    </p:spTree>
  </p:cSld>
  <p:clrMapOvr>
    <a:masterClrMapping/>
  </p:clrMapOvr>
  <p:transition>
    <p:cut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7810" name="Rectangle 2"/>
          <p:cNvSpPr>
            <a:spLocks noGrp="1" noRot="1" noChangeArrowheads="1"/>
          </p:cNvSpPr>
          <p:nvPr>
            <p:ph type="title"/>
          </p:nvPr>
        </p:nvSpPr>
        <p:spPr/>
        <p:txBody>
          <a:bodyPr/>
          <a:lstStyle/>
          <a:p>
            <a:r>
              <a:rPr lang="en-US" altLang="en-US" sz="4800"/>
              <a:t>Printer Drivers</a:t>
            </a:r>
          </a:p>
        </p:txBody>
      </p:sp>
      <p:sp>
        <p:nvSpPr>
          <p:cNvPr id="887811" name="Rectangle 3"/>
          <p:cNvSpPr>
            <a:spLocks noGrp="1" noChangeArrowheads="1"/>
          </p:cNvSpPr>
          <p:nvPr>
            <p:ph type="body" idx="1"/>
          </p:nvPr>
        </p:nvSpPr>
        <p:spPr/>
        <p:txBody>
          <a:bodyPr/>
          <a:lstStyle/>
          <a:p>
            <a:r>
              <a:rPr lang="en-US" altLang="en-US" sz="3600" dirty="0"/>
              <a:t>Page Description Languages (PDLs) translate between PC and printer</a:t>
            </a:r>
          </a:p>
          <a:p>
            <a:r>
              <a:rPr lang="en-US" altLang="en-US" sz="3600" dirty="0"/>
              <a:t>Popular PDLs include:</a:t>
            </a:r>
          </a:p>
          <a:p>
            <a:pPr lvl="1"/>
            <a:r>
              <a:rPr lang="en-US" altLang="en-US" sz="3200" dirty="0">
                <a:solidFill>
                  <a:schemeClr val="hlink"/>
                </a:solidFill>
              </a:rPr>
              <a:t>Printer </a:t>
            </a:r>
            <a:r>
              <a:rPr lang="en-US" altLang="en-US" sz="3200" dirty="0" smtClean="0">
                <a:solidFill>
                  <a:schemeClr val="hlink"/>
                </a:solidFill>
              </a:rPr>
              <a:t>Command </a:t>
            </a:r>
            <a:r>
              <a:rPr lang="en-US" altLang="en-US" sz="3200" dirty="0">
                <a:solidFill>
                  <a:schemeClr val="hlink"/>
                </a:solidFill>
              </a:rPr>
              <a:t>L</a:t>
            </a:r>
            <a:r>
              <a:rPr lang="en-US" altLang="en-US" sz="3200" dirty="0" smtClean="0">
                <a:solidFill>
                  <a:schemeClr val="hlink"/>
                </a:solidFill>
              </a:rPr>
              <a:t>anguage </a:t>
            </a:r>
            <a:r>
              <a:rPr lang="en-US" altLang="en-US" sz="3200" dirty="0">
                <a:solidFill>
                  <a:schemeClr val="hlink"/>
                </a:solidFill>
              </a:rPr>
              <a:t>(PCL),</a:t>
            </a:r>
            <a:r>
              <a:rPr lang="en-US" altLang="en-US" sz="3200" dirty="0"/>
              <a:t> developed by HP for laser printers</a:t>
            </a:r>
          </a:p>
          <a:p>
            <a:pPr lvl="1"/>
            <a:r>
              <a:rPr lang="en-US" altLang="en-US" sz="3200" dirty="0">
                <a:solidFill>
                  <a:schemeClr val="hlink"/>
                </a:solidFill>
              </a:rPr>
              <a:t>PostScript</a:t>
            </a:r>
            <a:r>
              <a:rPr lang="en-US" altLang="en-US" sz="3200" dirty="0"/>
              <a:t>, developed by Adobe for professional </a:t>
            </a:r>
            <a:r>
              <a:rPr lang="en-US" altLang="en-US" sz="3200" dirty="0" smtClean="0"/>
              <a:t>typesetting</a:t>
            </a:r>
          </a:p>
          <a:p>
            <a:pPr lvl="1"/>
            <a:r>
              <a:rPr lang="en-US" altLang="en-US" sz="3200" dirty="0" smtClean="0">
                <a:solidFill>
                  <a:schemeClr val="hlink"/>
                </a:solidFill>
              </a:rPr>
              <a:t>Graphics Device Interface (GDI) – Monitors and Printers</a:t>
            </a:r>
            <a:endParaRPr lang="en-US" altLang="en-US" sz="3200" dirty="0" smtClean="0"/>
          </a:p>
          <a:p>
            <a:pPr lvl="1"/>
            <a:endParaRPr lang="en-US" altLang="en-US" sz="3200" dirty="0"/>
          </a:p>
        </p:txBody>
      </p:sp>
    </p:spTree>
  </p:cSld>
  <p:clrMapOvr>
    <a:masterClrMapping/>
  </p:clrMapOvr>
  <p:transition>
    <p:cut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9858" name="Rectangle 2"/>
          <p:cNvSpPr>
            <a:spLocks noGrp="1" noRot="1" noChangeArrowheads="1"/>
          </p:cNvSpPr>
          <p:nvPr>
            <p:ph type="title"/>
          </p:nvPr>
        </p:nvSpPr>
        <p:spPr/>
        <p:txBody>
          <a:bodyPr/>
          <a:lstStyle/>
          <a:p>
            <a:r>
              <a:rPr lang="en-US" altLang="en-US"/>
              <a:t>Installing a Printer Driver in Windows</a:t>
            </a:r>
          </a:p>
        </p:txBody>
      </p:sp>
      <p:sp>
        <p:nvSpPr>
          <p:cNvPr id="889859" name="Rectangle 3"/>
          <p:cNvSpPr>
            <a:spLocks noGrp="1" noChangeArrowheads="1"/>
          </p:cNvSpPr>
          <p:nvPr>
            <p:ph type="body" idx="1"/>
          </p:nvPr>
        </p:nvSpPr>
        <p:spPr/>
        <p:txBody>
          <a:bodyPr/>
          <a:lstStyle/>
          <a:p>
            <a:r>
              <a:rPr lang="en-US" altLang="en-US" sz="3600"/>
              <a:t>Windows refers to a driver as a “printer”</a:t>
            </a:r>
          </a:p>
          <a:p>
            <a:r>
              <a:rPr lang="en-US" altLang="en-US" sz="3600"/>
              <a:t>You can have more than one driver installed for the same printer, resulting in multiple “printers” in Windows for a single physical unit</a:t>
            </a:r>
          </a:p>
        </p:txBody>
      </p:sp>
    </p:spTree>
  </p:cSld>
  <p:clrMapOvr>
    <a:masterClrMapping/>
  </p:clrMapOvr>
  <p:transition>
    <p:cut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1906" name="Rectangle 2"/>
          <p:cNvSpPr>
            <a:spLocks noGrp="1" noRot="1" noChangeArrowheads="1"/>
          </p:cNvSpPr>
          <p:nvPr>
            <p:ph type="title"/>
          </p:nvPr>
        </p:nvSpPr>
        <p:spPr/>
        <p:txBody>
          <a:bodyPr/>
          <a:lstStyle/>
          <a:p>
            <a:r>
              <a:rPr lang="en-US" altLang="en-US"/>
              <a:t>Installing a Printer Driver in Windows</a:t>
            </a:r>
          </a:p>
        </p:txBody>
      </p:sp>
      <p:sp>
        <p:nvSpPr>
          <p:cNvPr id="891907" name="Rectangle 3"/>
          <p:cNvSpPr>
            <a:spLocks noGrp="1" noChangeArrowheads="1"/>
          </p:cNvSpPr>
          <p:nvPr>
            <p:ph type="body" idx="1"/>
          </p:nvPr>
        </p:nvSpPr>
        <p:spPr>
          <a:xfrm>
            <a:off x="457200" y="1752600"/>
            <a:ext cx="3429000" cy="4373563"/>
          </a:xfrm>
        </p:spPr>
        <p:txBody>
          <a:bodyPr/>
          <a:lstStyle/>
          <a:p>
            <a:r>
              <a:rPr lang="en-US" altLang="en-US"/>
              <a:t>Run the Add Printer Wizard</a:t>
            </a:r>
          </a:p>
          <a:p>
            <a:pPr lvl="1"/>
            <a:r>
              <a:rPr lang="en-US" altLang="en-US"/>
              <a:t>Let Windows detect the printer, or</a:t>
            </a:r>
          </a:p>
          <a:p>
            <a:pPr lvl="1"/>
            <a:r>
              <a:rPr lang="en-US" altLang="en-US"/>
              <a:t>Choose from a list</a:t>
            </a:r>
          </a:p>
        </p:txBody>
      </p:sp>
      <p:pic>
        <p:nvPicPr>
          <p:cNvPr id="891908" name="Picture 4" descr="18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209800"/>
            <a:ext cx="4791075" cy="3667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and Sharing Local Printers</a:t>
            </a:r>
            <a:endParaRPr lang="en-US" dirty="0"/>
          </a:p>
        </p:txBody>
      </p:sp>
      <p:sp>
        <p:nvSpPr>
          <p:cNvPr id="3" name="Content Placeholder 2"/>
          <p:cNvSpPr>
            <a:spLocks noGrp="1"/>
          </p:cNvSpPr>
          <p:nvPr>
            <p:ph idx="1"/>
          </p:nvPr>
        </p:nvSpPr>
        <p:spPr>
          <a:xfrm>
            <a:off x="457200" y="1600200"/>
            <a:ext cx="8382000" cy="5105400"/>
          </a:xfrm>
        </p:spPr>
        <p:txBody>
          <a:bodyPr/>
          <a:lstStyle/>
          <a:p>
            <a:pPr marL="0" indent="0">
              <a:buNone/>
            </a:pPr>
            <a:r>
              <a:rPr lang="en-US" b="1" dirty="0"/>
              <a:t>1. </a:t>
            </a:r>
            <a:r>
              <a:rPr lang="en-US" dirty="0"/>
              <a:t>Attach the device using a local port </a:t>
            </a:r>
            <a:r>
              <a:rPr lang="en-US" dirty="0" smtClean="0"/>
              <a:t>(USB, parallel) and connect the </a:t>
            </a:r>
            <a:r>
              <a:rPr lang="en-US" dirty="0"/>
              <a:t>power.</a:t>
            </a:r>
          </a:p>
          <a:p>
            <a:pPr marL="0" indent="0">
              <a:buNone/>
            </a:pPr>
            <a:r>
              <a:rPr lang="en-US" b="1" dirty="0"/>
              <a:t>2. </a:t>
            </a:r>
            <a:r>
              <a:rPr lang="en-US" dirty="0"/>
              <a:t>Install and update the device driver and calibrate the device.</a:t>
            </a:r>
          </a:p>
          <a:p>
            <a:pPr marL="0" indent="0">
              <a:buNone/>
            </a:pPr>
            <a:r>
              <a:rPr lang="en-US" b="1" dirty="0"/>
              <a:t>3. </a:t>
            </a:r>
            <a:r>
              <a:rPr lang="en-US" dirty="0"/>
              <a:t>Configure options and settings.</a:t>
            </a:r>
          </a:p>
          <a:p>
            <a:pPr marL="0" indent="0">
              <a:buNone/>
            </a:pPr>
            <a:r>
              <a:rPr lang="en-US" b="1" dirty="0"/>
              <a:t>4. </a:t>
            </a:r>
            <a:r>
              <a:rPr lang="en-US" dirty="0"/>
              <a:t>Print a test page.</a:t>
            </a:r>
          </a:p>
          <a:p>
            <a:pPr marL="0" indent="0">
              <a:buNone/>
            </a:pPr>
            <a:r>
              <a:rPr lang="en-US" b="1" dirty="0"/>
              <a:t>5. </a:t>
            </a:r>
            <a:r>
              <a:rPr lang="en-US" dirty="0"/>
              <a:t>Verify compatibility with the operating system and applications.</a:t>
            </a:r>
          </a:p>
          <a:p>
            <a:pPr marL="0" indent="0">
              <a:buNone/>
            </a:pPr>
            <a:r>
              <a:rPr lang="en-US" b="1" dirty="0"/>
              <a:t>6. </a:t>
            </a:r>
            <a:r>
              <a:rPr lang="en-US" dirty="0"/>
              <a:t>Educate users about basic functionality.</a:t>
            </a:r>
          </a:p>
        </p:txBody>
      </p:sp>
    </p:spTree>
    <p:extLst>
      <p:ext uri="{BB962C8B-B14F-4D97-AF65-F5344CB8AC3E}">
        <p14:creationId xmlns:p14="http://schemas.microsoft.com/office/powerpoint/2010/main" val="1241364753"/>
      </p:ext>
    </p:extLst>
  </p:cSld>
  <p:clrMapOvr>
    <a:masterClrMapping/>
  </p:clrMapOvr>
  <p:transition>
    <p:cut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and Sharing Network Printers</a:t>
            </a:r>
            <a:endParaRPr lang="en-US" dirty="0"/>
          </a:p>
        </p:txBody>
      </p:sp>
      <p:sp>
        <p:nvSpPr>
          <p:cNvPr id="3" name="Content Placeholder 2"/>
          <p:cNvSpPr>
            <a:spLocks noGrp="1"/>
          </p:cNvSpPr>
          <p:nvPr>
            <p:ph idx="1"/>
          </p:nvPr>
        </p:nvSpPr>
        <p:spPr/>
        <p:txBody>
          <a:bodyPr/>
          <a:lstStyle/>
          <a:p>
            <a:r>
              <a:rPr lang="en-US" dirty="0" smtClean="0"/>
              <a:t>Integrated print server vs</a:t>
            </a:r>
          </a:p>
          <a:p>
            <a:r>
              <a:rPr lang="en-US" dirty="0" smtClean="0"/>
              <a:t>Separate hardware print server</a:t>
            </a:r>
          </a:p>
          <a:p>
            <a:r>
              <a:rPr lang="en-US" dirty="0"/>
              <a:t>if a printer is </a:t>
            </a:r>
            <a:r>
              <a:rPr lang="en-US" dirty="0" smtClean="0"/>
              <a:t>capable of </a:t>
            </a:r>
            <a:r>
              <a:rPr lang="en-US" dirty="0"/>
              <a:t>connecting directly to a network, it has the ability to be its own print server</a:t>
            </a:r>
          </a:p>
        </p:txBody>
      </p:sp>
    </p:spTree>
    <p:extLst>
      <p:ext uri="{BB962C8B-B14F-4D97-AF65-F5344CB8AC3E}">
        <p14:creationId xmlns:p14="http://schemas.microsoft.com/office/powerpoint/2010/main" val="421582608"/>
      </p:ext>
    </p:extLst>
  </p:cSld>
  <p:clrMapOvr>
    <a:masterClrMapping/>
  </p:clrMapOvr>
  <p:transition>
    <p:cut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and Sharing Network Printers</a:t>
            </a:r>
          </a:p>
        </p:txBody>
      </p:sp>
      <p:sp>
        <p:nvSpPr>
          <p:cNvPr id="3" name="Content Placeholder 2"/>
          <p:cNvSpPr>
            <a:spLocks noGrp="1"/>
          </p:cNvSpPr>
          <p:nvPr>
            <p:ph idx="1"/>
          </p:nvPr>
        </p:nvSpPr>
        <p:spPr/>
        <p:txBody>
          <a:bodyPr/>
          <a:lstStyle/>
          <a:p>
            <a:r>
              <a:rPr lang="en-US" b="1" dirty="0"/>
              <a:t>1. </a:t>
            </a:r>
            <a:r>
              <a:rPr lang="en-US" dirty="0"/>
              <a:t>Connect the printer to the network and power it on.</a:t>
            </a:r>
          </a:p>
          <a:p>
            <a:r>
              <a:rPr lang="en-US" b="1" dirty="0"/>
              <a:t>2. </a:t>
            </a:r>
            <a:r>
              <a:rPr lang="en-US" dirty="0"/>
              <a:t>Configure the printer with an IP address if it does not already have one</a:t>
            </a:r>
            <a:r>
              <a:rPr lang="en-US" dirty="0" smtClean="0"/>
              <a:t>. </a:t>
            </a:r>
            <a:endParaRPr lang="en-US" dirty="0"/>
          </a:p>
          <a:p>
            <a:r>
              <a:rPr lang="en-US" b="1" dirty="0"/>
              <a:t>3. </a:t>
            </a:r>
            <a:r>
              <a:rPr lang="en-US" dirty="0"/>
              <a:t>From your Windows 7 computer, start Add A Printer.</a:t>
            </a:r>
          </a:p>
          <a:p>
            <a:r>
              <a:rPr lang="en-US" b="1" dirty="0"/>
              <a:t>4. </a:t>
            </a:r>
            <a:r>
              <a:rPr lang="en-US" dirty="0"/>
              <a:t>Choose Add A Network, Wireless, Or Bluetooth Printer and click Next</a:t>
            </a:r>
            <a:r>
              <a:rPr lang="en-US" dirty="0" smtClean="0"/>
              <a:t>.</a:t>
            </a:r>
            <a:endParaRPr lang="en-US" dirty="0"/>
          </a:p>
        </p:txBody>
      </p:sp>
    </p:spTree>
    <p:extLst>
      <p:ext uri="{BB962C8B-B14F-4D97-AF65-F5344CB8AC3E}">
        <p14:creationId xmlns:p14="http://schemas.microsoft.com/office/powerpoint/2010/main" val="2951638167"/>
      </p:ext>
    </p:extLst>
  </p:cSld>
  <p:clrMapOvr>
    <a:masterClrMapping/>
  </p:clrMapOvr>
  <p:transition>
    <p:cut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and Sharing Network Printers</a:t>
            </a:r>
          </a:p>
        </p:txBody>
      </p:sp>
      <p:sp>
        <p:nvSpPr>
          <p:cNvPr id="3" name="Content Placeholder 2"/>
          <p:cNvSpPr>
            <a:spLocks noGrp="1"/>
          </p:cNvSpPr>
          <p:nvPr>
            <p:ph idx="1"/>
          </p:nvPr>
        </p:nvSpPr>
        <p:spPr/>
        <p:txBody>
          <a:bodyPr/>
          <a:lstStyle/>
          <a:p>
            <a:r>
              <a:rPr lang="en-US" b="1" dirty="0" smtClean="0"/>
              <a:t>5</a:t>
            </a:r>
            <a:r>
              <a:rPr lang="en-US" b="1" dirty="0"/>
              <a:t>. </a:t>
            </a:r>
            <a:r>
              <a:rPr lang="en-US" dirty="0"/>
              <a:t>On the next screen, the system will search for printers. You can let it search, or </a:t>
            </a:r>
            <a:r>
              <a:rPr lang="en-US" dirty="0" smtClean="0"/>
              <a:t>you can </a:t>
            </a:r>
            <a:r>
              <a:rPr lang="en-US" dirty="0"/>
              <a:t>stop it and click the link that says “The Printer That I Want Isn’t Listed.”</a:t>
            </a:r>
          </a:p>
          <a:p>
            <a:r>
              <a:rPr lang="en-US" b="1" dirty="0"/>
              <a:t>6. </a:t>
            </a:r>
            <a:r>
              <a:rPr lang="en-US" dirty="0"/>
              <a:t>Choose Add A Printer Using A TCP/IP Address Or Hostname and click Next</a:t>
            </a:r>
            <a:r>
              <a:rPr lang="en-US" dirty="0" smtClean="0"/>
              <a:t>.</a:t>
            </a:r>
            <a:endParaRPr lang="en-US" dirty="0"/>
          </a:p>
        </p:txBody>
      </p:sp>
    </p:spTree>
    <p:extLst>
      <p:ext uri="{BB962C8B-B14F-4D97-AF65-F5344CB8AC3E}">
        <p14:creationId xmlns:p14="http://schemas.microsoft.com/office/powerpoint/2010/main" val="2417963836"/>
      </p:ext>
    </p:extLst>
  </p:cSld>
  <p:clrMapOvr>
    <a:masterClrMapping/>
  </p:clrMapOvr>
  <p:transition>
    <p:cut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and Sharing Network Printers</a:t>
            </a:r>
          </a:p>
        </p:txBody>
      </p:sp>
      <p:sp>
        <p:nvSpPr>
          <p:cNvPr id="3" name="Content Placeholder 2"/>
          <p:cNvSpPr>
            <a:spLocks noGrp="1"/>
          </p:cNvSpPr>
          <p:nvPr>
            <p:ph idx="1"/>
          </p:nvPr>
        </p:nvSpPr>
        <p:spPr>
          <a:xfrm>
            <a:off x="457200" y="1600200"/>
            <a:ext cx="8458200" cy="4953000"/>
          </a:xfrm>
        </p:spPr>
        <p:txBody>
          <a:bodyPr/>
          <a:lstStyle/>
          <a:p>
            <a:r>
              <a:rPr lang="en-US" b="1" dirty="0" smtClean="0"/>
              <a:t>7</a:t>
            </a:r>
            <a:r>
              <a:rPr lang="en-US" b="1" dirty="0"/>
              <a:t>. </a:t>
            </a:r>
            <a:r>
              <a:rPr lang="en-US" dirty="0"/>
              <a:t>Enter the IP address (or hostname) of the printer that you want to add, add a port</a:t>
            </a:r>
          </a:p>
          <a:p>
            <a:r>
              <a:rPr lang="en-US" dirty="0"/>
              <a:t>name (it’s just for identification), and click Next.</a:t>
            </a:r>
          </a:p>
          <a:p>
            <a:r>
              <a:rPr lang="en-US" b="1" dirty="0"/>
              <a:t>8. </a:t>
            </a:r>
            <a:r>
              <a:rPr lang="en-US" dirty="0"/>
              <a:t>Select the make and model of your printer from the list.</a:t>
            </a:r>
          </a:p>
          <a:p>
            <a:r>
              <a:rPr lang="en-US" b="1" dirty="0"/>
              <a:t>9. </a:t>
            </a:r>
            <a:r>
              <a:rPr lang="en-US" dirty="0"/>
              <a:t>You will be prompted to install the driver; continue installing the printer as you </a:t>
            </a:r>
            <a:r>
              <a:rPr lang="en-US" dirty="0" smtClean="0"/>
              <a:t>would any </a:t>
            </a:r>
            <a:r>
              <a:rPr lang="en-US" dirty="0"/>
              <a:t>other local or networked printer.</a:t>
            </a:r>
          </a:p>
          <a:p>
            <a:pPr marL="0" indent="0">
              <a:buNone/>
            </a:pPr>
            <a:endParaRPr lang="en-US" dirty="0"/>
          </a:p>
        </p:txBody>
      </p:sp>
    </p:spTree>
    <p:extLst>
      <p:ext uri="{BB962C8B-B14F-4D97-AF65-F5344CB8AC3E}">
        <p14:creationId xmlns:p14="http://schemas.microsoft.com/office/powerpoint/2010/main" val="4088791547"/>
      </p:ext>
    </p:extLst>
  </p:cSld>
  <p:clrMapOvr>
    <a:masterClrMapping/>
  </p:clrMapOvr>
  <p:transition>
    <p:cut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1730" name="Rectangle 2"/>
          <p:cNvSpPr>
            <a:spLocks noGrp="1" noRot="1" noChangeArrowheads="1"/>
          </p:cNvSpPr>
          <p:nvPr>
            <p:ph type="title"/>
          </p:nvPr>
        </p:nvSpPr>
        <p:spPr/>
        <p:txBody>
          <a:bodyPr/>
          <a:lstStyle/>
          <a:p>
            <a:r>
              <a:rPr lang="en-US" altLang="en-US"/>
              <a:t>Line Printer</a:t>
            </a:r>
          </a:p>
        </p:txBody>
      </p:sp>
      <p:sp>
        <p:nvSpPr>
          <p:cNvPr id="841731" name="Rectangle 3"/>
          <p:cNvSpPr>
            <a:spLocks noGrp="1" noChangeArrowheads="1"/>
          </p:cNvSpPr>
          <p:nvPr>
            <p:ph type="body" idx="1"/>
          </p:nvPr>
        </p:nvSpPr>
        <p:spPr/>
        <p:txBody>
          <a:bodyPr/>
          <a:lstStyle/>
          <a:p>
            <a:r>
              <a:rPr lang="en-US" altLang="en-US"/>
              <a:t>Print job is still spooling to the printer as the page begins printing</a:t>
            </a:r>
          </a:p>
          <a:p>
            <a:r>
              <a:rPr lang="en-US" altLang="en-US"/>
              <a:t>Requires very little RAM of its own</a:t>
            </a:r>
          </a:p>
          <a:p>
            <a:r>
              <a:rPr lang="en-US" altLang="en-US"/>
              <a:t>Examples: Ink-jet, dot matrix, daisywheel</a:t>
            </a:r>
          </a:p>
        </p:txBody>
      </p:sp>
    </p:spTree>
  </p:cSld>
  <p:clrMapOvr>
    <a:masterClrMapping/>
  </p:clrMapOvr>
  <p:transition>
    <p:cut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3954" name="Rectangle 2"/>
          <p:cNvSpPr>
            <a:spLocks noGrp="1" noRot="1" noChangeArrowheads="1"/>
          </p:cNvSpPr>
          <p:nvPr>
            <p:ph type="title"/>
          </p:nvPr>
        </p:nvSpPr>
        <p:spPr/>
        <p:txBody>
          <a:bodyPr/>
          <a:lstStyle/>
          <a:p>
            <a:r>
              <a:rPr lang="en-US" altLang="en-US"/>
              <a:t>Printer Driver Maintenance</a:t>
            </a:r>
          </a:p>
        </p:txBody>
      </p:sp>
      <p:sp>
        <p:nvSpPr>
          <p:cNvPr id="893955" name="Rectangle 3"/>
          <p:cNvSpPr>
            <a:spLocks noGrp="1" noChangeArrowheads="1"/>
          </p:cNvSpPr>
          <p:nvPr>
            <p:ph type="body" idx="1"/>
          </p:nvPr>
        </p:nvSpPr>
        <p:spPr/>
        <p:txBody>
          <a:bodyPr/>
          <a:lstStyle/>
          <a:p>
            <a:r>
              <a:rPr lang="en-US" altLang="en-US"/>
              <a:t>Remove a Printer</a:t>
            </a:r>
          </a:p>
          <a:p>
            <a:pPr lvl="1"/>
            <a:r>
              <a:rPr lang="en-US" altLang="en-US"/>
              <a:t>Delete its icon from the Printers (or Printers and Faxes) folder</a:t>
            </a:r>
          </a:p>
          <a:p>
            <a:r>
              <a:rPr lang="en-US" altLang="en-US"/>
              <a:t>Set Default Printer</a:t>
            </a:r>
          </a:p>
          <a:p>
            <a:pPr lvl="1"/>
            <a:r>
              <a:rPr lang="en-US" altLang="en-US"/>
              <a:t>Right-click icon and choose Set as Default</a:t>
            </a:r>
          </a:p>
          <a:p>
            <a:r>
              <a:rPr lang="en-US" altLang="en-US"/>
              <a:t>View Driver Properties</a:t>
            </a:r>
          </a:p>
          <a:p>
            <a:pPr lvl="1"/>
            <a:r>
              <a:rPr lang="en-US" altLang="en-US"/>
              <a:t>Right-click icon and choose Properties</a:t>
            </a:r>
          </a:p>
        </p:txBody>
      </p:sp>
    </p:spTree>
  </p:cSld>
  <p:clrMapOvr>
    <a:masterClrMapping/>
  </p:clrMapOvr>
  <p:transition>
    <p:cut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Apple’s Bonjour</a:t>
            </a:r>
            <a:endParaRPr lang="en-US" dirty="0"/>
          </a:p>
        </p:txBody>
      </p:sp>
      <p:sp>
        <p:nvSpPr>
          <p:cNvPr id="3" name="Content Placeholder 2"/>
          <p:cNvSpPr>
            <a:spLocks noGrp="1"/>
          </p:cNvSpPr>
          <p:nvPr>
            <p:ph idx="1"/>
          </p:nvPr>
        </p:nvSpPr>
        <p:spPr/>
        <p:txBody>
          <a:bodyPr/>
          <a:lstStyle/>
          <a:p>
            <a:r>
              <a:rPr lang="en-US" dirty="0" smtClean="0"/>
              <a:t>Bonjour – was designed </a:t>
            </a:r>
            <a:r>
              <a:rPr lang="en-US" dirty="0"/>
              <a:t>to enable automatic discovery </a:t>
            </a:r>
            <a:r>
              <a:rPr lang="en-US" dirty="0" smtClean="0"/>
              <a:t>of devices </a:t>
            </a:r>
            <a:r>
              <a:rPr lang="en-US" dirty="0"/>
              <a:t>and services on local networks using </a:t>
            </a:r>
            <a:r>
              <a:rPr lang="en-US" dirty="0" smtClean="0"/>
              <a:t>TCP/IP</a:t>
            </a:r>
          </a:p>
          <a:p>
            <a:r>
              <a:rPr lang="en-US" dirty="0" smtClean="0"/>
              <a:t>It discovers printers and devices on the LAN</a:t>
            </a:r>
          </a:p>
          <a:p>
            <a:r>
              <a:rPr lang="en-US" dirty="0" smtClean="0"/>
              <a:t>It works with other Operating Systems</a:t>
            </a:r>
          </a:p>
          <a:p>
            <a:r>
              <a:rPr lang="en-US" dirty="0" smtClean="0"/>
              <a:t>In Windows </a:t>
            </a:r>
            <a:r>
              <a:rPr lang="en-US" b="1" dirty="0" err="1" smtClean="0"/>
              <a:t>services.msc</a:t>
            </a:r>
            <a:r>
              <a:rPr lang="en-US" b="1" dirty="0" smtClean="0"/>
              <a:t> </a:t>
            </a:r>
            <a:r>
              <a:rPr lang="en-US" dirty="0" smtClean="0"/>
              <a:t>lists the services</a:t>
            </a:r>
            <a:endParaRPr lang="en-US" dirty="0"/>
          </a:p>
        </p:txBody>
      </p:sp>
    </p:spTree>
    <p:extLst>
      <p:ext uri="{BB962C8B-B14F-4D97-AF65-F5344CB8AC3E}">
        <p14:creationId xmlns:p14="http://schemas.microsoft.com/office/powerpoint/2010/main" val="519140422"/>
      </p:ext>
    </p:extLst>
  </p:cSld>
  <p:clrMapOvr>
    <a:masterClrMapping/>
  </p:clrMapOvr>
  <p:transition>
    <p:cut thruBlk="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Apple’s </a:t>
            </a:r>
            <a:r>
              <a:rPr lang="en-US" dirty="0" err="1" smtClean="0"/>
              <a:t>AirPrint</a:t>
            </a:r>
            <a:endParaRPr lang="en-US" dirty="0"/>
          </a:p>
        </p:txBody>
      </p:sp>
      <p:sp>
        <p:nvSpPr>
          <p:cNvPr id="3" name="Content Placeholder 2"/>
          <p:cNvSpPr>
            <a:spLocks noGrp="1"/>
          </p:cNvSpPr>
          <p:nvPr>
            <p:ph idx="1"/>
          </p:nvPr>
        </p:nvSpPr>
        <p:spPr/>
        <p:txBody>
          <a:bodyPr/>
          <a:lstStyle/>
          <a:p>
            <a:r>
              <a:rPr lang="en-US" dirty="0" smtClean="0"/>
              <a:t>Bonjour cannot find systems on the other side of the router (works on </a:t>
            </a:r>
            <a:r>
              <a:rPr lang="en-US" smtClean="0"/>
              <a:t>Single Broadcast </a:t>
            </a:r>
            <a:r>
              <a:rPr lang="en-US" dirty="0" smtClean="0"/>
              <a:t>domain)</a:t>
            </a:r>
          </a:p>
          <a:p>
            <a:r>
              <a:rPr lang="en-US" dirty="0" err="1" smtClean="0"/>
              <a:t>Airprint</a:t>
            </a:r>
            <a:r>
              <a:rPr lang="en-US" dirty="0" smtClean="0"/>
              <a:t> meets this need</a:t>
            </a:r>
          </a:p>
          <a:p>
            <a:r>
              <a:rPr lang="en-US" dirty="0"/>
              <a:t>Mobile devices can automatically detect</a:t>
            </a:r>
          </a:p>
          <a:p>
            <a:r>
              <a:rPr lang="en-US" dirty="0" err="1"/>
              <a:t>AirPrint</a:t>
            </a:r>
            <a:r>
              <a:rPr lang="en-US" dirty="0"/>
              <a:t>-enabled printers on their local </a:t>
            </a:r>
            <a:r>
              <a:rPr lang="en-US" dirty="0" smtClean="0"/>
              <a:t>network </a:t>
            </a:r>
            <a:r>
              <a:rPr lang="en-US" dirty="0"/>
              <a:t>and print to them without requiring </a:t>
            </a:r>
            <a:r>
              <a:rPr lang="en-US" dirty="0" smtClean="0"/>
              <a:t>the installation </a:t>
            </a:r>
            <a:r>
              <a:rPr lang="en-US" dirty="0"/>
              <a:t>of a driver</a:t>
            </a:r>
          </a:p>
        </p:txBody>
      </p:sp>
    </p:spTree>
    <p:extLst>
      <p:ext uri="{BB962C8B-B14F-4D97-AF65-F5344CB8AC3E}">
        <p14:creationId xmlns:p14="http://schemas.microsoft.com/office/powerpoint/2010/main" val="3735294055"/>
      </p:ext>
    </p:extLst>
  </p:cSld>
  <p:clrMapOvr>
    <a:masterClrMapping/>
  </p:clrMapOvr>
  <p:transition>
    <p:cut thruBlk="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Printing</a:t>
            </a:r>
            <a:endParaRPr lang="en-US" dirty="0"/>
          </a:p>
        </p:txBody>
      </p:sp>
      <p:sp>
        <p:nvSpPr>
          <p:cNvPr id="3" name="Content Placeholder 2"/>
          <p:cNvSpPr>
            <a:spLocks noGrp="1"/>
          </p:cNvSpPr>
          <p:nvPr>
            <p:ph idx="1"/>
          </p:nvPr>
        </p:nvSpPr>
        <p:spPr/>
        <p:txBody>
          <a:bodyPr/>
          <a:lstStyle/>
          <a:p>
            <a:r>
              <a:rPr lang="en-US" dirty="0"/>
              <a:t>P</a:t>
            </a:r>
            <a:r>
              <a:rPr lang="en-US" dirty="0" smtClean="0"/>
              <a:t>rinting </a:t>
            </a:r>
            <a:r>
              <a:rPr lang="en-US" dirty="0"/>
              <a:t>to a </a:t>
            </a:r>
            <a:r>
              <a:rPr lang="en-US" dirty="0" smtClean="0"/>
              <a:t>remote device</a:t>
            </a:r>
            <a:r>
              <a:rPr lang="en-US" dirty="0"/>
              <a:t>, one that is not necessarily located on your local </a:t>
            </a:r>
            <a:r>
              <a:rPr lang="en-US" dirty="0" smtClean="0"/>
              <a:t>network</a:t>
            </a:r>
          </a:p>
          <a:p>
            <a:r>
              <a:rPr lang="en-US" dirty="0" smtClean="0"/>
              <a:t>Requires a service such as </a:t>
            </a:r>
            <a:r>
              <a:rPr lang="en-US" dirty="0"/>
              <a:t>such as Google </a:t>
            </a:r>
            <a:r>
              <a:rPr lang="en-US" dirty="0" smtClean="0"/>
              <a:t>Cloud Print</a:t>
            </a:r>
            <a:r>
              <a:rPr lang="en-US" dirty="0"/>
              <a:t>, HP </a:t>
            </a:r>
            <a:r>
              <a:rPr lang="en-US" dirty="0" err="1" smtClean="0"/>
              <a:t>ePrint</a:t>
            </a:r>
            <a:endParaRPr lang="en-US" dirty="0" smtClean="0"/>
          </a:p>
          <a:p>
            <a:r>
              <a:rPr lang="en-US" dirty="0" smtClean="0"/>
              <a:t>Page 546 – Enabling cloud printing</a:t>
            </a:r>
            <a:endParaRPr lang="en-US" dirty="0"/>
          </a:p>
        </p:txBody>
      </p:sp>
    </p:spTree>
    <p:extLst>
      <p:ext uri="{BB962C8B-B14F-4D97-AF65-F5344CB8AC3E}">
        <p14:creationId xmlns:p14="http://schemas.microsoft.com/office/powerpoint/2010/main" val="2392730582"/>
      </p:ext>
    </p:extLst>
  </p:cSld>
  <p:clrMapOvr>
    <a:masterClrMapping/>
  </p:clrMapOvr>
  <p:transition>
    <p:cut thruBlk="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3410" name="Rectangle 2"/>
          <p:cNvSpPr>
            <a:spLocks noGrp="1" noRot="1" noChangeArrowheads="1"/>
          </p:cNvSpPr>
          <p:nvPr>
            <p:ph type="title"/>
          </p:nvPr>
        </p:nvSpPr>
        <p:spPr/>
        <p:txBody>
          <a:bodyPr/>
          <a:lstStyle/>
          <a:p>
            <a:pPr>
              <a:buFont typeface="Wingdings" panose="05000000000000000000" pitchFamily="2" charset="2"/>
              <a:buNone/>
            </a:pPr>
            <a:r>
              <a:rPr lang="en-US" altLang="en-US"/>
              <a:t>Laser Printer Maintenance</a:t>
            </a:r>
          </a:p>
        </p:txBody>
      </p:sp>
      <p:sp>
        <p:nvSpPr>
          <p:cNvPr id="913411" name="Rectangle 3"/>
          <p:cNvSpPr>
            <a:spLocks noGrp="1" noChangeArrowheads="1"/>
          </p:cNvSpPr>
          <p:nvPr>
            <p:ph type="body" idx="1"/>
          </p:nvPr>
        </p:nvSpPr>
        <p:spPr>
          <a:xfrm>
            <a:off x="457200" y="1600200"/>
            <a:ext cx="8229600" cy="5257800"/>
          </a:xfrm>
        </p:spPr>
        <p:txBody>
          <a:bodyPr/>
          <a:lstStyle/>
          <a:p>
            <a:r>
              <a:rPr lang="en-US" altLang="en-US"/>
              <a:t>Wipe out the inside</a:t>
            </a:r>
          </a:p>
          <a:p>
            <a:r>
              <a:rPr lang="en-US" altLang="en-US"/>
              <a:t>Run printer’s cleaning sequence</a:t>
            </a:r>
          </a:p>
          <a:p>
            <a:r>
              <a:rPr lang="en-US" altLang="en-US"/>
              <a:t>Adjust toner delivery</a:t>
            </a:r>
          </a:p>
          <a:p>
            <a:r>
              <a:rPr lang="en-US" altLang="en-US"/>
              <a:t>Change toner cartridge</a:t>
            </a:r>
          </a:p>
          <a:p>
            <a:r>
              <a:rPr lang="en-US" altLang="en-US"/>
              <a:t>Change cleaning pad</a:t>
            </a:r>
          </a:p>
          <a:p>
            <a:r>
              <a:rPr lang="en-US" altLang="en-US"/>
              <a:t>Clean corona wires </a:t>
            </a:r>
          </a:p>
          <a:p>
            <a:r>
              <a:rPr lang="en-US" altLang="en-US"/>
              <a:t>Replace drum</a:t>
            </a:r>
          </a:p>
        </p:txBody>
      </p:sp>
    </p:spTree>
  </p:cSld>
  <p:clrMapOvr>
    <a:masterClrMapping/>
  </p:clrMapOvr>
  <p:transition>
    <p:cut thruBlk="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4434" name="Rectangle 2"/>
          <p:cNvSpPr>
            <a:spLocks noGrp="1" noRot="1" noChangeArrowheads="1"/>
          </p:cNvSpPr>
          <p:nvPr>
            <p:ph type="title"/>
          </p:nvPr>
        </p:nvSpPr>
        <p:spPr/>
        <p:txBody>
          <a:bodyPr/>
          <a:lstStyle/>
          <a:p>
            <a:r>
              <a:rPr lang="en-US" altLang="en-US"/>
              <a:t>Inkjet Printer Maintenance</a:t>
            </a:r>
          </a:p>
        </p:txBody>
      </p:sp>
      <p:sp>
        <p:nvSpPr>
          <p:cNvPr id="914435" name="Rectangle 3"/>
          <p:cNvSpPr>
            <a:spLocks noGrp="1" noChangeArrowheads="1"/>
          </p:cNvSpPr>
          <p:nvPr>
            <p:ph type="body" idx="1"/>
          </p:nvPr>
        </p:nvSpPr>
        <p:spPr/>
        <p:txBody>
          <a:bodyPr/>
          <a:lstStyle/>
          <a:p>
            <a:r>
              <a:rPr lang="en-US" altLang="en-US"/>
              <a:t>Change ink cartridges</a:t>
            </a:r>
          </a:p>
          <a:p>
            <a:r>
              <a:rPr lang="en-US" altLang="en-US"/>
              <a:t>Run printer’s cleaning sequence</a:t>
            </a:r>
          </a:p>
        </p:txBody>
      </p:sp>
    </p:spTree>
  </p:cSld>
  <p:clrMapOvr>
    <a:masterClrMapping/>
  </p:clrMapOvr>
  <p:transition>
    <p:cut thruBlk="1"/>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Ensure </a:t>
            </a:r>
            <a:r>
              <a:rPr lang="en-US" dirty="0"/>
              <a:t>S</a:t>
            </a:r>
            <a:r>
              <a:rPr lang="en-US" dirty="0" smtClean="0"/>
              <a:t>uitable environment</a:t>
            </a:r>
            <a:endParaRPr lang="en-US" dirty="0"/>
          </a:p>
        </p:txBody>
      </p:sp>
      <p:sp>
        <p:nvSpPr>
          <p:cNvPr id="3" name="Content Placeholder 2"/>
          <p:cNvSpPr>
            <a:spLocks noGrp="1"/>
          </p:cNvSpPr>
          <p:nvPr>
            <p:ph idx="1"/>
          </p:nvPr>
        </p:nvSpPr>
        <p:spPr/>
        <p:txBody>
          <a:bodyPr/>
          <a:lstStyle/>
          <a:p>
            <a:r>
              <a:rPr lang="en-US" dirty="0" smtClean="0"/>
              <a:t>Heat</a:t>
            </a:r>
          </a:p>
          <a:p>
            <a:r>
              <a:rPr lang="en-US" dirty="0" smtClean="0"/>
              <a:t>Humidity</a:t>
            </a:r>
          </a:p>
          <a:p>
            <a:r>
              <a:rPr lang="en-US" dirty="0" smtClean="0"/>
              <a:t>Light</a:t>
            </a:r>
          </a:p>
          <a:p>
            <a:r>
              <a:rPr lang="en-US" dirty="0" smtClean="0"/>
              <a:t>Ozone</a:t>
            </a:r>
          </a:p>
        </p:txBody>
      </p:sp>
    </p:spTree>
    <p:extLst>
      <p:ext uri="{BB962C8B-B14F-4D97-AF65-F5344CB8AC3E}">
        <p14:creationId xmlns:p14="http://schemas.microsoft.com/office/powerpoint/2010/main" val="861043812"/>
      </p:ext>
    </p:extLst>
  </p:cSld>
  <p:clrMapOvr>
    <a:masterClrMapping/>
  </p:clrMapOvr>
  <p:transition>
    <p:cut thruBlk="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8530" name="Rectangle 2"/>
          <p:cNvSpPr>
            <a:spLocks noGrp="1" noRot="1" noChangeArrowheads="1"/>
          </p:cNvSpPr>
          <p:nvPr>
            <p:ph type="title"/>
          </p:nvPr>
        </p:nvSpPr>
        <p:spPr/>
        <p:txBody>
          <a:bodyPr/>
          <a:lstStyle/>
          <a:p>
            <a:r>
              <a:rPr lang="en-US" altLang="en-US"/>
              <a:t>Print Queue</a:t>
            </a:r>
          </a:p>
        </p:txBody>
      </p:sp>
      <p:sp>
        <p:nvSpPr>
          <p:cNvPr id="918531" name="Rectangle 3"/>
          <p:cNvSpPr>
            <a:spLocks noGrp="1" noChangeArrowheads="1"/>
          </p:cNvSpPr>
          <p:nvPr>
            <p:ph type="body" idx="1"/>
          </p:nvPr>
        </p:nvSpPr>
        <p:spPr/>
        <p:txBody>
          <a:bodyPr/>
          <a:lstStyle/>
          <a:p>
            <a:r>
              <a:rPr lang="en-US" altLang="en-US"/>
              <a:t>View print queue</a:t>
            </a:r>
          </a:p>
          <a:p>
            <a:pPr lvl="1"/>
            <a:r>
              <a:rPr lang="en-US" altLang="en-US"/>
              <a:t>Double-click printer icon in Printers folder</a:t>
            </a:r>
          </a:p>
        </p:txBody>
      </p:sp>
      <p:pic>
        <p:nvPicPr>
          <p:cNvPr id="918533" name="Picture 5" descr="18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200400"/>
            <a:ext cx="6019800" cy="2886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thruBlk="1"/>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5458" name="Rectangle 2"/>
          <p:cNvSpPr>
            <a:spLocks noGrp="1" noRot="1" noChangeArrowheads="1"/>
          </p:cNvSpPr>
          <p:nvPr>
            <p:ph type="title"/>
          </p:nvPr>
        </p:nvSpPr>
        <p:spPr/>
        <p:txBody>
          <a:bodyPr/>
          <a:lstStyle/>
          <a:p>
            <a:r>
              <a:rPr lang="en-US" altLang="en-US"/>
              <a:t>Managing a Print Queue</a:t>
            </a:r>
          </a:p>
        </p:txBody>
      </p:sp>
      <p:sp>
        <p:nvSpPr>
          <p:cNvPr id="915459" name="Rectangle 3"/>
          <p:cNvSpPr>
            <a:spLocks noGrp="1" noChangeArrowheads="1"/>
          </p:cNvSpPr>
          <p:nvPr>
            <p:ph type="body" idx="1"/>
          </p:nvPr>
        </p:nvSpPr>
        <p:spPr/>
        <p:txBody>
          <a:bodyPr/>
          <a:lstStyle/>
          <a:p>
            <a:r>
              <a:rPr lang="en-US" altLang="en-US"/>
              <a:t>Pause print queue</a:t>
            </a:r>
          </a:p>
          <a:p>
            <a:pPr lvl="1"/>
            <a:r>
              <a:rPr lang="en-US" altLang="en-US"/>
              <a:t>Printer &gt; Pause Printing</a:t>
            </a:r>
          </a:p>
          <a:p>
            <a:r>
              <a:rPr lang="en-US" altLang="en-US"/>
              <a:t>Clear print queue</a:t>
            </a:r>
          </a:p>
          <a:p>
            <a:pPr lvl="1"/>
            <a:r>
              <a:rPr lang="en-US" altLang="en-US"/>
              <a:t>Printer &gt; Cancel All Documents</a:t>
            </a:r>
          </a:p>
          <a:p>
            <a:r>
              <a:rPr lang="en-US" altLang="en-US"/>
              <a:t>Pause an individual print job</a:t>
            </a:r>
          </a:p>
          <a:p>
            <a:pPr lvl="1"/>
            <a:r>
              <a:rPr lang="en-US" altLang="en-US"/>
              <a:t>Document &gt; Pause</a:t>
            </a:r>
          </a:p>
          <a:p>
            <a:r>
              <a:rPr lang="en-US" altLang="en-US"/>
              <a:t>Cancel an individual print job</a:t>
            </a:r>
          </a:p>
          <a:p>
            <a:pPr lvl="1"/>
            <a:r>
              <a:rPr lang="en-US" altLang="en-US"/>
              <a:t>Document &gt; Cancel, or press Delete</a:t>
            </a:r>
          </a:p>
        </p:txBody>
      </p:sp>
    </p:spTree>
  </p:cSld>
  <p:clrMapOvr>
    <a:masterClrMapping/>
  </p:clrMapOvr>
  <p:transition>
    <p:cut thruBlk="1"/>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2386" name="Rectangle 2"/>
          <p:cNvSpPr>
            <a:spLocks noGrp="1" noRot="1" noChangeArrowheads="1"/>
          </p:cNvSpPr>
          <p:nvPr>
            <p:ph type="title"/>
          </p:nvPr>
        </p:nvSpPr>
        <p:spPr/>
        <p:txBody>
          <a:bodyPr/>
          <a:lstStyle/>
          <a:p>
            <a:r>
              <a:rPr lang="en-US" altLang="en-US" sz="4000"/>
              <a:t>Troubleshooting Printing Problems</a:t>
            </a:r>
            <a:endParaRPr lang="en-US" altLang="en-US" sz="3600"/>
          </a:p>
        </p:txBody>
      </p:sp>
      <p:sp>
        <p:nvSpPr>
          <p:cNvPr id="912387" name="Rectangle 3"/>
          <p:cNvSpPr>
            <a:spLocks noGrp="1" noChangeArrowheads="1"/>
          </p:cNvSpPr>
          <p:nvPr>
            <p:ph type="body" idx="1"/>
          </p:nvPr>
        </p:nvSpPr>
        <p:spPr/>
        <p:txBody>
          <a:bodyPr/>
          <a:lstStyle/>
          <a:p>
            <a:r>
              <a:rPr lang="en-US" altLang="en-US"/>
              <a:t>Stalled queue</a:t>
            </a:r>
          </a:p>
          <a:p>
            <a:pPr lvl="1"/>
            <a:r>
              <a:rPr lang="en-US" altLang="en-US"/>
              <a:t>Pause and resume queue after deleting job with error</a:t>
            </a:r>
          </a:p>
          <a:p>
            <a:r>
              <a:rPr lang="en-US" altLang="en-US"/>
              <a:t>Junk characters in printout</a:t>
            </a:r>
          </a:p>
          <a:p>
            <a:pPr lvl="1"/>
            <a:r>
              <a:rPr lang="en-US" altLang="en-US"/>
              <a:t>Power printer off</a:t>
            </a:r>
          </a:p>
          <a:p>
            <a:pPr lvl="1"/>
            <a:r>
              <a:rPr lang="en-US" altLang="en-US"/>
              <a:t>Clear queue</a:t>
            </a:r>
          </a:p>
          <a:p>
            <a:pPr lvl="1"/>
            <a:r>
              <a:rPr lang="en-US" altLang="en-US"/>
              <a:t>Power printer on and try again</a:t>
            </a:r>
          </a:p>
          <a:p>
            <a:pPr lvl="1"/>
            <a:r>
              <a:rPr lang="en-US" altLang="en-US"/>
              <a:t>If problem persists, reinstall driver</a:t>
            </a:r>
          </a:p>
        </p:txBody>
      </p:sp>
    </p:spTree>
  </p:cSld>
  <p:clrMapOvr>
    <a:masterClrMapping/>
  </p:clrMapOvr>
  <p:transition>
    <p:cut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8898" name="Rectangle 2"/>
          <p:cNvSpPr>
            <a:spLocks noGrp="1" noRot="1" noChangeArrowheads="1"/>
          </p:cNvSpPr>
          <p:nvPr>
            <p:ph type="title"/>
          </p:nvPr>
        </p:nvSpPr>
        <p:spPr/>
        <p:txBody>
          <a:bodyPr/>
          <a:lstStyle/>
          <a:p>
            <a:r>
              <a:rPr lang="en-US" altLang="en-US"/>
              <a:t>Line Printer</a:t>
            </a:r>
          </a:p>
        </p:txBody>
      </p:sp>
      <p:pic>
        <p:nvPicPr>
          <p:cNvPr id="848900" name="Picture 4"/>
          <p:cNvPicPr>
            <a:picLocks noChangeAspect="1" noChangeArrowheads="1"/>
          </p:cNvPicPr>
          <p:nvPr/>
        </p:nvPicPr>
        <p:blipFill>
          <a:blip r:embed="rId2">
            <a:extLst>
              <a:ext uri="{28A0092B-C50C-407E-A947-70E740481C1C}">
                <a14:useLocalDpi xmlns:a14="http://schemas.microsoft.com/office/drawing/2010/main" val="0"/>
              </a:ext>
            </a:extLst>
          </a:blip>
          <a:srcRect t="18777" b="17119"/>
          <a:stretch>
            <a:fillRect/>
          </a:stretch>
        </p:blipFill>
        <p:spPr bwMode="auto">
          <a:xfrm>
            <a:off x="533400" y="2438400"/>
            <a:ext cx="7972425" cy="293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cut thruBlk="1"/>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626" name="Rectangle 2"/>
          <p:cNvSpPr>
            <a:spLocks noGrp="1" noRot="1" noChangeArrowheads="1"/>
          </p:cNvSpPr>
          <p:nvPr>
            <p:ph type="title"/>
          </p:nvPr>
        </p:nvSpPr>
        <p:spPr/>
        <p:txBody>
          <a:bodyPr/>
          <a:lstStyle/>
          <a:p>
            <a:r>
              <a:rPr lang="en-US" altLang="en-US" sz="4000"/>
              <a:t>Troubleshooting Printing Problems</a:t>
            </a:r>
          </a:p>
        </p:txBody>
      </p:sp>
      <p:sp>
        <p:nvSpPr>
          <p:cNvPr id="922627" name="Rectangle 3"/>
          <p:cNvSpPr>
            <a:spLocks noGrp="1" noChangeArrowheads="1"/>
          </p:cNvSpPr>
          <p:nvPr>
            <p:ph type="body" idx="1"/>
          </p:nvPr>
        </p:nvSpPr>
        <p:spPr/>
        <p:txBody>
          <a:bodyPr/>
          <a:lstStyle/>
          <a:p>
            <a:r>
              <a:rPr lang="en-US" altLang="en-US"/>
              <a:t>Paper jams</a:t>
            </a:r>
          </a:p>
          <a:p>
            <a:pPr lvl="1"/>
            <a:r>
              <a:rPr lang="en-US" altLang="en-US"/>
              <a:t>Fan paper before inserting in tray</a:t>
            </a:r>
          </a:p>
          <a:p>
            <a:pPr lvl="1"/>
            <a:r>
              <a:rPr lang="en-US" altLang="en-US"/>
              <a:t>Check feed rollers</a:t>
            </a:r>
          </a:p>
          <a:p>
            <a:pPr lvl="1"/>
            <a:r>
              <a:rPr lang="en-US" altLang="en-US"/>
              <a:t>Check for obstructions inside printer (ex. bits of paper)</a:t>
            </a:r>
          </a:p>
          <a:p>
            <a:pPr lvl="1"/>
            <a:r>
              <a:rPr lang="en-US" altLang="en-US"/>
              <a:t>Use different weight of paper</a:t>
            </a:r>
          </a:p>
        </p:txBody>
      </p:sp>
    </p:spTree>
  </p:cSld>
  <p:clrMapOvr>
    <a:masterClrMapping/>
  </p:clrMapOvr>
  <p:transition>
    <p:cut thruBlk="1"/>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5698" name="Rectangle 2"/>
          <p:cNvSpPr>
            <a:spLocks noGrp="1" noRot="1" noChangeArrowheads="1"/>
          </p:cNvSpPr>
          <p:nvPr>
            <p:ph type="title"/>
          </p:nvPr>
        </p:nvSpPr>
        <p:spPr/>
        <p:txBody>
          <a:bodyPr/>
          <a:lstStyle/>
          <a:p>
            <a:r>
              <a:rPr lang="en-US" altLang="en-US" sz="4000"/>
              <a:t>Troubleshooting Printing Problems</a:t>
            </a:r>
          </a:p>
        </p:txBody>
      </p:sp>
      <p:sp>
        <p:nvSpPr>
          <p:cNvPr id="925699" name="Rectangle 3"/>
          <p:cNvSpPr>
            <a:spLocks noGrp="1" noChangeArrowheads="1"/>
          </p:cNvSpPr>
          <p:nvPr>
            <p:ph type="body" idx="1"/>
          </p:nvPr>
        </p:nvSpPr>
        <p:spPr/>
        <p:txBody>
          <a:bodyPr/>
          <a:lstStyle/>
          <a:p>
            <a:r>
              <a:rPr lang="en-US" altLang="en-US"/>
              <a:t>Illegal operation or general protection fault</a:t>
            </a:r>
          </a:p>
          <a:p>
            <a:pPr lvl="1"/>
            <a:r>
              <a:rPr lang="en-US" altLang="en-US"/>
              <a:t>Pause and resume print queue</a:t>
            </a:r>
          </a:p>
          <a:p>
            <a:pPr lvl="1"/>
            <a:r>
              <a:rPr lang="en-US" altLang="en-US"/>
              <a:t>Restart computer</a:t>
            </a:r>
          </a:p>
          <a:p>
            <a:pPr lvl="1"/>
            <a:r>
              <a:rPr lang="en-US" altLang="en-US"/>
              <a:t>Remove and reinstall printer driver</a:t>
            </a:r>
          </a:p>
        </p:txBody>
      </p:sp>
    </p:spTree>
  </p:cSld>
  <p:clrMapOvr>
    <a:masterClrMapping/>
  </p:clrMapOvr>
  <p:transition>
    <p:cut thruBlk="1"/>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7746" name="Rectangle 2"/>
          <p:cNvSpPr>
            <a:spLocks noGrp="1" noRot="1" noChangeArrowheads="1"/>
          </p:cNvSpPr>
          <p:nvPr>
            <p:ph type="title"/>
          </p:nvPr>
        </p:nvSpPr>
        <p:spPr/>
        <p:txBody>
          <a:bodyPr/>
          <a:lstStyle/>
          <a:p>
            <a:r>
              <a:rPr lang="en-US" altLang="en-US"/>
              <a:t>Laser Quality Problems</a:t>
            </a:r>
          </a:p>
        </p:txBody>
      </p:sp>
      <p:sp>
        <p:nvSpPr>
          <p:cNvPr id="927747" name="Rectangle 3"/>
          <p:cNvSpPr>
            <a:spLocks noGrp="1" noChangeArrowheads="1"/>
          </p:cNvSpPr>
          <p:nvPr>
            <p:ph type="body" idx="1"/>
          </p:nvPr>
        </p:nvSpPr>
        <p:spPr/>
        <p:txBody>
          <a:bodyPr/>
          <a:lstStyle/>
          <a:p>
            <a:r>
              <a:rPr lang="en-US" altLang="en-US"/>
              <a:t>Printout faint in some spots</a:t>
            </a:r>
          </a:p>
          <a:p>
            <a:pPr lvl="1"/>
            <a:r>
              <a:rPr lang="en-US" altLang="en-US"/>
              <a:t>Shake toner cartridge gently</a:t>
            </a:r>
          </a:p>
          <a:p>
            <a:pPr lvl="1"/>
            <a:r>
              <a:rPr lang="en-US" altLang="en-US"/>
              <a:t>Replace toner cartridge</a:t>
            </a:r>
          </a:p>
          <a:p>
            <a:r>
              <a:rPr lang="en-US" altLang="en-US"/>
              <a:t>Loose or smeared toner</a:t>
            </a:r>
          </a:p>
          <a:p>
            <a:pPr lvl="1"/>
            <a:r>
              <a:rPr lang="en-US" altLang="en-US"/>
              <a:t>Check fuser</a:t>
            </a:r>
          </a:p>
          <a:p>
            <a:r>
              <a:rPr lang="en-US" altLang="en-US"/>
              <a:t>Vertical white streaks</a:t>
            </a:r>
          </a:p>
          <a:p>
            <a:pPr lvl="1"/>
            <a:r>
              <a:rPr lang="en-US" altLang="en-US"/>
              <a:t>Dirty corona wires</a:t>
            </a:r>
          </a:p>
        </p:txBody>
      </p:sp>
    </p:spTree>
  </p:cSld>
  <p:clrMapOvr>
    <a:masterClrMapping/>
  </p:clrMapOvr>
  <p:transition>
    <p:cut thruBlk="1"/>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3890" name="Rectangle 2"/>
          <p:cNvSpPr>
            <a:spLocks noGrp="1" noRot="1" noChangeArrowheads="1"/>
          </p:cNvSpPr>
          <p:nvPr>
            <p:ph type="title"/>
          </p:nvPr>
        </p:nvSpPr>
        <p:spPr/>
        <p:txBody>
          <a:bodyPr/>
          <a:lstStyle/>
          <a:p>
            <a:r>
              <a:rPr lang="en-US" altLang="en-US"/>
              <a:t>Inkjet Quality Problems</a:t>
            </a:r>
          </a:p>
        </p:txBody>
      </p:sp>
      <p:sp>
        <p:nvSpPr>
          <p:cNvPr id="933891" name="Rectangle 3"/>
          <p:cNvSpPr>
            <a:spLocks noGrp="1" noChangeArrowheads="1"/>
          </p:cNvSpPr>
          <p:nvPr>
            <p:ph type="body" idx="1"/>
          </p:nvPr>
        </p:nvSpPr>
        <p:spPr/>
        <p:txBody>
          <a:bodyPr/>
          <a:lstStyle/>
          <a:p>
            <a:r>
              <a:rPr lang="en-US" altLang="en-US"/>
              <a:t>Stripes, or one color missing</a:t>
            </a:r>
          </a:p>
          <a:p>
            <a:pPr lvl="1"/>
            <a:r>
              <a:rPr lang="en-US" altLang="en-US"/>
              <a:t>Clean ink jets using printer’s utility</a:t>
            </a:r>
          </a:p>
          <a:p>
            <a:pPr lvl="1"/>
            <a:r>
              <a:rPr lang="en-US" altLang="en-US"/>
              <a:t>Run printer’s self-test</a:t>
            </a:r>
          </a:p>
          <a:p>
            <a:r>
              <a:rPr lang="en-US" altLang="en-US"/>
              <a:t>Colors off alignment</a:t>
            </a:r>
          </a:p>
          <a:p>
            <a:pPr lvl="1"/>
            <a:r>
              <a:rPr lang="en-US" altLang="en-US"/>
              <a:t>Run printer’s alignment utility</a:t>
            </a:r>
          </a:p>
        </p:txBody>
      </p:sp>
    </p:spTree>
  </p:cSld>
  <p:clrMapOvr>
    <a:masterClrMapping/>
  </p:clrMapOvr>
  <p:transition>
    <p:cut thruBlk="1"/>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Printer Upgrades</a:t>
            </a:r>
            <a:endParaRPr lang="en-US" dirty="0"/>
          </a:p>
        </p:txBody>
      </p:sp>
      <p:sp>
        <p:nvSpPr>
          <p:cNvPr id="3" name="Content Placeholder 2"/>
          <p:cNvSpPr>
            <a:spLocks noGrp="1"/>
          </p:cNvSpPr>
          <p:nvPr>
            <p:ph idx="1"/>
          </p:nvPr>
        </p:nvSpPr>
        <p:spPr/>
        <p:txBody>
          <a:bodyPr/>
          <a:lstStyle/>
          <a:p>
            <a:r>
              <a:rPr lang="en-US" b="1" dirty="0"/>
              <a:t>Installing Printer </a:t>
            </a:r>
            <a:r>
              <a:rPr lang="en-US" b="1" dirty="0" smtClean="0"/>
              <a:t>Memory</a:t>
            </a:r>
          </a:p>
          <a:p>
            <a:r>
              <a:rPr lang="en-US" b="1" dirty="0"/>
              <a:t>Installing a Network Interface Card</a:t>
            </a:r>
            <a:endParaRPr lang="en-US" b="1" dirty="0" smtClean="0"/>
          </a:p>
          <a:p>
            <a:r>
              <a:rPr lang="en-US" b="1" dirty="0"/>
              <a:t>Upgrading Printer </a:t>
            </a:r>
            <a:r>
              <a:rPr lang="en-US" b="1" dirty="0" smtClean="0"/>
              <a:t>Firmware</a:t>
            </a:r>
          </a:p>
          <a:p>
            <a:r>
              <a:rPr lang="en-US" b="1" dirty="0"/>
              <a:t>Other </a:t>
            </a:r>
            <a:r>
              <a:rPr lang="en-US" b="1" dirty="0" smtClean="0"/>
              <a:t>Upgrades: </a:t>
            </a:r>
          </a:p>
          <a:p>
            <a:pPr marL="514350" indent="-514350">
              <a:buFont typeface="+mj-lt"/>
              <a:buAutoNum type="arabicPeriod"/>
            </a:pPr>
            <a:r>
              <a:rPr lang="en-US" b="1" dirty="0" smtClean="0"/>
              <a:t>Hard drives, </a:t>
            </a:r>
          </a:p>
          <a:p>
            <a:pPr marL="514350" indent="-514350">
              <a:buFont typeface="+mj-lt"/>
              <a:buAutoNum type="arabicPeriod"/>
            </a:pPr>
            <a:r>
              <a:rPr lang="en-US" b="1" dirty="0" smtClean="0"/>
              <a:t>Trays and Feeders, </a:t>
            </a:r>
          </a:p>
          <a:p>
            <a:pPr marL="514350" indent="-514350">
              <a:buFont typeface="+mj-lt"/>
              <a:buAutoNum type="arabicPeriod"/>
            </a:pPr>
            <a:r>
              <a:rPr lang="en-US" b="1" dirty="0" smtClean="0"/>
              <a:t>Finishers</a:t>
            </a:r>
            <a:endParaRPr lang="en-US" dirty="0"/>
          </a:p>
        </p:txBody>
      </p:sp>
    </p:spTree>
    <p:extLst>
      <p:ext uri="{BB962C8B-B14F-4D97-AF65-F5344CB8AC3E}">
        <p14:creationId xmlns:p14="http://schemas.microsoft.com/office/powerpoint/2010/main" val="3781627660"/>
      </p:ext>
    </p:extLst>
  </p:cSld>
  <p:clrMapOvr>
    <a:masterClrMapping/>
  </p:clrMapOvr>
  <p:transition>
    <p:cut thruBlk="1"/>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3778" name="Rectangle 2"/>
          <p:cNvSpPr>
            <a:spLocks noGrp="1" noRot="1" noChangeArrowheads="1"/>
          </p:cNvSpPr>
          <p:nvPr>
            <p:ph type="title"/>
          </p:nvPr>
        </p:nvSpPr>
        <p:spPr/>
        <p:txBody>
          <a:bodyPr/>
          <a:lstStyle/>
          <a:p>
            <a:r>
              <a:rPr lang="en-US" altLang="en-US"/>
              <a:t>Page Printer</a:t>
            </a:r>
          </a:p>
        </p:txBody>
      </p:sp>
      <p:sp>
        <p:nvSpPr>
          <p:cNvPr id="843779" name="Rectangle 3"/>
          <p:cNvSpPr>
            <a:spLocks noGrp="1" noChangeArrowheads="1"/>
          </p:cNvSpPr>
          <p:nvPr>
            <p:ph type="body" idx="1"/>
          </p:nvPr>
        </p:nvSpPr>
        <p:spPr/>
        <p:txBody>
          <a:bodyPr/>
          <a:lstStyle/>
          <a:p>
            <a:r>
              <a:rPr lang="en-US" altLang="en-US"/>
              <a:t>Entire page collects in printer RAM, then is transferred to the paper</a:t>
            </a:r>
          </a:p>
          <a:p>
            <a:r>
              <a:rPr lang="en-US" altLang="en-US"/>
              <a:t>Requires more RAM than a line printer because it must hold more data at a time</a:t>
            </a:r>
          </a:p>
          <a:p>
            <a:r>
              <a:rPr lang="en-US" altLang="en-US"/>
              <a:t>Examples: Laser, LED</a:t>
            </a:r>
          </a:p>
        </p:txBody>
      </p:sp>
    </p:spTree>
  </p:cSld>
  <p:clrMapOvr>
    <a:masterClrMapping/>
  </p:clrMapOvr>
  <p:transition>
    <p:cut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5826" name="Rectangle 2"/>
          <p:cNvSpPr>
            <a:spLocks noGrp="1" noRot="1" noChangeArrowheads="1"/>
          </p:cNvSpPr>
          <p:nvPr>
            <p:ph type="title"/>
          </p:nvPr>
        </p:nvSpPr>
        <p:spPr/>
        <p:txBody>
          <a:bodyPr/>
          <a:lstStyle/>
          <a:p>
            <a:r>
              <a:rPr lang="en-US" altLang="en-US"/>
              <a:t>Page Printer</a:t>
            </a:r>
          </a:p>
        </p:txBody>
      </p:sp>
      <p:pic>
        <p:nvPicPr>
          <p:cNvPr id="845828" name="Picture 4"/>
          <p:cNvPicPr>
            <a:picLocks noChangeAspect="1" noChangeArrowheads="1"/>
          </p:cNvPicPr>
          <p:nvPr/>
        </p:nvPicPr>
        <p:blipFill>
          <a:blip r:embed="rId2">
            <a:extLst>
              <a:ext uri="{28A0092B-C50C-407E-A947-70E740481C1C}">
                <a14:useLocalDpi xmlns:a14="http://schemas.microsoft.com/office/drawing/2010/main" val="0"/>
              </a:ext>
            </a:extLst>
          </a:blip>
          <a:srcRect l="3139" r="3139"/>
          <a:stretch>
            <a:fillRect/>
          </a:stretch>
        </p:blipFill>
        <p:spPr bwMode="auto">
          <a:xfrm>
            <a:off x="1600200" y="1981200"/>
            <a:ext cx="6400800" cy="392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cut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0946" name="Rectangle 2"/>
          <p:cNvSpPr>
            <a:spLocks noGrp="1" noRot="1" noChangeArrowheads="1"/>
          </p:cNvSpPr>
          <p:nvPr>
            <p:ph type="title"/>
          </p:nvPr>
        </p:nvSpPr>
        <p:spPr/>
        <p:txBody>
          <a:bodyPr/>
          <a:lstStyle/>
          <a:p>
            <a:r>
              <a:rPr lang="en-US" altLang="en-US"/>
              <a:t>Ink or Toner</a:t>
            </a:r>
          </a:p>
        </p:txBody>
      </p:sp>
      <p:sp>
        <p:nvSpPr>
          <p:cNvPr id="850947" name="Rectangle 3"/>
          <p:cNvSpPr>
            <a:spLocks noGrp="1" noChangeArrowheads="1"/>
          </p:cNvSpPr>
          <p:nvPr>
            <p:ph type="body" idx="1"/>
          </p:nvPr>
        </p:nvSpPr>
        <p:spPr/>
        <p:txBody>
          <a:bodyPr/>
          <a:lstStyle/>
          <a:p>
            <a:r>
              <a:rPr lang="en-US" altLang="en-US">
                <a:solidFill>
                  <a:schemeClr val="hlink"/>
                </a:solidFill>
              </a:rPr>
              <a:t>Liquid ink:</a:t>
            </a:r>
            <a:r>
              <a:rPr lang="en-US" altLang="en-US"/>
              <a:t> Sprayed onto paper </a:t>
            </a:r>
          </a:p>
          <a:p>
            <a:r>
              <a:rPr lang="en-US" altLang="en-US">
                <a:solidFill>
                  <a:schemeClr val="hlink"/>
                </a:solidFill>
              </a:rPr>
              <a:t>Dry toner:</a:t>
            </a:r>
            <a:r>
              <a:rPr lang="en-US" altLang="en-US"/>
              <a:t> Transferred to paper with electrical charge and then fused (melted) to the paper with heat</a:t>
            </a:r>
          </a:p>
          <a:p>
            <a:r>
              <a:rPr lang="en-US" altLang="en-US">
                <a:solidFill>
                  <a:schemeClr val="hlink"/>
                </a:solidFill>
              </a:rPr>
              <a:t>Inked ribbon:</a:t>
            </a:r>
            <a:r>
              <a:rPr lang="en-US" altLang="en-US"/>
              <a:t> Pins or hammers strike the ribbon, leaving a mark on the paper behind it</a:t>
            </a:r>
          </a:p>
        </p:txBody>
      </p:sp>
    </p:spTree>
  </p:cSld>
  <p:clrMapOvr>
    <a:masterClrMapping/>
  </p:clrMapOvr>
  <p:transition>
    <p:cut thruBlk="1"/>
  </p:transition>
  <p:timing>
    <p:tnLst>
      <p:par>
        <p:cTn id="1" dur="indefinite" restart="never" nodeType="tmRoot"/>
      </p:par>
    </p:tnLst>
  </p:timing>
</p:sld>
</file>

<file path=ppt/theme/theme1.xml><?xml version="1.0" encoding="utf-8"?>
<a:theme xmlns:a="http://schemas.openxmlformats.org/drawingml/2006/main" name="Stream">
  <a:themeElements>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fontScheme name="Str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8030</TotalTime>
  <Words>3530</Words>
  <Application>Microsoft Office PowerPoint</Application>
  <PresentationFormat>On-screen Show (4:3)</PresentationFormat>
  <Paragraphs>463</Paragraphs>
  <Slides>64</Slides>
  <Notes>33</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Stream</vt:lpstr>
      <vt:lpstr>Chapter 11</vt:lpstr>
      <vt:lpstr>Chapter 11 Objectives</vt:lpstr>
      <vt:lpstr>Definition</vt:lpstr>
      <vt:lpstr>Basic Printing Functions</vt:lpstr>
      <vt:lpstr>Line Printer</vt:lpstr>
      <vt:lpstr>Line Printer</vt:lpstr>
      <vt:lpstr>Page Printer</vt:lpstr>
      <vt:lpstr>Page Printer</vt:lpstr>
      <vt:lpstr>Ink or Toner</vt:lpstr>
      <vt:lpstr>Impact and Non-Impact</vt:lpstr>
      <vt:lpstr>Paper Feed Type</vt:lpstr>
      <vt:lpstr>Factors for Evaluating Printers</vt:lpstr>
      <vt:lpstr>Factors for Evaluating Printers</vt:lpstr>
      <vt:lpstr>Factors for Evaluating Printers</vt:lpstr>
      <vt:lpstr>Types of Printer Technology</vt:lpstr>
      <vt:lpstr>Daisywheel</vt:lpstr>
      <vt:lpstr>How Daisy Wheel works</vt:lpstr>
      <vt:lpstr>How Daisy Wheel works</vt:lpstr>
      <vt:lpstr>Dot Matrix</vt:lpstr>
      <vt:lpstr>Dot Matrix</vt:lpstr>
      <vt:lpstr>Inkjet</vt:lpstr>
      <vt:lpstr>Parts of an Inkjet Printer</vt:lpstr>
      <vt:lpstr>Print Head Cartridge</vt:lpstr>
      <vt:lpstr>Stepper Motor</vt:lpstr>
      <vt:lpstr>Stabilizer Bar </vt:lpstr>
      <vt:lpstr>Paper Feed Mechanism</vt:lpstr>
      <vt:lpstr>Inkjet Paper Tray</vt:lpstr>
      <vt:lpstr>Paper-Feed Sensor</vt:lpstr>
      <vt:lpstr>Control, Interface and  Power Circuitry</vt:lpstr>
      <vt:lpstr>Laser</vt:lpstr>
      <vt:lpstr>Toner Cartridge</vt:lpstr>
      <vt:lpstr>Laser Printing Process</vt:lpstr>
      <vt:lpstr>Laser Printing Process (Paul Can Walk, Dance &amp; Talk French Clearly)</vt:lpstr>
      <vt:lpstr>Laser Printing Process</vt:lpstr>
      <vt:lpstr>Laser Printing Process</vt:lpstr>
      <vt:lpstr>Summary….</vt:lpstr>
      <vt:lpstr>Summary of Printing Process</vt:lpstr>
      <vt:lpstr>Summary of Types</vt:lpstr>
      <vt:lpstr>Thermal Printers</vt:lpstr>
      <vt:lpstr>Virtual Printing</vt:lpstr>
      <vt:lpstr>Printer Interfaces</vt:lpstr>
      <vt:lpstr>Printer Drivers</vt:lpstr>
      <vt:lpstr>Installing a Printer Driver in Windows</vt:lpstr>
      <vt:lpstr>Installing a Printer Driver in Windows</vt:lpstr>
      <vt:lpstr>Installing and Sharing Local Printers</vt:lpstr>
      <vt:lpstr>Installing and Sharing Network Printers</vt:lpstr>
      <vt:lpstr>Installing and Sharing Network Printers</vt:lpstr>
      <vt:lpstr>Installing and Sharing Network Printers</vt:lpstr>
      <vt:lpstr>Installing and Sharing Network Printers</vt:lpstr>
      <vt:lpstr>Printer Driver Maintenance</vt:lpstr>
      <vt:lpstr>Apple’s Bonjour</vt:lpstr>
      <vt:lpstr>Apple’s AirPrint</vt:lpstr>
      <vt:lpstr>Cloud Printing</vt:lpstr>
      <vt:lpstr>Laser Printer Maintenance</vt:lpstr>
      <vt:lpstr>Inkjet Printer Maintenance</vt:lpstr>
      <vt:lpstr>Ensure Suitable environment</vt:lpstr>
      <vt:lpstr>Print Queue</vt:lpstr>
      <vt:lpstr>Managing a Print Queue</vt:lpstr>
      <vt:lpstr>Troubleshooting Printing Problems</vt:lpstr>
      <vt:lpstr>Troubleshooting Printing Problems</vt:lpstr>
      <vt:lpstr>Troubleshooting Printing Problems</vt:lpstr>
      <vt:lpstr>Laser Quality Problems</vt:lpstr>
      <vt:lpstr>Inkjet Quality Problems</vt:lpstr>
      <vt:lpstr>Printer Upgrades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 Maintenance: Preparing for A+ Certification</dc:title>
  <dc:creator>Faithe Wempen</dc:creator>
  <cp:lastModifiedBy>TICS</cp:lastModifiedBy>
  <cp:revision>137</cp:revision>
  <dcterms:created xsi:type="dcterms:W3CDTF">2003-05-06T20:04:52Z</dcterms:created>
  <dcterms:modified xsi:type="dcterms:W3CDTF">2016-11-02T01:09:52Z</dcterms:modified>
</cp:coreProperties>
</file>