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1.JPG" ContentType="image/jpeg"/>
  <Override PartName="/ppt/media/image32.JPG" ContentType="image/jpeg"/>
  <Override PartName="/ppt/media/image33.JPG" ContentType="image/jpeg"/>
  <Override PartName="/ppt/media/image34.JPG" ContentType="image/jpeg"/>
  <Override PartName="/ppt/media/image35.JPG" ContentType="image/jpeg"/>
  <Override PartName="/ppt/media/image36.JPG" ContentType="image/jpeg"/>
  <Override PartName="/ppt/media/image37.JPG" ContentType="image/jpeg"/>
  <Override PartName="/ppt/media/image38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58" r:id="rId5"/>
    <p:sldId id="264" r:id="rId6"/>
    <p:sldId id="263" r:id="rId7"/>
    <p:sldId id="262" r:id="rId8"/>
    <p:sldId id="265" r:id="rId9"/>
    <p:sldId id="284" r:id="rId10"/>
    <p:sldId id="285" r:id="rId11"/>
    <p:sldId id="287" r:id="rId12"/>
    <p:sldId id="288" r:id="rId13"/>
    <p:sldId id="289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39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160768" y="1435582"/>
            <a:ext cx="4083050" cy="4401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670047"/>
            <a:ext cx="4037075" cy="4187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2892551"/>
            <a:ext cx="1522475" cy="2365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999476" y="0"/>
            <a:ext cx="1603247" cy="11414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609076" y="6095999"/>
            <a:ext cx="993648" cy="7619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1152631" y="0"/>
            <a:ext cx="765048" cy="12085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119225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4916" y="368046"/>
            <a:ext cx="2891154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3932" y="2846273"/>
            <a:ext cx="5811520" cy="1672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914400"/>
            <a:ext cx="8502650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800" dirty="0" smtClean="0">
                <a:latin typeface="Castellar" panose="020A0402060406010301" pitchFamily="18" charset="0"/>
              </a:rPr>
              <a:t>Implementation </a:t>
            </a:r>
            <a:r>
              <a:rPr lang="en-US" sz="2800" dirty="0">
                <a:latin typeface="Castellar" panose="020A0402060406010301" pitchFamily="18" charset="0"/>
              </a:rPr>
              <a:t>of Data Mining Techniques in Breast-Cancer by</a:t>
            </a:r>
            <a:br>
              <a:rPr lang="en-US" sz="2800" dirty="0">
                <a:latin typeface="Castellar" panose="020A0402060406010301" pitchFamily="18" charset="0"/>
              </a:rPr>
            </a:br>
            <a:r>
              <a:rPr lang="en-US" sz="2800" dirty="0" smtClean="0">
                <a:latin typeface="Castellar" panose="020A0402060406010301" pitchFamily="18" charset="0"/>
              </a:rPr>
              <a:t>                   WEKA </a:t>
            </a:r>
            <a:r>
              <a:rPr lang="en-US" sz="2800" dirty="0">
                <a:latin typeface="Castellar" panose="020A0402060406010301" pitchFamily="18" charset="0"/>
              </a:rPr>
              <a:t>TOOL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sz="5400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921913" y="2971800"/>
            <a:ext cx="8502650" cy="22801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EBEBE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kern="0" dirty="0" smtClean="0"/>
              <a:t/>
            </a:r>
            <a:br>
              <a:rPr lang="en-US" kern="0" dirty="0" smtClean="0"/>
            </a:br>
            <a:r>
              <a:rPr lang="en-US" kern="0" dirty="0" smtClean="0"/>
              <a:t/>
            </a:r>
            <a:br>
              <a:rPr lang="en-US" kern="0" dirty="0" smtClean="0"/>
            </a:br>
            <a:r>
              <a:rPr lang="en-US" sz="3200" kern="0" dirty="0" smtClean="0"/>
              <a:t>Presented By: </a:t>
            </a:r>
          </a:p>
          <a:p>
            <a:pPr marL="12700">
              <a:spcBef>
                <a:spcPts val="100"/>
              </a:spcBef>
            </a:pPr>
            <a:r>
              <a:rPr lang="en-US" sz="1600" kern="0" dirty="0" smtClean="0"/>
              <a:t>		</a:t>
            </a:r>
            <a:r>
              <a:rPr lang="en-US" sz="1600" kern="0" dirty="0"/>
              <a:t>	</a:t>
            </a:r>
            <a:r>
              <a:rPr lang="en-US" sz="1600" kern="0" dirty="0" smtClean="0"/>
              <a:t>Md. Ashikuzzaman(2015-1-60-035)</a:t>
            </a:r>
          </a:p>
          <a:p>
            <a:pPr marL="12700">
              <a:spcBef>
                <a:spcPts val="100"/>
              </a:spcBef>
            </a:pPr>
            <a:r>
              <a:rPr lang="en-US" sz="1600" kern="0" dirty="0" smtClean="0"/>
              <a:t>			Md. </a:t>
            </a:r>
            <a:r>
              <a:rPr lang="en-US" sz="1600" kern="0" dirty="0" err="1" smtClean="0"/>
              <a:t>Ishtiak</a:t>
            </a:r>
            <a:r>
              <a:rPr lang="en-US" sz="1600" kern="0" dirty="0" smtClean="0"/>
              <a:t> Harun </a:t>
            </a:r>
            <a:r>
              <a:rPr lang="en-US" sz="1600" kern="0" dirty="0" err="1" smtClean="0"/>
              <a:t>Shovon</a:t>
            </a:r>
            <a:r>
              <a:rPr lang="en-US" sz="1600" kern="0" dirty="0" smtClean="0"/>
              <a:t>(2015-1-60-122)</a:t>
            </a:r>
          </a:p>
          <a:p>
            <a:pPr marL="12700">
              <a:spcBef>
                <a:spcPts val="100"/>
              </a:spcBef>
            </a:pPr>
            <a:r>
              <a:rPr lang="en-US" sz="1600" kern="0" dirty="0" smtClean="0"/>
              <a:t>			Md. </a:t>
            </a:r>
            <a:r>
              <a:rPr lang="en-US" sz="1600" kern="0" dirty="0" err="1" smtClean="0"/>
              <a:t>Fahim</a:t>
            </a:r>
            <a:r>
              <a:rPr lang="en-US" sz="1600" kern="0" dirty="0" smtClean="0"/>
              <a:t> </a:t>
            </a:r>
            <a:r>
              <a:rPr lang="en-US" sz="1600" kern="0" dirty="0" err="1" smtClean="0"/>
              <a:t>Talha</a:t>
            </a:r>
            <a:r>
              <a:rPr lang="en-US" sz="1600" kern="0" dirty="0" smtClean="0"/>
              <a:t> (2014-3-60-004)</a:t>
            </a:r>
          </a:p>
          <a:p>
            <a:pPr marL="12700">
              <a:spcBef>
                <a:spcPts val="100"/>
              </a:spcBef>
            </a:pPr>
            <a:r>
              <a:rPr lang="en-US" sz="1600" kern="0" dirty="0" smtClean="0"/>
              <a:t>			Md. </a:t>
            </a:r>
            <a:r>
              <a:rPr lang="en-US" sz="1600" kern="0" dirty="0" err="1" smtClean="0"/>
              <a:t>Shahrier</a:t>
            </a:r>
            <a:r>
              <a:rPr lang="en-US" sz="1600" kern="0" dirty="0" smtClean="0"/>
              <a:t> </a:t>
            </a:r>
            <a:r>
              <a:rPr lang="en-US" sz="1600" kern="0" dirty="0" err="1" smtClean="0"/>
              <a:t>Sarder</a:t>
            </a:r>
            <a:r>
              <a:rPr lang="en-US" sz="1600" kern="0" dirty="0" smtClean="0"/>
              <a:t> </a:t>
            </a:r>
            <a:r>
              <a:rPr lang="en-US" sz="1600" kern="0" dirty="0" err="1" smtClean="0"/>
              <a:t>Shoumik</a:t>
            </a:r>
            <a:r>
              <a:rPr lang="en-US" sz="1600" kern="0" dirty="0" smtClean="0"/>
              <a:t> (2015-1-60-081)</a:t>
            </a:r>
            <a:endParaRPr lang="en-US" sz="160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462280" y="453183"/>
            <a:ext cx="54813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EBEBE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b="1" kern="0" spc="-75" dirty="0" smtClean="0"/>
              <a:t>Logistic Regression </a:t>
            </a:r>
            <a:r>
              <a:rPr lang="en-US" b="1" spc="-75" dirty="0"/>
              <a:t>Precision-Recall</a:t>
            </a:r>
            <a:r>
              <a:rPr lang="en-US" b="1" kern="0" spc="-75" dirty="0" smtClean="0"/>
              <a:t> </a:t>
            </a:r>
            <a:endParaRPr lang="en-US" b="1" kern="0" spc="-120" dirty="0"/>
          </a:p>
        </p:txBody>
      </p:sp>
      <p:sp>
        <p:nvSpPr>
          <p:cNvPr id="9" name="Rectangle 8"/>
          <p:cNvSpPr/>
          <p:nvPr/>
        </p:nvSpPr>
        <p:spPr>
          <a:xfrm>
            <a:off x="7086600" y="382651"/>
            <a:ext cx="419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kern="0" spc="-75" dirty="0" smtClean="0">
                <a:solidFill>
                  <a:schemeClr val="bg1"/>
                </a:solidFill>
              </a:rPr>
              <a:t>Logistic Regression  </a:t>
            </a:r>
            <a:r>
              <a:rPr lang="en-US" sz="2800" b="1" spc="-75" dirty="0" smtClean="0">
                <a:solidFill>
                  <a:schemeClr val="bg1"/>
                </a:solidFill>
              </a:rPr>
              <a:t>ROC</a:t>
            </a:r>
            <a:r>
              <a:rPr lang="en-US" sz="2800" b="1" spc="-75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" y="1133475"/>
            <a:ext cx="4871720" cy="37528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821" y="1143000"/>
            <a:ext cx="4971379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05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685800" y="494242"/>
            <a:ext cx="5105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EBEBE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b="1" kern="0" spc="-75" dirty="0" smtClean="0"/>
              <a:t>Random Forest </a:t>
            </a:r>
            <a:r>
              <a:rPr lang="en-US" b="1" spc="-75" dirty="0"/>
              <a:t>Precision-Recall</a:t>
            </a:r>
            <a:r>
              <a:rPr lang="en-US" b="1" kern="0" spc="-75" dirty="0" smtClean="0"/>
              <a:t> </a:t>
            </a:r>
            <a:endParaRPr lang="en-US" b="1" kern="0" spc="-120" dirty="0"/>
          </a:p>
        </p:txBody>
      </p:sp>
      <p:sp>
        <p:nvSpPr>
          <p:cNvPr id="9" name="Rectangle 8"/>
          <p:cNvSpPr/>
          <p:nvPr/>
        </p:nvSpPr>
        <p:spPr>
          <a:xfrm>
            <a:off x="7086600" y="382651"/>
            <a:ext cx="419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pc="-75" dirty="0" smtClean="0">
                <a:solidFill>
                  <a:schemeClr val="bg1"/>
                </a:solidFill>
              </a:rPr>
              <a:t>Random Forest ROC</a:t>
            </a:r>
            <a:r>
              <a:rPr lang="en-US" sz="2800" b="1" spc="-75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5105400" cy="3629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143000"/>
            <a:ext cx="56388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33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914400" y="453183"/>
            <a:ext cx="4343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EBEBE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b="1" kern="0" spc="-75" dirty="0" smtClean="0"/>
              <a:t>Decision Tree Recall-Precision</a:t>
            </a:r>
            <a:endParaRPr lang="en-US" b="1" kern="0" spc="-120" dirty="0"/>
          </a:p>
        </p:txBody>
      </p:sp>
      <p:sp>
        <p:nvSpPr>
          <p:cNvPr id="9" name="Rectangle 8"/>
          <p:cNvSpPr/>
          <p:nvPr/>
        </p:nvSpPr>
        <p:spPr>
          <a:xfrm>
            <a:off x="7086600" y="382651"/>
            <a:ext cx="419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pc="-75" dirty="0" smtClean="0">
                <a:solidFill>
                  <a:schemeClr val="bg1"/>
                </a:solidFill>
              </a:rPr>
              <a:t>Decision Tree  Forest ROC</a:t>
            </a:r>
            <a:r>
              <a:rPr lang="en-US" sz="2800" b="1" spc="-75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69" y="1600200"/>
            <a:ext cx="4791075" cy="3667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628774"/>
            <a:ext cx="5334001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11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4648200" y="5791200"/>
            <a:ext cx="4343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EBEBE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b="1" kern="0" spc="-75" dirty="0" smtClean="0"/>
              <a:t>Thank You</a:t>
            </a:r>
            <a:endParaRPr lang="en-US" b="1" kern="0" spc="-120" dirty="0"/>
          </a:p>
        </p:txBody>
      </p:sp>
      <p:sp>
        <p:nvSpPr>
          <p:cNvPr id="9" name="Rectangle 8"/>
          <p:cNvSpPr/>
          <p:nvPr/>
        </p:nvSpPr>
        <p:spPr>
          <a:xfrm>
            <a:off x="3200400" y="2667000"/>
            <a:ext cx="518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pc="-75" dirty="0" smtClean="0">
                <a:solidFill>
                  <a:schemeClr val="bg1"/>
                </a:solidFill>
              </a:rPr>
              <a:t>Any Question Or Suggestion???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44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685800"/>
            <a:ext cx="377088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95" dirty="0" smtClean="0">
                <a:latin typeface="Arial"/>
                <a:cs typeface="Arial"/>
              </a:rPr>
              <a:t>Over View</a:t>
            </a:r>
            <a:endParaRPr sz="3600" b="1" spc="-95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4916" y="1700301"/>
            <a:ext cx="6672580" cy="762388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endParaRPr lang="en-US" sz="1600" spc="-7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1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>
            <a:off x="1295400" y="1713180"/>
            <a:ext cx="8502650" cy="3123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EBEBEB"/>
                </a:solidFill>
                <a:latin typeface="Arial"/>
                <a:ea typeface="+mj-ea"/>
                <a:cs typeface="Arial"/>
              </a:defRPr>
            </a:lvl1pPr>
          </a:lstStyle>
          <a:p>
            <a:pPr marL="355600" indent="-342900"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kern="0" dirty="0" smtClean="0"/>
              <a:t>Introduction</a:t>
            </a:r>
          </a:p>
          <a:p>
            <a:pPr marL="355600" indent="-342900"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kern="0" dirty="0" smtClean="0"/>
              <a:t>Algorithm</a:t>
            </a:r>
          </a:p>
          <a:p>
            <a:pPr marL="355600" indent="-342900"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kern="0" dirty="0" smtClean="0"/>
              <a:t>Procedure</a:t>
            </a:r>
          </a:p>
          <a:p>
            <a:pPr marL="355600" indent="-342900"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kern="0" dirty="0"/>
              <a:t>Flow Of Data</a:t>
            </a:r>
          </a:p>
          <a:p>
            <a:pPr marL="355600" indent="-342900"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kern="0" dirty="0" smtClean="0"/>
              <a:t>Accuracy</a:t>
            </a:r>
          </a:p>
          <a:p>
            <a:pPr marL="355600" indent="-342900"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kern="0" dirty="0" smtClean="0"/>
              <a:t>Curve </a:t>
            </a:r>
            <a:br>
              <a:rPr lang="en-US" kern="0" dirty="0" smtClean="0"/>
            </a:br>
            <a:endParaRPr lang="en-US" sz="5400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368046"/>
            <a:ext cx="1665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95" dirty="0">
                <a:latin typeface="Arial"/>
                <a:cs typeface="Arial"/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4916" y="1214373"/>
            <a:ext cx="91287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250" spc="254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lang="en-US" sz="1600" spc="-10" dirty="0" smtClean="0">
                <a:solidFill>
                  <a:srgbClr val="FFFFFF"/>
                </a:solidFill>
                <a:latin typeface="Arial"/>
                <a:cs typeface="Arial"/>
              </a:rPr>
              <a:t>Data Mining </a:t>
            </a:r>
            <a:r>
              <a:rPr sz="1600" spc="-50" dirty="0" smtClean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branch </a:t>
            </a:r>
            <a:r>
              <a:rPr sz="1600" spc="5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Science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incorporates </a:t>
            </a:r>
            <a:r>
              <a:rPr sz="1600" spc="-8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large 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1600" spc="5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statistical</a:t>
            </a:r>
            <a:r>
              <a:rPr sz="1600" spc="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techniques.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4916" y="1716373"/>
            <a:ext cx="932688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250" spc="254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lang="en-US" sz="1600" spc="-75" dirty="0" smtClean="0">
                <a:solidFill>
                  <a:srgbClr val="FFFFFF"/>
                </a:solidFill>
                <a:latin typeface="Arial"/>
                <a:cs typeface="Arial"/>
              </a:rPr>
              <a:t>We use Weka tool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4916" y="2193688"/>
            <a:ext cx="8079105" cy="386003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250" spc="254" dirty="0" smtClean="0">
                <a:solidFill>
                  <a:srgbClr val="ACD333"/>
                </a:solidFill>
                <a:latin typeface="Arial"/>
                <a:cs typeface="Arial"/>
              </a:rPr>
              <a:t></a:t>
            </a:r>
            <a:r>
              <a:rPr sz="1250" spc="254" dirty="0">
                <a:solidFill>
                  <a:srgbClr val="ACD333"/>
                </a:solidFill>
                <a:latin typeface="Arial"/>
                <a:cs typeface="Arial"/>
              </a:rPr>
              <a:t>	</a:t>
            </a:r>
            <a:r>
              <a:rPr lang="en-US" sz="1600" spc="25" dirty="0" smtClean="0">
                <a:solidFill>
                  <a:srgbClr val="FFFFFF"/>
                </a:solidFill>
                <a:latin typeface="Arial"/>
                <a:cs typeface="Arial"/>
              </a:rPr>
              <a:t>We take a data set of breast cancer from kaggle</a:t>
            </a:r>
            <a:r>
              <a:rPr sz="1600" spc="-5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lang="en-US" sz="1600" spc="-5" dirty="0" smtClean="0">
                <a:solidFill>
                  <a:srgbClr val="FFFFFF"/>
                </a:solidFill>
                <a:latin typeface="Arial"/>
                <a:cs typeface="Arial"/>
              </a:rPr>
              <a:t>com 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184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368046"/>
            <a:ext cx="552348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70" dirty="0"/>
              <a:t>Breast </a:t>
            </a:r>
            <a:r>
              <a:rPr sz="3200" b="1" spc="-180" dirty="0" smtClean="0"/>
              <a:t>Cancer</a:t>
            </a:r>
            <a:r>
              <a:rPr lang="en-US" sz="3200" b="1" spc="-180" dirty="0"/>
              <a:t> </a:t>
            </a:r>
            <a:endParaRPr sz="3200" b="1"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724916" y="1087767"/>
            <a:ext cx="9702165" cy="2376292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354965" algn="l"/>
              </a:tabLst>
            </a:pPr>
            <a:r>
              <a:rPr sz="1250" spc="254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most </a:t>
            </a:r>
            <a:r>
              <a:rPr sz="1600" spc="20" dirty="0">
                <a:solidFill>
                  <a:srgbClr val="FFFFFF"/>
                </a:solidFill>
                <a:latin typeface="Arial"/>
                <a:cs typeface="Arial"/>
              </a:rPr>
              <a:t>common 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cancer 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women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worldwide.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250" spc="254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600" spc="-6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principle 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cause </a:t>
            </a:r>
            <a:r>
              <a:rPr sz="1600" spc="5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death </a:t>
            </a:r>
            <a:r>
              <a:rPr sz="1600" spc="4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cancer 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among 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women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globally.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  <a:tabLst>
                <a:tab pos="354965" algn="l"/>
              </a:tabLst>
            </a:pPr>
            <a:r>
              <a:rPr sz="1250" spc="254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Early 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detection 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most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effective 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way </a:t>
            </a:r>
            <a:r>
              <a:rPr sz="1600" spc="7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reduce breast 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cancer</a:t>
            </a:r>
            <a:r>
              <a:rPr sz="16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deaths.</a:t>
            </a:r>
            <a:endParaRPr sz="16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250" spc="254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Early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diagnosis requires 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an accurate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and reliable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procedure </a:t>
            </a:r>
            <a:r>
              <a:rPr sz="1600" spc="7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distinguish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between 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benign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breast 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tumors  </a:t>
            </a:r>
            <a:r>
              <a:rPr sz="1600" spc="4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malignant</a:t>
            </a: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ones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250" spc="254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Breast </a:t>
            </a:r>
            <a:r>
              <a:rPr sz="1600" spc="-60" dirty="0">
                <a:solidFill>
                  <a:srgbClr val="FFFFFF"/>
                </a:solidFill>
                <a:latin typeface="Arial"/>
                <a:cs typeface="Arial"/>
              </a:rPr>
              <a:t>Cancer 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Types </a:t>
            </a:r>
            <a:r>
              <a:rPr sz="1600" spc="105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three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types </a:t>
            </a:r>
            <a:r>
              <a:rPr sz="1600" spc="5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breast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tumors: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Benign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breast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tumors, 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In-situ </a:t>
            </a:r>
            <a:r>
              <a:rPr sz="1600" spc="-60" dirty="0">
                <a:solidFill>
                  <a:srgbClr val="FFFFFF"/>
                </a:solidFill>
                <a:latin typeface="Arial"/>
                <a:cs typeface="Arial"/>
              </a:rPr>
              <a:t>cancers,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Invasive</a:t>
            </a:r>
            <a:endParaRPr sz="16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600" spc="-60" dirty="0">
                <a:solidFill>
                  <a:srgbClr val="FFFFFF"/>
                </a:solidFill>
                <a:latin typeface="Arial"/>
                <a:cs typeface="Arial"/>
              </a:rPr>
              <a:t>cancers</a:t>
            </a:r>
            <a:r>
              <a:rPr sz="1600" spc="-6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64770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800" spc="-65" dirty="0" smtClean="0"/>
              <a:t>Algorithm Name </a:t>
            </a:r>
            <a:endParaRPr sz="4800" dirty="0"/>
          </a:p>
        </p:txBody>
      </p:sp>
      <p:sp>
        <p:nvSpPr>
          <p:cNvPr id="3" name="object 2"/>
          <p:cNvSpPr txBox="1">
            <a:spLocks/>
          </p:cNvSpPr>
          <p:nvPr/>
        </p:nvSpPr>
        <p:spPr>
          <a:xfrm>
            <a:off x="724436" y="1752600"/>
            <a:ext cx="6895563" cy="2020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00" b="0" i="0">
                <a:solidFill>
                  <a:srgbClr val="EBEBEB"/>
                </a:solidFill>
                <a:latin typeface="Arial"/>
                <a:ea typeface="+mj-ea"/>
                <a:cs typeface="Arial"/>
              </a:defRPr>
            </a:lvl1pPr>
          </a:lstStyle>
          <a:p>
            <a:pPr marL="584200" indent="-571500">
              <a:spcBef>
                <a:spcPts val="95"/>
              </a:spcBef>
              <a:buFont typeface="Wingdings" panose="05000000000000000000" pitchFamily="2" charset="2"/>
              <a:buChar char="q"/>
            </a:pPr>
            <a:r>
              <a:rPr lang="en-US" sz="3200" kern="0" spc="-65" dirty="0" smtClean="0"/>
              <a:t>Naïve Bayes</a:t>
            </a:r>
          </a:p>
          <a:p>
            <a:pPr marL="584200" indent="-571500">
              <a:spcBef>
                <a:spcPts val="95"/>
              </a:spcBef>
              <a:buFont typeface="Wingdings" panose="05000000000000000000" pitchFamily="2" charset="2"/>
              <a:buChar char="q"/>
            </a:pPr>
            <a:r>
              <a:rPr lang="en-US" sz="3200" kern="0" spc="-65" dirty="0" smtClean="0"/>
              <a:t>Random Forest</a:t>
            </a:r>
          </a:p>
          <a:p>
            <a:pPr marL="584200" indent="-571500">
              <a:spcBef>
                <a:spcPts val="95"/>
              </a:spcBef>
              <a:buFont typeface="Wingdings" panose="05000000000000000000" pitchFamily="2" charset="2"/>
              <a:buChar char="q"/>
            </a:pPr>
            <a:r>
              <a:rPr lang="en-US" sz="3200" kern="0" spc="-65" dirty="0" smtClean="0"/>
              <a:t>Logistic Regression</a:t>
            </a:r>
          </a:p>
          <a:p>
            <a:pPr marL="584200" indent="-571500">
              <a:spcBef>
                <a:spcPts val="95"/>
              </a:spcBef>
              <a:buFont typeface="Wingdings" panose="05000000000000000000" pitchFamily="2" charset="2"/>
              <a:buChar char="q"/>
            </a:pPr>
            <a:r>
              <a:rPr lang="en-US" sz="3200" kern="0" spc="-65" dirty="0" smtClean="0"/>
              <a:t>Decision Tree</a:t>
            </a:r>
            <a:endParaRPr lang="en-US" sz="3200" kern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368046"/>
            <a:ext cx="476148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190" dirty="0"/>
              <a:t>P</a:t>
            </a:r>
            <a:r>
              <a:rPr lang="en-US" b="1" spc="-190" dirty="0" smtClean="0">
                <a:latin typeface="Arial"/>
                <a:cs typeface="Arial"/>
              </a:rPr>
              <a:t>rocedure</a:t>
            </a:r>
            <a:endParaRPr b="1" spc="-19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22664" y="3465576"/>
            <a:ext cx="568960" cy="664845"/>
          </a:xfrm>
          <a:custGeom>
            <a:avLst/>
            <a:gdLst/>
            <a:ahLst/>
            <a:cxnLst/>
            <a:rect l="l" t="t" r="r" b="b"/>
            <a:pathLst>
              <a:path w="568959" h="664845">
                <a:moveTo>
                  <a:pt x="284225" y="0"/>
                </a:moveTo>
                <a:lnTo>
                  <a:pt x="284225" y="132841"/>
                </a:lnTo>
                <a:lnTo>
                  <a:pt x="0" y="132841"/>
                </a:lnTo>
                <a:lnTo>
                  <a:pt x="0" y="531622"/>
                </a:lnTo>
                <a:lnTo>
                  <a:pt x="284225" y="531622"/>
                </a:lnTo>
                <a:lnTo>
                  <a:pt x="284225" y="664463"/>
                </a:lnTo>
                <a:lnTo>
                  <a:pt x="568451" y="332231"/>
                </a:lnTo>
                <a:lnTo>
                  <a:pt x="284225" y="0"/>
                </a:lnTo>
                <a:close/>
              </a:path>
            </a:pathLst>
          </a:custGeom>
          <a:solidFill>
            <a:srgbClr val="DEE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476" y="1731264"/>
            <a:ext cx="568960" cy="664845"/>
          </a:xfrm>
          <a:custGeom>
            <a:avLst/>
            <a:gdLst/>
            <a:ahLst/>
            <a:cxnLst/>
            <a:rect l="l" t="t" r="r" b="b"/>
            <a:pathLst>
              <a:path w="568960" h="664844">
                <a:moveTo>
                  <a:pt x="284225" y="0"/>
                </a:moveTo>
                <a:lnTo>
                  <a:pt x="284225" y="132841"/>
                </a:lnTo>
                <a:lnTo>
                  <a:pt x="0" y="132841"/>
                </a:lnTo>
                <a:lnTo>
                  <a:pt x="0" y="531622"/>
                </a:lnTo>
                <a:lnTo>
                  <a:pt x="284225" y="531622"/>
                </a:lnTo>
                <a:lnTo>
                  <a:pt x="284225" y="664463"/>
                </a:lnTo>
                <a:lnTo>
                  <a:pt x="568451" y="332232"/>
                </a:lnTo>
                <a:lnTo>
                  <a:pt x="284225" y="0"/>
                </a:lnTo>
                <a:close/>
              </a:path>
            </a:pathLst>
          </a:custGeom>
          <a:solidFill>
            <a:srgbClr val="DEE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6476" y="3375659"/>
            <a:ext cx="568960" cy="664845"/>
          </a:xfrm>
          <a:custGeom>
            <a:avLst/>
            <a:gdLst/>
            <a:ahLst/>
            <a:cxnLst/>
            <a:rect l="l" t="t" r="r" b="b"/>
            <a:pathLst>
              <a:path w="568960" h="664845">
                <a:moveTo>
                  <a:pt x="284225" y="0"/>
                </a:moveTo>
                <a:lnTo>
                  <a:pt x="284225" y="132841"/>
                </a:lnTo>
                <a:lnTo>
                  <a:pt x="0" y="132841"/>
                </a:lnTo>
                <a:lnTo>
                  <a:pt x="0" y="531621"/>
                </a:lnTo>
                <a:lnTo>
                  <a:pt x="284225" y="531621"/>
                </a:lnTo>
                <a:lnTo>
                  <a:pt x="284225" y="664463"/>
                </a:lnTo>
                <a:lnTo>
                  <a:pt x="568451" y="332231"/>
                </a:lnTo>
                <a:lnTo>
                  <a:pt x="284225" y="0"/>
                </a:lnTo>
                <a:close/>
              </a:path>
            </a:pathLst>
          </a:custGeom>
          <a:solidFill>
            <a:srgbClr val="DEE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3370" y="3036570"/>
            <a:ext cx="2667000" cy="521334"/>
          </a:xfrm>
          <a:custGeom>
            <a:avLst/>
            <a:gdLst/>
            <a:ahLst/>
            <a:cxnLst/>
            <a:rect l="l" t="t" r="r" b="b"/>
            <a:pathLst>
              <a:path w="2667000" h="521335">
                <a:moveTo>
                  <a:pt x="2580132" y="0"/>
                </a:moveTo>
                <a:lnTo>
                  <a:pt x="86868" y="0"/>
                </a:lnTo>
                <a:lnTo>
                  <a:pt x="53053" y="6822"/>
                </a:lnTo>
                <a:lnTo>
                  <a:pt x="25441" y="25431"/>
                </a:lnTo>
                <a:lnTo>
                  <a:pt x="6825" y="53042"/>
                </a:lnTo>
                <a:lnTo>
                  <a:pt x="0" y="86867"/>
                </a:lnTo>
                <a:lnTo>
                  <a:pt x="0" y="521207"/>
                </a:lnTo>
                <a:lnTo>
                  <a:pt x="2667000" y="521207"/>
                </a:lnTo>
                <a:lnTo>
                  <a:pt x="2667000" y="86867"/>
                </a:lnTo>
                <a:lnTo>
                  <a:pt x="2660177" y="53042"/>
                </a:lnTo>
                <a:lnTo>
                  <a:pt x="2641568" y="25431"/>
                </a:lnTo>
                <a:lnTo>
                  <a:pt x="2613957" y="6822"/>
                </a:lnTo>
                <a:lnTo>
                  <a:pt x="2580132" y="0"/>
                </a:lnTo>
                <a:close/>
              </a:path>
            </a:pathLst>
          </a:custGeom>
          <a:solidFill>
            <a:srgbClr val="566C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3370" y="3036570"/>
            <a:ext cx="2667000" cy="521334"/>
          </a:xfrm>
          <a:custGeom>
            <a:avLst/>
            <a:gdLst/>
            <a:ahLst/>
            <a:cxnLst/>
            <a:rect l="l" t="t" r="r" b="b"/>
            <a:pathLst>
              <a:path w="2667000" h="521335">
                <a:moveTo>
                  <a:pt x="86868" y="0"/>
                </a:moveTo>
                <a:lnTo>
                  <a:pt x="2580132" y="0"/>
                </a:lnTo>
                <a:lnTo>
                  <a:pt x="2613957" y="6822"/>
                </a:lnTo>
                <a:lnTo>
                  <a:pt x="2641568" y="25431"/>
                </a:lnTo>
                <a:lnTo>
                  <a:pt x="2660177" y="53042"/>
                </a:lnTo>
                <a:lnTo>
                  <a:pt x="2667000" y="86867"/>
                </a:lnTo>
                <a:lnTo>
                  <a:pt x="2667000" y="521207"/>
                </a:lnTo>
                <a:lnTo>
                  <a:pt x="0" y="521207"/>
                </a:lnTo>
                <a:lnTo>
                  <a:pt x="0" y="86867"/>
                </a:lnTo>
                <a:lnTo>
                  <a:pt x="6825" y="53042"/>
                </a:lnTo>
                <a:lnTo>
                  <a:pt x="25441" y="25431"/>
                </a:lnTo>
                <a:lnTo>
                  <a:pt x="53053" y="6822"/>
                </a:lnTo>
                <a:lnTo>
                  <a:pt x="86868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74293" y="3097529"/>
            <a:ext cx="1708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8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85" dirty="0">
                <a:solidFill>
                  <a:srgbClr val="FFFFFF"/>
                </a:solidFill>
                <a:latin typeface="Arial"/>
                <a:cs typeface="Arial"/>
              </a:rPr>
              <a:t>Preparation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3060" y="3583515"/>
            <a:ext cx="2667000" cy="1069975"/>
          </a:xfrm>
          <a:custGeom>
            <a:avLst/>
            <a:gdLst/>
            <a:ahLst/>
            <a:cxnLst/>
            <a:rect l="l" t="t" r="r" b="b"/>
            <a:pathLst>
              <a:path w="2667000" h="1069975">
                <a:moveTo>
                  <a:pt x="0" y="1069848"/>
                </a:moveTo>
                <a:lnTo>
                  <a:pt x="2667000" y="1069848"/>
                </a:lnTo>
                <a:lnTo>
                  <a:pt x="2667000" y="0"/>
                </a:lnTo>
                <a:lnTo>
                  <a:pt x="0" y="0"/>
                </a:lnTo>
                <a:lnTo>
                  <a:pt x="0" y="1069848"/>
                </a:lnTo>
                <a:close/>
              </a:path>
            </a:pathLst>
          </a:custGeom>
          <a:solidFill>
            <a:srgbClr val="83A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3370" y="3557778"/>
            <a:ext cx="2667000" cy="1069975"/>
          </a:xfrm>
          <a:custGeom>
            <a:avLst/>
            <a:gdLst/>
            <a:ahLst/>
            <a:cxnLst/>
            <a:rect l="l" t="t" r="r" b="b"/>
            <a:pathLst>
              <a:path w="2667000" h="1069975">
                <a:moveTo>
                  <a:pt x="0" y="1069848"/>
                </a:moveTo>
                <a:lnTo>
                  <a:pt x="2667000" y="1069848"/>
                </a:lnTo>
                <a:lnTo>
                  <a:pt x="2667000" y="0"/>
                </a:lnTo>
                <a:lnTo>
                  <a:pt x="0" y="0"/>
                </a:lnTo>
                <a:lnTo>
                  <a:pt x="0" y="106984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61442" y="3903233"/>
            <a:ext cx="2523287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indent="-286385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287020" algn="l"/>
              </a:tabLst>
            </a:pPr>
            <a:r>
              <a:rPr lang="en-US" sz="1600" spc="-25" dirty="0" err="1" smtClean="0">
                <a:solidFill>
                  <a:srgbClr val="FFFFFF"/>
                </a:solidFill>
                <a:latin typeface="Arial"/>
                <a:cs typeface="Arial"/>
              </a:rPr>
              <a:t>Classification,</a:t>
            </a:r>
            <a:r>
              <a:rPr sz="1600" spc="-25" dirty="0" err="1" smtClean="0">
                <a:solidFill>
                  <a:srgbClr val="FFFFFF"/>
                </a:solidFill>
                <a:latin typeface="Arial"/>
                <a:cs typeface="Arial"/>
              </a:rPr>
              <a:t>Testin</a:t>
            </a:r>
            <a:r>
              <a:rPr lang="en-US" sz="1600" spc="-25" dirty="0" err="1" smtClean="0">
                <a:solidFill>
                  <a:srgbClr val="FFFFFF"/>
                </a:solidFill>
                <a:latin typeface="Arial"/>
                <a:cs typeface="Arial"/>
              </a:rPr>
              <a:t>g,Training</a:t>
            </a:r>
            <a:r>
              <a:rPr lang="en-US" sz="1600" spc="-25" dirty="0" smtClean="0">
                <a:solidFill>
                  <a:srgbClr val="FFFFFF"/>
                </a:solidFill>
                <a:latin typeface="Arial"/>
                <a:cs typeface="Arial"/>
              </a:rPr>
              <a:t>, validation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32276" y="1287780"/>
            <a:ext cx="5295900" cy="5382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32276" y="1287780"/>
            <a:ext cx="5295900" cy="5382895"/>
          </a:xfrm>
          <a:custGeom>
            <a:avLst/>
            <a:gdLst/>
            <a:ahLst/>
            <a:cxnLst/>
            <a:rect l="l" t="t" r="r" b="b"/>
            <a:pathLst>
              <a:path w="5295900" h="5382895">
                <a:moveTo>
                  <a:pt x="0" y="5382768"/>
                </a:moveTo>
                <a:lnTo>
                  <a:pt x="5295900" y="5382768"/>
                </a:lnTo>
                <a:lnTo>
                  <a:pt x="5295900" y="0"/>
                </a:lnTo>
                <a:lnTo>
                  <a:pt x="0" y="0"/>
                </a:lnTo>
                <a:lnTo>
                  <a:pt x="0" y="5382768"/>
                </a:lnTo>
                <a:close/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72988" y="1245234"/>
            <a:ext cx="1017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solidFill>
                  <a:srgbClr val="FFFFFF"/>
                </a:solidFill>
                <a:latin typeface="Arial"/>
                <a:cs typeface="Arial"/>
              </a:rPr>
              <a:t>Lab</a:t>
            </a:r>
            <a:r>
              <a:rPr sz="18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Setup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761233" y="1518018"/>
            <a:ext cx="5157216" cy="43865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793740" y="3587877"/>
            <a:ext cx="116141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805834" y="5724176"/>
            <a:ext cx="5157216" cy="923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801359" y="5904687"/>
            <a:ext cx="1144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95" dirty="0">
                <a:solidFill>
                  <a:srgbClr val="FFFFFF"/>
                </a:solidFill>
                <a:latin typeface="Arial"/>
                <a:cs typeface="Arial"/>
              </a:rPr>
              <a:t>Environment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187190" y="5883402"/>
            <a:ext cx="978535" cy="457200"/>
          </a:xfrm>
          <a:custGeom>
            <a:avLst/>
            <a:gdLst/>
            <a:ahLst/>
            <a:cxnLst/>
            <a:rect l="l" t="t" r="r" b="b"/>
            <a:pathLst>
              <a:path w="978535" h="457200">
                <a:moveTo>
                  <a:pt x="0" y="457200"/>
                </a:moveTo>
                <a:lnTo>
                  <a:pt x="978408" y="457200"/>
                </a:lnTo>
                <a:lnTo>
                  <a:pt x="978408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207B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87190" y="5883402"/>
            <a:ext cx="978535" cy="457200"/>
          </a:xfrm>
          <a:custGeom>
            <a:avLst/>
            <a:gdLst/>
            <a:ahLst/>
            <a:cxnLst/>
            <a:rect l="l" t="t" r="r" b="b"/>
            <a:pathLst>
              <a:path w="978535" h="457200">
                <a:moveTo>
                  <a:pt x="0" y="457200"/>
                </a:moveTo>
                <a:lnTo>
                  <a:pt x="978408" y="457200"/>
                </a:lnTo>
                <a:lnTo>
                  <a:pt x="978408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187190" y="5910783"/>
            <a:ext cx="978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95"/>
              </a:spcBef>
            </a:pPr>
            <a:r>
              <a:rPr lang="en-US" sz="1600" spc="-10" dirty="0" smtClean="0">
                <a:solidFill>
                  <a:srgbClr val="FFFFFF"/>
                </a:solidFill>
                <a:latin typeface="Arial"/>
                <a:cs typeface="Arial"/>
              </a:rPr>
              <a:t>Weka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56654" y="4232605"/>
            <a:ext cx="13309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95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935473" y="1895094"/>
            <a:ext cx="2578735" cy="457200"/>
          </a:xfrm>
          <a:custGeom>
            <a:avLst/>
            <a:gdLst/>
            <a:ahLst/>
            <a:cxnLst/>
            <a:rect l="l" t="t" r="r" b="b"/>
            <a:pathLst>
              <a:path w="2578734" h="457200">
                <a:moveTo>
                  <a:pt x="0" y="457200"/>
                </a:moveTo>
                <a:lnTo>
                  <a:pt x="2578607" y="457200"/>
                </a:lnTo>
                <a:lnTo>
                  <a:pt x="2578607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C05A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35473" y="1895094"/>
            <a:ext cx="2578735" cy="457200"/>
          </a:xfrm>
          <a:custGeom>
            <a:avLst/>
            <a:gdLst/>
            <a:ahLst/>
            <a:cxnLst/>
            <a:rect l="l" t="t" r="r" b="b"/>
            <a:pathLst>
              <a:path w="2578734" h="457200">
                <a:moveTo>
                  <a:pt x="0" y="457200"/>
                </a:moveTo>
                <a:lnTo>
                  <a:pt x="2578607" y="457200"/>
                </a:lnTo>
                <a:lnTo>
                  <a:pt x="2578607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36942" y="5883402"/>
            <a:ext cx="1126560" cy="457200"/>
          </a:xfrm>
          <a:custGeom>
            <a:avLst/>
            <a:gdLst/>
            <a:ahLst/>
            <a:cxnLst/>
            <a:rect l="l" t="t" r="r" b="b"/>
            <a:pathLst>
              <a:path w="775970" h="457200">
                <a:moveTo>
                  <a:pt x="0" y="457200"/>
                </a:moveTo>
                <a:lnTo>
                  <a:pt x="775716" y="457200"/>
                </a:lnTo>
                <a:lnTo>
                  <a:pt x="77571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207B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536942" y="5883402"/>
            <a:ext cx="1126560" cy="457200"/>
          </a:xfrm>
          <a:custGeom>
            <a:avLst/>
            <a:gdLst/>
            <a:ahLst/>
            <a:cxnLst/>
            <a:rect l="l" t="t" r="r" b="b"/>
            <a:pathLst>
              <a:path w="775970" h="457200">
                <a:moveTo>
                  <a:pt x="0" y="457200"/>
                </a:moveTo>
                <a:lnTo>
                  <a:pt x="775716" y="457200"/>
                </a:lnTo>
                <a:lnTo>
                  <a:pt x="77571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536942" y="5910783"/>
            <a:ext cx="123634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95"/>
              </a:spcBef>
            </a:pPr>
            <a:r>
              <a:rPr lang="en-US" sz="1600" spc="-30" dirty="0" smtClean="0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107941" y="2501645"/>
            <a:ext cx="1750060" cy="457200"/>
          </a:xfrm>
          <a:custGeom>
            <a:avLst/>
            <a:gdLst/>
            <a:ahLst/>
            <a:cxnLst/>
            <a:rect l="l" t="t" r="r" b="b"/>
            <a:pathLst>
              <a:path w="1750060" h="457200">
                <a:moveTo>
                  <a:pt x="0" y="457200"/>
                </a:moveTo>
                <a:lnTo>
                  <a:pt x="1749552" y="457200"/>
                </a:lnTo>
                <a:lnTo>
                  <a:pt x="17495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C05A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122928" y="2526181"/>
            <a:ext cx="1750060" cy="457200"/>
          </a:xfrm>
          <a:custGeom>
            <a:avLst/>
            <a:gdLst/>
            <a:ahLst/>
            <a:cxnLst/>
            <a:rect l="l" t="t" r="r" b="b"/>
            <a:pathLst>
              <a:path w="1750060" h="457200">
                <a:moveTo>
                  <a:pt x="0" y="457200"/>
                </a:moveTo>
                <a:lnTo>
                  <a:pt x="1749552" y="457200"/>
                </a:lnTo>
                <a:lnTo>
                  <a:pt x="17495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377950" y="3083686"/>
            <a:ext cx="1937249" cy="457200"/>
          </a:xfrm>
          <a:custGeom>
            <a:avLst/>
            <a:gdLst/>
            <a:ahLst/>
            <a:cxnLst/>
            <a:rect l="l" t="t" r="r" b="b"/>
            <a:pathLst>
              <a:path w="1658620" h="457200">
                <a:moveTo>
                  <a:pt x="0" y="457200"/>
                </a:moveTo>
                <a:lnTo>
                  <a:pt x="1658112" y="457200"/>
                </a:lnTo>
                <a:lnTo>
                  <a:pt x="165811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C05A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377951" y="3078886"/>
            <a:ext cx="1937248" cy="410844"/>
          </a:xfrm>
          <a:custGeom>
            <a:avLst/>
            <a:gdLst/>
            <a:ahLst/>
            <a:cxnLst/>
            <a:rect l="l" t="t" r="r" b="b"/>
            <a:pathLst>
              <a:path w="1658620" h="457200">
                <a:moveTo>
                  <a:pt x="0" y="457200"/>
                </a:moveTo>
                <a:lnTo>
                  <a:pt x="1658112" y="457200"/>
                </a:lnTo>
                <a:lnTo>
                  <a:pt x="165811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339841" y="2487192"/>
            <a:ext cx="1722120" cy="457200"/>
          </a:xfrm>
          <a:custGeom>
            <a:avLst/>
            <a:gdLst/>
            <a:ahLst/>
            <a:cxnLst/>
            <a:rect l="l" t="t" r="r" b="b"/>
            <a:pathLst>
              <a:path w="1722120" h="457200">
                <a:moveTo>
                  <a:pt x="0" y="457200"/>
                </a:moveTo>
                <a:lnTo>
                  <a:pt x="1722120" y="457200"/>
                </a:lnTo>
                <a:lnTo>
                  <a:pt x="172212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C05A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339841" y="2476174"/>
            <a:ext cx="1722120" cy="457200"/>
          </a:xfrm>
          <a:custGeom>
            <a:avLst/>
            <a:gdLst/>
            <a:ahLst/>
            <a:cxnLst/>
            <a:rect l="l" t="t" r="r" b="b"/>
            <a:pathLst>
              <a:path w="1722120" h="457200">
                <a:moveTo>
                  <a:pt x="0" y="457200"/>
                </a:moveTo>
                <a:lnTo>
                  <a:pt x="1722120" y="457200"/>
                </a:lnTo>
                <a:lnTo>
                  <a:pt x="172212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4083231" y="1964873"/>
            <a:ext cx="4580271" cy="15921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86155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RandomForestClassifier</a:t>
            </a:r>
            <a:endParaRPr sz="1600" dirty="0">
              <a:latin typeface="Arial"/>
              <a:cs typeface="Arial"/>
            </a:endParaRPr>
          </a:p>
          <a:p>
            <a:pPr marL="144145" marR="325755" indent="14604">
              <a:lnSpc>
                <a:spcPts val="4880"/>
              </a:lnSpc>
              <a:spcBef>
                <a:spcPts val="550"/>
              </a:spcBef>
              <a:tabLst>
                <a:tab pos="1937385" algn="l"/>
                <a:tab pos="1976755" algn="l"/>
              </a:tabLst>
            </a:pPr>
            <a:r>
              <a:rPr lang="en-US" sz="1600" spc="-20" dirty="0" smtClean="0">
                <a:solidFill>
                  <a:srgbClr val="FFFFFF"/>
                </a:solidFill>
                <a:latin typeface="Arial"/>
                <a:cs typeface="Arial"/>
              </a:rPr>
              <a:t>Naïve Bayes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US" sz="1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US" sz="1600" spc="-60" dirty="0" smtClean="0">
                <a:solidFill>
                  <a:srgbClr val="FFFFFF"/>
                </a:solidFill>
                <a:latin typeface="Arial"/>
                <a:cs typeface="Arial"/>
              </a:rPr>
              <a:t>Logistics </a:t>
            </a:r>
            <a:r>
              <a:rPr lang="en-US" sz="1600" spc="-60" dirty="0" smtClean="0">
                <a:solidFill>
                  <a:srgbClr val="FFFFFF"/>
                </a:solidFill>
                <a:latin typeface="Arial"/>
                <a:cs typeface="Arial"/>
              </a:rPr>
              <a:t>Reg.      	Decision Tree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867917" y="1288541"/>
            <a:ext cx="2092960" cy="523240"/>
          </a:xfrm>
          <a:custGeom>
            <a:avLst/>
            <a:gdLst/>
            <a:ahLst/>
            <a:cxnLst/>
            <a:rect l="l" t="t" r="r" b="b"/>
            <a:pathLst>
              <a:path w="2092960" h="523239">
                <a:moveTo>
                  <a:pt x="2005330" y="0"/>
                </a:moveTo>
                <a:lnTo>
                  <a:pt x="87122" y="0"/>
                </a:lnTo>
                <a:lnTo>
                  <a:pt x="53208" y="6844"/>
                </a:lnTo>
                <a:lnTo>
                  <a:pt x="25515" y="25511"/>
                </a:lnTo>
                <a:lnTo>
                  <a:pt x="6845" y="53203"/>
                </a:lnTo>
                <a:lnTo>
                  <a:pt x="0" y="87122"/>
                </a:lnTo>
                <a:lnTo>
                  <a:pt x="0" y="522732"/>
                </a:lnTo>
                <a:lnTo>
                  <a:pt x="2092452" y="522732"/>
                </a:lnTo>
                <a:lnTo>
                  <a:pt x="2092452" y="87122"/>
                </a:lnTo>
                <a:lnTo>
                  <a:pt x="2085607" y="53203"/>
                </a:lnTo>
                <a:lnTo>
                  <a:pt x="2066940" y="25511"/>
                </a:lnTo>
                <a:lnTo>
                  <a:pt x="2039248" y="6844"/>
                </a:lnTo>
                <a:lnTo>
                  <a:pt x="2005330" y="0"/>
                </a:lnTo>
                <a:close/>
              </a:path>
            </a:pathLst>
          </a:custGeom>
          <a:solidFill>
            <a:srgbClr val="7C66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67917" y="1288541"/>
            <a:ext cx="2092960" cy="523240"/>
          </a:xfrm>
          <a:custGeom>
            <a:avLst/>
            <a:gdLst/>
            <a:ahLst/>
            <a:cxnLst/>
            <a:rect l="l" t="t" r="r" b="b"/>
            <a:pathLst>
              <a:path w="2092960" h="523239">
                <a:moveTo>
                  <a:pt x="87122" y="0"/>
                </a:moveTo>
                <a:lnTo>
                  <a:pt x="2005330" y="0"/>
                </a:lnTo>
                <a:lnTo>
                  <a:pt x="2039248" y="6844"/>
                </a:lnTo>
                <a:lnTo>
                  <a:pt x="2066940" y="25511"/>
                </a:lnTo>
                <a:lnTo>
                  <a:pt x="2085607" y="53203"/>
                </a:lnTo>
                <a:lnTo>
                  <a:pt x="2092452" y="87122"/>
                </a:lnTo>
                <a:lnTo>
                  <a:pt x="2092452" y="522732"/>
                </a:lnTo>
                <a:lnTo>
                  <a:pt x="0" y="522732"/>
                </a:lnTo>
                <a:lnTo>
                  <a:pt x="0" y="87122"/>
                </a:lnTo>
                <a:lnTo>
                  <a:pt x="6845" y="53203"/>
                </a:lnTo>
                <a:lnTo>
                  <a:pt x="25515" y="25511"/>
                </a:lnTo>
                <a:lnTo>
                  <a:pt x="53208" y="6844"/>
                </a:lnTo>
                <a:lnTo>
                  <a:pt x="87122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390269" y="1349502"/>
            <a:ext cx="10458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18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867917" y="1811273"/>
            <a:ext cx="2092960" cy="1030605"/>
          </a:xfrm>
          <a:custGeom>
            <a:avLst/>
            <a:gdLst/>
            <a:ahLst/>
            <a:cxnLst/>
            <a:rect l="l" t="t" r="r" b="b"/>
            <a:pathLst>
              <a:path w="2092960" h="1030605">
                <a:moveTo>
                  <a:pt x="0" y="1030224"/>
                </a:moveTo>
                <a:lnTo>
                  <a:pt x="2092452" y="1030224"/>
                </a:lnTo>
                <a:lnTo>
                  <a:pt x="2092452" y="0"/>
                </a:lnTo>
                <a:lnTo>
                  <a:pt x="0" y="0"/>
                </a:lnTo>
                <a:lnTo>
                  <a:pt x="0" y="1030224"/>
                </a:lnTo>
                <a:close/>
              </a:path>
            </a:pathLst>
          </a:custGeom>
          <a:solidFill>
            <a:srgbClr val="BB9A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67917" y="1811273"/>
            <a:ext cx="2092960" cy="1030605"/>
          </a:xfrm>
          <a:custGeom>
            <a:avLst/>
            <a:gdLst/>
            <a:ahLst/>
            <a:cxnLst/>
            <a:rect l="l" t="t" r="r" b="b"/>
            <a:pathLst>
              <a:path w="2092960" h="1030605">
                <a:moveTo>
                  <a:pt x="0" y="1030224"/>
                </a:moveTo>
                <a:lnTo>
                  <a:pt x="2092452" y="1030224"/>
                </a:lnTo>
                <a:lnTo>
                  <a:pt x="2092452" y="0"/>
                </a:lnTo>
                <a:lnTo>
                  <a:pt x="0" y="0"/>
                </a:lnTo>
                <a:lnTo>
                  <a:pt x="0" y="1030224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1011326" y="2118741"/>
            <a:ext cx="15957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indent="-28638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87020" algn="l"/>
              </a:tabLst>
            </a:pPr>
            <a:r>
              <a:rPr sz="1600" spc="40" dirty="0" smtClean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600" spc="15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-6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35" dirty="0" smtClean="0">
                <a:solidFill>
                  <a:srgbClr val="FFFFFF"/>
                </a:solidFill>
                <a:latin typeface="Arial"/>
                <a:cs typeface="Arial"/>
              </a:rPr>
              <a:t>ast</a:t>
            </a:r>
            <a:r>
              <a:rPr sz="1600" spc="100" dirty="0" smtClean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00" spc="-70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45" dirty="0" smtClean="0">
                <a:solidFill>
                  <a:srgbClr val="FFFFFF"/>
                </a:solidFill>
                <a:latin typeface="Arial"/>
                <a:cs typeface="Arial"/>
              </a:rPr>
              <a:t>anc</a:t>
            </a:r>
            <a:r>
              <a:rPr sz="1600" spc="-6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15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297813" y="2362580"/>
            <a:ext cx="13068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25" dirty="0" smtClean="0">
                <a:solidFill>
                  <a:srgbClr val="FFFFFF"/>
                </a:solidFill>
                <a:latin typeface="Arial"/>
                <a:cs typeface="Arial"/>
              </a:rPr>
              <a:t>.data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9751314" y="3021329"/>
            <a:ext cx="2152015" cy="521334"/>
          </a:xfrm>
          <a:custGeom>
            <a:avLst/>
            <a:gdLst/>
            <a:ahLst/>
            <a:cxnLst/>
            <a:rect l="l" t="t" r="r" b="b"/>
            <a:pathLst>
              <a:path w="2152015" h="521335">
                <a:moveTo>
                  <a:pt x="2065019" y="0"/>
                </a:moveTo>
                <a:lnTo>
                  <a:pt x="86867" y="0"/>
                </a:lnTo>
                <a:lnTo>
                  <a:pt x="53042" y="6822"/>
                </a:lnTo>
                <a:lnTo>
                  <a:pt x="25431" y="25431"/>
                </a:lnTo>
                <a:lnTo>
                  <a:pt x="6822" y="53042"/>
                </a:lnTo>
                <a:lnTo>
                  <a:pt x="0" y="86868"/>
                </a:lnTo>
                <a:lnTo>
                  <a:pt x="0" y="521208"/>
                </a:lnTo>
                <a:lnTo>
                  <a:pt x="2151887" y="521208"/>
                </a:lnTo>
                <a:lnTo>
                  <a:pt x="2151887" y="86868"/>
                </a:lnTo>
                <a:lnTo>
                  <a:pt x="2145065" y="53042"/>
                </a:lnTo>
                <a:lnTo>
                  <a:pt x="2126456" y="25431"/>
                </a:lnTo>
                <a:lnTo>
                  <a:pt x="2098845" y="6822"/>
                </a:lnTo>
                <a:lnTo>
                  <a:pt x="2065019" y="0"/>
                </a:lnTo>
                <a:close/>
              </a:path>
            </a:pathLst>
          </a:custGeom>
          <a:solidFill>
            <a:srgbClr val="7C66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751314" y="3021329"/>
            <a:ext cx="2152015" cy="521334"/>
          </a:xfrm>
          <a:custGeom>
            <a:avLst/>
            <a:gdLst/>
            <a:ahLst/>
            <a:cxnLst/>
            <a:rect l="l" t="t" r="r" b="b"/>
            <a:pathLst>
              <a:path w="2152015" h="521335">
                <a:moveTo>
                  <a:pt x="86867" y="0"/>
                </a:moveTo>
                <a:lnTo>
                  <a:pt x="2065019" y="0"/>
                </a:lnTo>
                <a:lnTo>
                  <a:pt x="2098845" y="6822"/>
                </a:lnTo>
                <a:lnTo>
                  <a:pt x="2126456" y="25431"/>
                </a:lnTo>
                <a:lnTo>
                  <a:pt x="2145065" y="53042"/>
                </a:lnTo>
                <a:lnTo>
                  <a:pt x="2151887" y="86868"/>
                </a:lnTo>
                <a:lnTo>
                  <a:pt x="2151887" y="521208"/>
                </a:lnTo>
                <a:lnTo>
                  <a:pt x="0" y="521208"/>
                </a:lnTo>
                <a:lnTo>
                  <a:pt x="0" y="86868"/>
                </a:lnTo>
                <a:lnTo>
                  <a:pt x="6822" y="53042"/>
                </a:lnTo>
                <a:lnTo>
                  <a:pt x="25431" y="25431"/>
                </a:lnTo>
                <a:lnTo>
                  <a:pt x="53042" y="6822"/>
                </a:lnTo>
                <a:lnTo>
                  <a:pt x="86867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10411714" y="3082290"/>
            <a:ext cx="837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FFFFFF"/>
                </a:solidFill>
                <a:latin typeface="Arial"/>
                <a:cs typeface="Arial"/>
              </a:rPr>
              <a:t>Out</a:t>
            </a:r>
            <a:r>
              <a:rPr sz="1800" b="1" spc="-7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spc="-2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9751314" y="3542538"/>
            <a:ext cx="2152015" cy="784860"/>
          </a:xfrm>
          <a:custGeom>
            <a:avLst/>
            <a:gdLst/>
            <a:ahLst/>
            <a:cxnLst/>
            <a:rect l="l" t="t" r="r" b="b"/>
            <a:pathLst>
              <a:path w="2152015" h="784860">
                <a:moveTo>
                  <a:pt x="0" y="784860"/>
                </a:moveTo>
                <a:lnTo>
                  <a:pt x="2151887" y="784860"/>
                </a:lnTo>
                <a:lnTo>
                  <a:pt x="2151887" y="0"/>
                </a:lnTo>
                <a:lnTo>
                  <a:pt x="0" y="0"/>
                </a:lnTo>
                <a:lnTo>
                  <a:pt x="0" y="784860"/>
                </a:lnTo>
                <a:close/>
              </a:path>
            </a:pathLst>
          </a:custGeom>
          <a:solidFill>
            <a:srgbClr val="BB9A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751314" y="3542538"/>
            <a:ext cx="2152015" cy="784860"/>
          </a:xfrm>
          <a:custGeom>
            <a:avLst/>
            <a:gdLst/>
            <a:ahLst/>
            <a:cxnLst/>
            <a:rect l="l" t="t" r="r" b="b"/>
            <a:pathLst>
              <a:path w="2152015" h="784860">
                <a:moveTo>
                  <a:pt x="0" y="784860"/>
                </a:moveTo>
                <a:lnTo>
                  <a:pt x="2151887" y="784860"/>
                </a:lnTo>
                <a:lnTo>
                  <a:pt x="2151887" y="0"/>
                </a:lnTo>
                <a:lnTo>
                  <a:pt x="0" y="0"/>
                </a:lnTo>
                <a:lnTo>
                  <a:pt x="0" y="78486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9897109" y="3607689"/>
            <a:ext cx="17487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3520" indent="-2235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24154" algn="l"/>
              </a:tabLst>
            </a:pP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Trained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Classifier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9897109" y="3851528"/>
            <a:ext cx="12255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5425" indent="-22542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26060" algn="l"/>
              </a:tabLst>
            </a:pPr>
            <a:r>
              <a:rPr sz="1600" spc="-18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redi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40" dirty="0">
                <a:solidFill>
                  <a:srgbClr val="FFFFFF"/>
                </a:solidFill>
                <a:latin typeface="Arial"/>
                <a:cs typeface="Arial"/>
              </a:rPr>
              <a:t>tio</a:t>
            </a:r>
            <a:r>
              <a:rPr sz="1600" spc="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-1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3555" y="3796284"/>
            <a:ext cx="6376416" cy="1863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87751" y="3822191"/>
            <a:ext cx="6286500" cy="1761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87751" y="3822191"/>
            <a:ext cx="6286500" cy="1762125"/>
          </a:xfrm>
          <a:custGeom>
            <a:avLst/>
            <a:gdLst/>
            <a:ahLst/>
            <a:cxnLst/>
            <a:rect l="l" t="t" r="r" b="b"/>
            <a:pathLst>
              <a:path w="6286500" h="1762125">
                <a:moveTo>
                  <a:pt x="0" y="275589"/>
                </a:moveTo>
                <a:lnTo>
                  <a:pt x="5395087" y="275589"/>
                </a:lnTo>
                <a:lnTo>
                  <a:pt x="5395087" y="0"/>
                </a:lnTo>
                <a:lnTo>
                  <a:pt x="6286500" y="880871"/>
                </a:lnTo>
                <a:lnTo>
                  <a:pt x="5395087" y="1761743"/>
                </a:lnTo>
                <a:lnTo>
                  <a:pt x="5395087" y="1486153"/>
                </a:lnTo>
                <a:lnTo>
                  <a:pt x="0" y="1486153"/>
                </a:lnTo>
                <a:lnTo>
                  <a:pt x="0" y="275589"/>
                </a:lnTo>
                <a:close/>
              </a:path>
            </a:pathLst>
          </a:custGeom>
          <a:ln w="9144">
            <a:solidFill>
              <a:srgbClr val="75CE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368046"/>
            <a:ext cx="449363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5" dirty="0">
                <a:latin typeface="Arial"/>
                <a:cs typeface="Arial"/>
              </a:rPr>
              <a:t>Flow </a:t>
            </a:r>
            <a:r>
              <a:rPr sz="3600" b="1" spc="-65" dirty="0">
                <a:latin typeface="Arial"/>
                <a:cs typeface="Arial"/>
              </a:rPr>
              <a:t>of</a:t>
            </a:r>
            <a:r>
              <a:rPr sz="3600" b="1" spc="-50" dirty="0">
                <a:latin typeface="Arial"/>
                <a:cs typeface="Arial"/>
              </a:rPr>
              <a:t> </a:t>
            </a:r>
            <a:r>
              <a:rPr sz="3600" b="1" spc="-75" dirty="0">
                <a:latin typeface="Arial"/>
                <a:cs typeface="Arial"/>
              </a:rPr>
              <a:t>Data</a:t>
            </a:r>
          </a:p>
        </p:txBody>
      </p:sp>
      <p:sp>
        <p:nvSpPr>
          <p:cNvPr id="6" name="object 6"/>
          <p:cNvSpPr/>
          <p:nvPr/>
        </p:nvSpPr>
        <p:spPr>
          <a:xfrm>
            <a:off x="601980" y="1458467"/>
            <a:ext cx="10521696" cy="2968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6176" y="1484375"/>
            <a:ext cx="10431780" cy="2866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6176" y="1484375"/>
            <a:ext cx="10431780" cy="2867025"/>
          </a:xfrm>
          <a:custGeom>
            <a:avLst/>
            <a:gdLst/>
            <a:ahLst/>
            <a:cxnLst/>
            <a:rect l="l" t="t" r="r" b="b"/>
            <a:pathLst>
              <a:path w="10431780" h="2867025">
                <a:moveTo>
                  <a:pt x="0" y="716661"/>
                </a:moveTo>
                <a:lnTo>
                  <a:pt x="8981313" y="716661"/>
                </a:lnTo>
                <a:lnTo>
                  <a:pt x="8981313" y="0"/>
                </a:lnTo>
                <a:lnTo>
                  <a:pt x="10431780" y="1433322"/>
                </a:lnTo>
                <a:lnTo>
                  <a:pt x="8981313" y="2866644"/>
                </a:lnTo>
                <a:lnTo>
                  <a:pt x="8981313" y="2149983"/>
                </a:lnTo>
                <a:lnTo>
                  <a:pt x="0" y="2149983"/>
                </a:lnTo>
                <a:lnTo>
                  <a:pt x="0" y="716661"/>
                </a:lnTo>
                <a:close/>
              </a:path>
            </a:pathLst>
          </a:custGeom>
          <a:ln w="9144">
            <a:solidFill>
              <a:srgbClr val="ACD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2187" y="2442972"/>
            <a:ext cx="1889760" cy="10027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6383" y="2461260"/>
            <a:ext cx="1801367" cy="914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6383" y="2461260"/>
            <a:ext cx="1801495" cy="914400"/>
          </a:xfrm>
          <a:custGeom>
            <a:avLst/>
            <a:gdLst/>
            <a:ahLst/>
            <a:cxnLst/>
            <a:rect l="l" t="t" r="r" b="b"/>
            <a:pathLst>
              <a:path w="1801495" h="914400">
                <a:moveTo>
                  <a:pt x="0" y="152400"/>
                </a:moveTo>
                <a:lnTo>
                  <a:pt x="6160" y="104217"/>
                </a:lnTo>
                <a:lnTo>
                  <a:pt x="23315" y="62380"/>
                </a:lnTo>
                <a:lnTo>
                  <a:pt x="49473" y="29394"/>
                </a:lnTo>
                <a:lnTo>
                  <a:pt x="82645" y="7766"/>
                </a:lnTo>
                <a:lnTo>
                  <a:pt x="120840" y="0"/>
                </a:lnTo>
                <a:lnTo>
                  <a:pt x="1680464" y="0"/>
                </a:lnTo>
                <a:lnTo>
                  <a:pt x="1718689" y="7766"/>
                </a:lnTo>
                <a:lnTo>
                  <a:pt x="1751880" y="29394"/>
                </a:lnTo>
                <a:lnTo>
                  <a:pt x="1778048" y="62380"/>
                </a:lnTo>
                <a:lnTo>
                  <a:pt x="1795206" y="104217"/>
                </a:lnTo>
                <a:lnTo>
                  <a:pt x="1801367" y="152400"/>
                </a:lnTo>
                <a:lnTo>
                  <a:pt x="1801367" y="762000"/>
                </a:lnTo>
                <a:lnTo>
                  <a:pt x="1795206" y="810182"/>
                </a:lnTo>
                <a:lnTo>
                  <a:pt x="1778048" y="852019"/>
                </a:lnTo>
                <a:lnTo>
                  <a:pt x="1751880" y="885005"/>
                </a:lnTo>
                <a:lnTo>
                  <a:pt x="1718689" y="906633"/>
                </a:lnTo>
                <a:lnTo>
                  <a:pt x="1680464" y="914400"/>
                </a:lnTo>
                <a:lnTo>
                  <a:pt x="120840" y="914400"/>
                </a:lnTo>
                <a:lnTo>
                  <a:pt x="82645" y="906633"/>
                </a:lnTo>
                <a:lnTo>
                  <a:pt x="49473" y="885005"/>
                </a:lnTo>
                <a:lnTo>
                  <a:pt x="23315" y="852019"/>
                </a:lnTo>
                <a:lnTo>
                  <a:pt x="6160" y="810182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5A9F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0429" y="2649727"/>
            <a:ext cx="1170305" cy="475771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indent="202565">
              <a:lnSpc>
                <a:spcPts val="173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FFFFFF"/>
                </a:solidFill>
                <a:latin typeface="Arial Black"/>
                <a:cs typeface="Arial Black"/>
              </a:rPr>
              <a:t>Take Data set</a:t>
            </a:r>
            <a:endParaRPr sz="1600" dirty="0">
              <a:latin typeface="Arial Black"/>
              <a:cs typeface="Arial 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40151" y="2442972"/>
            <a:ext cx="2008631" cy="10027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63011" y="2708148"/>
            <a:ext cx="1961388" cy="5059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84348" y="2461260"/>
            <a:ext cx="1920239" cy="914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84348" y="2461260"/>
            <a:ext cx="1920239" cy="914400"/>
          </a:xfrm>
          <a:custGeom>
            <a:avLst/>
            <a:gdLst/>
            <a:ahLst/>
            <a:cxnLst/>
            <a:rect l="l" t="t" r="r" b="b"/>
            <a:pathLst>
              <a:path w="1920239" h="914400">
                <a:moveTo>
                  <a:pt x="0" y="152400"/>
                </a:moveTo>
                <a:lnTo>
                  <a:pt x="6504" y="111874"/>
                </a:lnTo>
                <a:lnTo>
                  <a:pt x="24859" y="75466"/>
                </a:lnTo>
                <a:lnTo>
                  <a:pt x="53324" y="44624"/>
                </a:lnTo>
                <a:lnTo>
                  <a:pt x="90160" y="20799"/>
                </a:lnTo>
                <a:lnTo>
                  <a:pt x="133629" y="5441"/>
                </a:lnTo>
                <a:lnTo>
                  <a:pt x="181990" y="0"/>
                </a:lnTo>
                <a:lnTo>
                  <a:pt x="1738249" y="0"/>
                </a:lnTo>
                <a:lnTo>
                  <a:pt x="1786610" y="5441"/>
                </a:lnTo>
                <a:lnTo>
                  <a:pt x="1830079" y="20799"/>
                </a:lnTo>
                <a:lnTo>
                  <a:pt x="1866915" y="44624"/>
                </a:lnTo>
                <a:lnTo>
                  <a:pt x="1895380" y="75466"/>
                </a:lnTo>
                <a:lnTo>
                  <a:pt x="1913735" y="111874"/>
                </a:lnTo>
                <a:lnTo>
                  <a:pt x="1920239" y="152400"/>
                </a:lnTo>
                <a:lnTo>
                  <a:pt x="1920239" y="762000"/>
                </a:lnTo>
                <a:lnTo>
                  <a:pt x="1913735" y="802525"/>
                </a:lnTo>
                <a:lnTo>
                  <a:pt x="1895380" y="838933"/>
                </a:lnTo>
                <a:lnTo>
                  <a:pt x="1866915" y="869775"/>
                </a:lnTo>
                <a:lnTo>
                  <a:pt x="1830079" y="893600"/>
                </a:lnTo>
                <a:lnTo>
                  <a:pt x="1786610" y="908958"/>
                </a:lnTo>
                <a:lnTo>
                  <a:pt x="1738249" y="914400"/>
                </a:lnTo>
                <a:lnTo>
                  <a:pt x="181990" y="914400"/>
                </a:lnTo>
                <a:lnTo>
                  <a:pt x="133629" y="908958"/>
                </a:lnTo>
                <a:lnTo>
                  <a:pt x="90160" y="893600"/>
                </a:lnTo>
                <a:lnTo>
                  <a:pt x="53324" y="869775"/>
                </a:lnTo>
                <a:lnTo>
                  <a:pt x="24859" y="838933"/>
                </a:lnTo>
                <a:lnTo>
                  <a:pt x="6504" y="802525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5A9F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912110" y="2759455"/>
            <a:ext cx="166306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 smtClean="0">
                <a:solidFill>
                  <a:srgbClr val="FFFFFF"/>
                </a:solidFill>
                <a:latin typeface="Arial Black"/>
                <a:cs typeface="Arial Black"/>
              </a:rPr>
              <a:t>Classification</a:t>
            </a:r>
            <a:endParaRPr sz="1600" dirty="0">
              <a:latin typeface="Arial Black"/>
              <a:cs typeface="Arial Black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55464" y="2442972"/>
            <a:ext cx="1642872" cy="10027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99659" y="2461260"/>
            <a:ext cx="1554479" cy="9144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99659" y="2461260"/>
            <a:ext cx="1554480" cy="914400"/>
          </a:xfrm>
          <a:custGeom>
            <a:avLst/>
            <a:gdLst/>
            <a:ahLst/>
            <a:cxnLst/>
            <a:rect l="l" t="t" r="r" b="b"/>
            <a:pathLst>
              <a:path w="1554479" h="914400">
                <a:moveTo>
                  <a:pt x="0" y="141731"/>
                </a:moveTo>
                <a:lnTo>
                  <a:pt x="26325" y="79421"/>
                </a:lnTo>
                <a:lnTo>
                  <a:pt x="56903" y="53104"/>
                </a:lnTo>
                <a:lnTo>
                  <a:pt x="97020" y="31150"/>
                </a:lnTo>
                <a:lnTo>
                  <a:pt x="145124" y="14413"/>
                </a:lnTo>
                <a:lnTo>
                  <a:pt x="199661" y="3745"/>
                </a:lnTo>
                <a:lnTo>
                  <a:pt x="259079" y="0"/>
                </a:lnTo>
                <a:lnTo>
                  <a:pt x="1295400" y="0"/>
                </a:lnTo>
                <a:lnTo>
                  <a:pt x="1354818" y="3745"/>
                </a:lnTo>
                <a:lnTo>
                  <a:pt x="1409355" y="14413"/>
                </a:lnTo>
                <a:lnTo>
                  <a:pt x="1457459" y="31150"/>
                </a:lnTo>
                <a:lnTo>
                  <a:pt x="1497576" y="53104"/>
                </a:lnTo>
                <a:lnTo>
                  <a:pt x="1528154" y="79421"/>
                </a:lnTo>
                <a:lnTo>
                  <a:pt x="1554479" y="141731"/>
                </a:lnTo>
                <a:lnTo>
                  <a:pt x="1554479" y="772667"/>
                </a:lnTo>
                <a:lnTo>
                  <a:pt x="1528154" y="834978"/>
                </a:lnTo>
                <a:lnTo>
                  <a:pt x="1497576" y="861295"/>
                </a:lnTo>
                <a:lnTo>
                  <a:pt x="1457459" y="883249"/>
                </a:lnTo>
                <a:lnTo>
                  <a:pt x="1409355" y="899986"/>
                </a:lnTo>
                <a:lnTo>
                  <a:pt x="1354818" y="910654"/>
                </a:lnTo>
                <a:lnTo>
                  <a:pt x="1295400" y="914400"/>
                </a:lnTo>
                <a:lnTo>
                  <a:pt x="259079" y="914400"/>
                </a:lnTo>
                <a:lnTo>
                  <a:pt x="199661" y="910654"/>
                </a:lnTo>
                <a:lnTo>
                  <a:pt x="145124" y="899986"/>
                </a:lnTo>
                <a:lnTo>
                  <a:pt x="97020" y="883249"/>
                </a:lnTo>
                <a:lnTo>
                  <a:pt x="56903" y="861295"/>
                </a:lnTo>
                <a:lnTo>
                  <a:pt x="26325" y="834978"/>
                </a:lnTo>
                <a:lnTo>
                  <a:pt x="0" y="772667"/>
                </a:lnTo>
                <a:lnTo>
                  <a:pt x="0" y="141731"/>
                </a:lnTo>
                <a:close/>
              </a:path>
            </a:pathLst>
          </a:custGeom>
          <a:ln w="9144">
            <a:solidFill>
              <a:srgbClr val="5A9F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218554" y="2643957"/>
            <a:ext cx="1257682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0" dirty="0" smtClean="0">
                <a:solidFill>
                  <a:srgbClr val="FFFFFF"/>
                </a:solidFill>
                <a:latin typeface="Arial Black"/>
                <a:cs typeface="Arial Black"/>
              </a:rPr>
              <a:t>   Apply Algorithm</a:t>
            </a:r>
            <a:endParaRPr sz="1600" dirty="0">
              <a:latin typeface="Arial Black"/>
              <a:cs typeface="Arial Black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606540" y="2442972"/>
            <a:ext cx="1642872" cy="10027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50735" y="2461260"/>
            <a:ext cx="1554480" cy="9144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50735" y="2461260"/>
            <a:ext cx="1554480" cy="914400"/>
          </a:xfrm>
          <a:custGeom>
            <a:avLst/>
            <a:gdLst/>
            <a:ahLst/>
            <a:cxnLst/>
            <a:rect l="l" t="t" r="r" b="b"/>
            <a:pathLst>
              <a:path w="1554479" h="914400">
                <a:moveTo>
                  <a:pt x="0" y="141731"/>
                </a:moveTo>
                <a:lnTo>
                  <a:pt x="26325" y="79421"/>
                </a:lnTo>
                <a:lnTo>
                  <a:pt x="56903" y="53104"/>
                </a:lnTo>
                <a:lnTo>
                  <a:pt x="97020" y="31150"/>
                </a:lnTo>
                <a:lnTo>
                  <a:pt x="145124" y="14413"/>
                </a:lnTo>
                <a:lnTo>
                  <a:pt x="199661" y="3745"/>
                </a:lnTo>
                <a:lnTo>
                  <a:pt x="259080" y="0"/>
                </a:lnTo>
                <a:lnTo>
                  <a:pt x="1295400" y="0"/>
                </a:lnTo>
                <a:lnTo>
                  <a:pt x="1354818" y="3745"/>
                </a:lnTo>
                <a:lnTo>
                  <a:pt x="1409355" y="14413"/>
                </a:lnTo>
                <a:lnTo>
                  <a:pt x="1457459" y="31150"/>
                </a:lnTo>
                <a:lnTo>
                  <a:pt x="1497576" y="53104"/>
                </a:lnTo>
                <a:lnTo>
                  <a:pt x="1528154" y="79421"/>
                </a:lnTo>
                <a:lnTo>
                  <a:pt x="1554480" y="141731"/>
                </a:lnTo>
                <a:lnTo>
                  <a:pt x="1554480" y="772667"/>
                </a:lnTo>
                <a:lnTo>
                  <a:pt x="1528154" y="834978"/>
                </a:lnTo>
                <a:lnTo>
                  <a:pt x="1497576" y="861295"/>
                </a:lnTo>
                <a:lnTo>
                  <a:pt x="1457459" y="883249"/>
                </a:lnTo>
                <a:lnTo>
                  <a:pt x="1409355" y="899986"/>
                </a:lnTo>
                <a:lnTo>
                  <a:pt x="1354818" y="910654"/>
                </a:lnTo>
                <a:lnTo>
                  <a:pt x="1295400" y="914400"/>
                </a:lnTo>
                <a:lnTo>
                  <a:pt x="259080" y="914400"/>
                </a:lnTo>
                <a:lnTo>
                  <a:pt x="199661" y="910654"/>
                </a:lnTo>
                <a:lnTo>
                  <a:pt x="145124" y="899986"/>
                </a:lnTo>
                <a:lnTo>
                  <a:pt x="97020" y="883249"/>
                </a:lnTo>
                <a:lnTo>
                  <a:pt x="56903" y="861295"/>
                </a:lnTo>
                <a:lnTo>
                  <a:pt x="26325" y="834978"/>
                </a:lnTo>
                <a:lnTo>
                  <a:pt x="0" y="772667"/>
                </a:lnTo>
                <a:lnTo>
                  <a:pt x="0" y="141731"/>
                </a:lnTo>
                <a:close/>
              </a:path>
            </a:pathLst>
          </a:custGeom>
          <a:ln w="9144">
            <a:solidFill>
              <a:srgbClr val="5A9F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699502" y="2682577"/>
            <a:ext cx="157340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10" dirty="0" smtClean="0">
                <a:solidFill>
                  <a:srgbClr val="FFFFFF"/>
                </a:solidFill>
                <a:latin typeface="Arial Black"/>
                <a:cs typeface="Arial Black"/>
              </a:rPr>
              <a:t>Measurement</a:t>
            </a:r>
            <a:endParaRPr sz="1600" dirty="0">
              <a:latin typeface="Arial Black"/>
              <a:cs typeface="Arial Black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372856" y="2442972"/>
            <a:ext cx="1642872" cy="10027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17052" y="2461260"/>
            <a:ext cx="1554479" cy="9144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17052" y="2461260"/>
            <a:ext cx="1554480" cy="914400"/>
          </a:xfrm>
          <a:custGeom>
            <a:avLst/>
            <a:gdLst/>
            <a:ahLst/>
            <a:cxnLst/>
            <a:rect l="l" t="t" r="r" b="b"/>
            <a:pathLst>
              <a:path w="1554479" h="914400">
                <a:moveTo>
                  <a:pt x="0" y="141731"/>
                </a:moveTo>
                <a:lnTo>
                  <a:pt x="26325" y="79421"/>
                </a:lnTo>
                <a:lnTo>
                  <a:pt x="56903" y="53104"/>
                </a:lnTo>
                <a:lnTo>
                  <a:pt x="97020" y="31150"/>
                </a:lnTo>
                <a:lnTo>
                  <a:pt x="145124" y="14413"/>
                </a:lnTo>
                <a:lnTo>
                  <a:pt x="199661" y="3745"/>
                </a:lnTo>
                <a:lnTo>
                  <a:pt x="259079" y="0"/>
                </a:lnTo>
                <a:lnTo>
                  <a:pt x="1295400" y="0"/>
                </a:lnTo>
                <a:lnTo>
                  <a:pt x="1354818" y="3745"/>
                </a:lnTo>
                <a:lnTo>
                  <a:pt x="1409355" y="14413"/>
                </a:lnTo>
                <a:lnTo>
                  <a:pt x="1457459" y="31150"/>
                </a:lnTo>
                <a:lnTo>
                  <a:pt x="1497576" y="53104"/>
                </a:lnTo>
                <a:lnTo>
                  <a:pt x="1528154" y="79421"/>
                </a:lnTo>
                <a:lnTo>
                  <a:pt x="1554479" y="141731"/>
                </a:lnTo>
                <a:lnTo>
                  <a:pt x="1554479" y="772667"/>
                </a:lnTo>
                <a:lnTo>
                  <a:pt x="1528154" y="834978"/>
                </a:lnTo>
                <a:lnTo>
                  <a:pt x="1497576" y="861295"/>
                </a:lnTo>
                <a:lnTo>
                  <a:pt x="1457459" y="883249"/>
                </a:lnTo>
                <a:lnTo>
                  <a:pt x="1409355" y="899986"/>
                </a:lnTo>
                <a:lnTo>
                  <a:pt x="1354818" y="910654"/>
                </a:lnTo>
                <a:lnTo>
                  <a:pt x="1295400" y="914400"/>
                </a:lnTo>
                <a:lnTo>
                  <a:pt x="259079" y="914400"/>
                </a:lnTo>
                <a:lnTo>
                  <a:pt x="199661" y="910654"/>
                </a:lnTo>
                <a:lnTo>
                  <a:pt x="145124" y="899986"/>
                </a:lnTo>
                <a:lnTo>
                  <a:pt x="97020" y="883249"/>
                </a:lnTo>
                <a:lnTo>
                  <a:pt x="56903" y="861295"/>
                </a:lnTo>
                <a:lnTo>
                  <a:pt x="26325" y="834978"/>
                </a:lnTo>
                <a:lnTo>
                  <a:pt x="0" y="772667"/>
                </a:lnTo>
                <a:lnTo>
                  <a:pt x="0" y="141731"/>
                </a:lnTo>
                <a:close/>
              </a:path>
            </a:pathLst>
          </a:custGeom>
          <a:ln w="9144">
            <a:solidFill>
              <a:srgbClr val="5A9F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640318" y="2759455"/>
            <a:ext cx="11093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 smtClean="0">
                <a:solidFill>
                  <a:srgbClr val="FFFFFF"/>
                </a:solidFill>
                <a:latin typeface="Arial Black"/>
                <a:cs typeface="Arial Black"/>
              </a:rPr>
              <a:t>Analysis</a:t>
            </a:r>
            <a:endParaRPr sz="1600" dirty="0">
              <a:latin typeface="Arial Black"/>
              <a:cs typeface="Arial Black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636520" y="3477767"/>
            <a:ext cx="1842516" cy="163372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40151" y="4358640"/>
            <a:ext cx="1635252" cy="74980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80716" y="3496055"/>
            <a:ext cx="1754123" cy="154533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80716" y="3496055"/>
            <a:ext cx="1754505" cy="1545590"/>
          </a:xfrm>
          <a:custGeom>
            <a:avLst/>
            <a:gdLst/>
            <a:ahLst/>
            <a:cxnLst/>
            <a:rect l="l" t="t" r="r" b="b"/>
            <a:pathLst>
              <a:path w="1754504" h="1545589">
                <a:moveTo>
                  <a:pt x="0" y="816864"/>
                </a:moveTo>
                <a:lnTo>
                  <a:pt x="804798" y="816864"/>
                </a:lnTo>
                <a:lnTo>
                  <a:pt x="804798" y="386334"/>
                </a:lnTo>
                <a:lnTo>
                  <a:pt x="665353" y="386334"/>
                </a:lnTo>
                <a:lnTo>
                  <a:pt x="877061" y="0"/>
                </a:lnTo>
                <a:lnTo>
                  <a:pt x="1088770" y="386334"/>
                </a:lnTo>
                <a:lnTo>
                  <a:pt x="949324" y="386334"/>
                </a:lnTo>
                <a:lnTo>
                  <a:pt x="949324" y="816864"/>
                </a:lnTo>
                <a:lnTo>
                  <a:pt x="1754123" y="816864"/>
                </a:lnTo>
                <a:lnTo>
                  <a:pt x="1754123" y="1545336"/>
                </a:lnTo>
                <a:lnTo>
                  <a:pt x="0" y="1545336"/>
                </a:lnTo>
                <a:lnTo>
                  <a:pt x="0" y="816864"/>
                </a:lnTo>
                <a:close/>
              </a:path>
            </a:pathLst>
          </a:custGeom>
          <a:ln w="9144">
            <a:solidFill>
              <a:srgbClr val="ACD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736595" y="4563192"/>
            <a:ext cx="17096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25" dirty="0" smtClean="0">
                <a:solidFill>
                  <a:srgbClr val="FFFFFF"/>
                </a:solidFill>
                <a:latin typeface="Arial"/>
                <a:cs typeface="Arial"/>
              </a:rPr>
              <a:t>Divide into Classes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527803" y="3477767"/>
            <a:ext cx="1842516" cy="163372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46676" y="4351020"/>
            <a:ext cx="1656588" cy="7498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72000" y="3496055"/>
            <a:ext cx="1754124" cy="154533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4572000" y="3496055"/>
            <a:ext cx="1754505" cy="1545590"/>
          </a:xfrm>
          <a:custGeom>
            <a:avLst/>
            <a:gdLst/>
            <a:ahLst/>
            <a:cxnLst/>
            <a:rect l="l" t="t" r="r" b="b"/>
            <a:pathLst>
              <a:path w="1754504" h="1545589">
                <a:moveTo>
                  <a:pt x="0" y="801878"/>
                </a:moveTo>
                <a:lnTo>
                  <a:pt x="804799" y="801878"/>
                </a:lnTo>
                <a:lnTo>
                  <a:pt x="804799" y="386334"/>
                </a:lnTo>
                <a:lnTo>
                  <a:pt x="665352" y="386334"/>
                </a:lnTo>
                <a:lnTo>
                  <a:pt x="877062" y="0"/>
                </a:lnTo>
                <a:lnTo>
                  <a:pt x="1088771" y="386334"/>
                </a:lnTo>
                <a:lnTo>
                  <a:pt x="949325" y="386334"/>
                </a:lnTo>
                <a:lnTo>
                  <a:pt x="949325" y="801878"/>
                </a:lnTo>
                <a:lnTo>
                  <a:pt x="1754124" y="801878"/>
                </a:lnTo>
                <a:lnTo>
                  <a:pt x="1754124" y="1545336"/>
                </a:lnTo>
                <a:lnTo>
                  <a:pt x="0" y="1545336"/>
                </a:lnTo>
                <a:lnTo>
                  <a:pt x="0" y="801878"/>
                </a:lnTo>
                <a:close/>
              </a:path>
            </a:pathLst>
          </a:custGeom>
          <a:ln w="9144">
            <a:solidFill>
              <a:srgbClr val="ACD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796790" y="4347209"/>
            <a:ext cx="1475992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50" dirty="0" smtClean="0">
                <a:solidFill>
                  <a:srgbClr val="FFFFFF"/>
                </a:solidFill>
                <a:latin typeface="Arial"/>
                <a:cs typeface="Arial"/>
              </a:rPr>
              <a:t>    Choose Algorithm Type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940300" y="4591050"/>
            <a:ext cx="10198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419088" y="3477767"/>
            <a:ext cx="1842515" cy="163372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86144" y="4351020"/>
            <a:ext cx="1761744" cy="74980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63284" y="3496055"/>
            <a:ext cx="1754123" cy="154533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63284" y="3496055"/>
            <a:ext cx="1754505" cy="1545590"/>
          </a:xfrm>
          <a:custGeom>
            <a:avLst/>
            <a:gdLst/>
            <a:ahLst/>
            <a:cxnLst/>
            <a:rect l="l" t="t" r="r" b="b"/>
            <a:pathLst>
              <a:path w="1754504" h="1545589">
                <a:moveTo>
                  <a:pt x="0" y="801878"/>
                </a:moveTo>
                <a:lnTo>
                  <a:pt x="804798" y="801878"/>
                </a:lnTo>
                <a:lnTo>
                  <a:pt x="804798" y="386334"/>
                </a:lnTo>
                <a:lnTo>
                  <a:pt x="665352" y="386334"/>
                </a:lnTo>
                <a:lnTo>
                  <a:pt x="877062" y="0"/>
                </a:lnTo>
                <a:lnTo>
                  <a:pt x="1088770" y="386334"/>
                </a:lnTo>
                <a:lnTo>
                  <a:pt x="949324" y="386334"/>
                </a:lnTo>
                <a:lnTo>
                  <a:pt x="949324" y="801878"/>
                </a:lnTo>
                <a:lnTo>
                  <a:pt x="1754123" y="801878"/>
                </a:lnTo>
                <a:lnTo>
                  <a:pt x="1754123" y="1545336"/>
                </a:lnTo>
                <a:lnTo>
                  <a:pt x="0" y="1545336"/>
                </a:lnTo>
                <a:lnTo>
                  <a:pt x="0" y="801878"/>
                </a:lnTo>
                <a:close/>
              </a:path>
            </a:pathLst>
          </a:custGeom>
          <a:ln w="9143">
            <a:solidFill>
              <a:srgbClr val="ACD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636511" y="4347209"/>
            <a:ext cx="140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Predictions</a:t>
            </a:r>
            <a:r>
              <a:rPr sz="16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892543" y="4591050"/>
            <a:ext cx="8972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validation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382651"/>
            <a:ext cx="3820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75" dirty="0" smtClean="0">
                <a:latin typeface="Arial"/>
                <a:cs typeface="Arial"/>
              </a:rPr>
              <a:t>Accuracy </a:t>
            </a:r>
            <a:endParaRPr b="1" spc="-12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17968" y="5810199"/>
            <a:ext cx="1758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510" y="1371600"/>
            <a:ext cx="7057490" cy="50737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382651"/>
            <a:ext cx="430428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75" dirty="0" smtClean="0"/>
              <a:t>Naïve Bayes Precision-Recall</a:t>
            </a:r>
            <a:r>
              <a:rPr lang="en-US" b="1" spc="-75" dirty="0" smtClean="0">
                <a:latin typeface="Arial"/>
                <a:cs typeface="Arial"/>
              </a:rPr>
              <a:t> </a:t>
            </a:r>
            <a:endParaRPr b="1" spc="-12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17968" y="5810199"/>
            <a:ext cx="1758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16" y="1524000"/>
            <a:ext cx="4441533" cy="2971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086600" y="382651"/>
            <a:ext cx="419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pc="-75" dirty="0" smtClean="0">
                <a:solidFill>
                  <a:schemeClr val="bg1"/>
                </a:solidFill>
              </a:rPr>
              <a:t>Naïve Bayes  ROC</a:t>
            </a:r>
            <a:r>
              <a:rPr lang="en-US" sz="2800" b="1" spc="-75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524000"/>
            <a:ext cx="4572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32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4E36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120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Castellar</vt:lpstr>
      <vt:lpstr>Wingdings</vt:lpstr>
      <vt:lpstr>Office Theme</vt:lpstr>
      <vt:lpstr>Implementation of Data Mining Techniques in Breast-Cancer by                    WEKA TOOL  </vt:lpstr>
      <vt:lpstr>Over View</vt:lpstr>
      <vt:lpstr>Introduction</vt:lpstr>
      <vt:lpstr>Breast Cancer </vt:lpstr>
      <vt:lpstr>Algorithm Name </vt:lpstr>
      <vt:lpstr>Procedure</vt:lpstr>
      <vt:lpstr>Flow of Data</vt:lpstr>
      <vt:lpstr>Accuracy </vt:lpstr>
      <vt:lpstr>Naïve Bayes Precision-Recall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Data Mining Techniques in Breast-Cancer by WEKA TOOL  </dc:title>
  <cp:lastModifiedBy>ashikuzzaman noyon</cp:lastModifiedBy>
  <cp:revision>18</cp:revision>
  <dcterms:created xsi:type="dcterms:W3CDTF">2018-04-08T19:01:55Z</dcterms:created>
  <dcterms:modified xsi:type="dcterms:W3CDTF">2018-04-09T05:52:25Z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2016-01-08T00:00:00Z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2018-04-08T00:00:00Z</vt:filetime>
  </property>
</Properties>
</file>