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28130-2BFC-4CE6-B2C2-24687AEBFFA1}" v="767" dt="2021-11-11T23:38:34.354"/>
    <p1510:client id="{9E9D7EA9-4942-4138-9A09-3D9997DE0484}" v="656" dt="2021-11-11T22:38:4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7564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351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568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252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90191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3226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098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84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3634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396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6930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670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4020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87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794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9932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802148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0B31-1A09-4919-8582-03BAAD59AB31}"/>
              </a:ext>
            </a:extLst>
          </p:cNvPr>
          <p:cNvSpPr>
            <a:spLocks noGrp="1"/>
          </p:cNvSpPr>
          <p:nvPr>
            <p:ph type="ctrTitle"/>
          </p:nvPr>
        </p:nvSpPr>
        <p:spPr/>
        <p:txBody>
          <a:bodyPr>
            <a:normAutofit/>
          </a:bodyPr>
          <a:lstStyle/>
          <a:p>
            <a:r>
              <a:rPr lang="en-GB" sz="4000" dirty="0">
                <a:latin typeface="Arial Black"/>
              </a:rPr>
              <a:t>CUSTOMER RETENTION CASE STUDY</a:t>
            </a:r>
          </a:p>
        </p:txBody>
      </p:sp>
      <p:sp>
        <p:nvSpPr>
          <p:cNvPr id="3" name="Subtitle 2">
            <a:extLst>
              <a:ext uri="{FF2B5EF4-FFF2-40B4-BE49-F238E27FC236}">
                <a16:creationId xmlns:a16="http://schemas.microsoft.com/office/drawing/2014/main" id="{B8473FB1-A421-46B6-9793-C92C5652B657}"/>
              </a:ext>
            </a:extLst>
          </p:cNvPr>
          <p:cNvSpPr>
            <a:spLocks noGrp="1"/>
          </p:cNvSpPr>
          <p:nvPr>
            <p:ph type="subTitle" idx="1"/>
          </p:nvPr>
        </p:nvSpPr>
        <p:spPr>
          <a:xfrm>
            <a:off x="2505706" y="5090530"/>
            <a:ext cx="8915399" cy="1126283"/>
          </a:xfrm>
        </p:spPr>
        <p:txBody>
          <a:bodyPr/>
          <a:lstStyle/>
          <a:p>
            <a:r>
              <a:rPr lang="en-GB" dirty="0">
                <a:latin typeface="Arial Black"/>
              </a:rPr>
              <a:t>Presented by:</a:t>
            </a:r>
            <a:endParaRPr lang="en-US">
              <a:latin typeface="Arial Black"/>
            </a:endParaRPr>
          </a:p>
          <a:p>
            <a:r>
              <a:rPr lang="en-GB" dirty="0">
                <a:latin typeface="Arial Black"/>
              </a:rPr>
              <a:t>ASHIKA YASMEEN</a:t>
            </a:r>
          </a:p>
        </p:txBody>
      </p:sp>
      <p:pic>
        <p:nvPicPr>
          <p:cNvPr id="4" name="Picture 4">
            <a:extLst>
              <a:ext uri="{FF2B5EF4-FFF2-40B4-BE49-F238E27FC236}">
                <a16:creationId xmlns:a16="http://schemas.microsoft.com/office/drawing/2014/main" id="{84D06E46-3FC2-48D8-9236-E6E9D5DBEF7A}"/>
              </a:ext>
            </a:extLst>
          </p:cNvPr>
          <p:cNvPicPr>
            <a:picLocks noChangeAspect="1"/>
          </p:cNvPicPr>
          <p:nvPr/>
        </p:nvPicPr>
        <p:blipFill>
          <a:blip r:embed="rId2"/>
          <a:stretch>
            <a:fillRect/>
          </a:stretch>
        </p:blipFill>
        <p:spPr>
          <a:xfrm>
            <a:off x="9452975" y="-664"/>
            <a:ext cx="2743200" cy="1995055"/>
          </a:xfrm>
          <a:prstGeom prst="rect">
            <a:avLst/>
          </a:prstGeom>
        </p:spPr>
      </p:pic>
    </p:spTree>
    <p:extLst>
      <p:ext uri="{BB962C8B-B14F-4D97-AF65-F5344CB8AC3E}">
        <p14:creationId xmlns:p14="http://schemas.microsoft.com/office/powerpoint/2010/main" val="204418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7224-535F-4450-B8E6-30D85C61B212}"/>
              </a:ext>
            </a:extLst>
          </p:cNvPr>
          <p:cNvSpPr>
            <a:spLocks noGrp="1"/>
          </p:cNvSpPr>
          <p:nvPr>
            <p:ph type="title"/>
          </p:nvPr>
        </p:nvSpPr>
        <p:spPr>
          <a:xfrm>
            <a:off x="2592925" y="624110"/>
            <a:ext cx="8911687" cy="800726"/>
          </a:xfrm>
        </p:spPr>
        <p:txBody>
          <a:bodyPr>
            <a:normAutofit/>
          </a:bodyPr>
          <a:lstStyle/>
          <a:p>
            <a:pPr algn="ctr"/>
            <a:r>
              <a:rPr lang="en-GB" sz="4000" dirty="0"/>
              <a:t>Problem Statement</a:t>
            </a:r>
            <a:endParaRPr lang="en-US" sz="4000" dirty="0"/>
          </a:p>
        </p:txBody>
      </p:sp>
      <p:sp>
        <p:nvSpPr>
          <p:cNvPr id="3" name="Content Placeholder 2">
            <a:extLst>
              <a:ext uri="{FF2B5EF4-FFF2-40B4-BE49-F238E27FC236}">
                <a16:creationId xmlns:a16="http://schemas.microsoft.com/office/drawing/2014/main" id="{18028DD7-F5D7-4196-8FCE-2DE9A0C53791}"/>
              </a:ext>
            </a:extLst>
          </p:cNvPr>
          <p:cNvSpPr>
            <a:spLocks noGrp="1"/>
          </p:cNvSpPr>
          <p:nvPr>
            <p:ph idx="1"/>
          </p:nvPr>
        </p:nvSpPr>
        <p:spPr>
          <a:xfrm>
            <a:off x="2589212" y="1298532"/>
            <a:ext cx="8915400" cy="4748388"/>
          </a:xfrm>
        </p:spPr>
        <p:txBody>
          <a:bodyPr vert="horz" lIns="91440" tIns="45720" rIns="91440" bIns="45720" rtlCol="0" anchor="t">
            <a:noAutofit/>
          </a:bodyPr>
          <a:lstStyle/>
          <a:p>
            <a:r>
              <a:rPr lang="en-GB" sz="2800" dirty="0"/>
              <a:t>Customer retention is the loss of customers in the E-commerce industry.</a:t>
            </a:r>
          </a:p>
          <a:p>
            <a:r>
              <a:rPr lang="en-GB" sz="2800" dirty="0"/>
              <a:t>Product price is not the only factor that causes customer retention.</a:t>
            </a:r>
          </a:p>
          <a:p>
            <a:r>
              <a:rPr lang="en-GB" sz="2800" dirty="0"/>
              <a:t>Factors like availability of payment method, delivery period and many more affects the customers loyalty. Hence, the customers move from one company to other.</a:t>
            </a:r>
          </a:p>
          <a:p>
            <a:r>
              <a:rPr lang="en-GB" sz="2800" dirty="0"/>
              <a:t>It costs more to acquire new customers than to retain existing ones.</a:t>
            </a:r>
          </a:p>
          <a:p>
            <a:pPr marL="0" indent="0">
              <a:buNone/>
            </a:pPr>
            <a:endParaRPr lang="en-GB" sz="2800" dirty="0"/>
          </a:p>
        </p:txBody>
      </p:sp>
    </p:spTree>
    <p:extLst>
      <p:ext uri="{BB962C8B-B14F-4D97-AF65-F5344CB8AC3E}">
        <p14:creationId xmlns:p14="http://schemas.microsoft.com/office/powerpoint/2010/main" val="115101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245C-089F-4CC4-8164-01953B963966}"/>
              </a:ext>
            </a:extLst>
          </p:cNvPr>
          <p:cNvSpPr>
            <a:spLocks noGrp="1"/>
          </p:cNvSpPr>
          <p:nvPr>
            <p:ph type="title"/>
          </p:nvPr>
        </p:nvSpPr>
        <p:spPr>
          <a:xfrm>
            <a:off x="2592925" y="206576"/>
            <a:ext cx="8911687" cy="706782"/>
          </a:xfrm>
        </p:spPr>
        <p:txBody>
          <a:bodyPr/>
          <a:lstStyle/>
          <a:p>
            <a:pPr algn="ctr"/>
            <a:r>
              <a:rPr lang="en-GB" dirty="0"/>
              <a:t>Machine Learning</a:t>
            </a:r>
          </a:p>
        </p:txBody>
      </p:sp>
      <p:sp>
        <p:nvSpPr>
          <p:cNvPr id="3" name="Content Placeholder 2">
            <a:extLst>
              <a:ext uri="{FF2B5EF4-FFF2-40B4-BE49-F238E27FC236}">
                <a16:creationId xmlns:a16="http://schemas.microsoft.com/office/drawing/2014/main" id="{99F0AFB5-2F2E-41D5-BC02-945BC6918DA4}"/>
              </a:ext>
            </a:extLst>
          </p:cNvPr>
          <p:cNvSpPr>
            <a:spLocks noGrp="1"/>
          </p:cNvSpPr>
          <p:nvPr>
            <p:ph idx="1"/>
          </p:nvPr>
        </p:nvSpPr>
        <p:spPr>
          <a:xfrm>
            <a:off x="2589212" y="870559"/>
            <a:ext cx="8915400" cy="5249430"/>
          </a:xfrm>
        </p:spPr>
        <p:txBody>
          <a:bodyPr vert="horz" lIns="91440" tIns="45720" rIns="91440" bIns="45720" rtlCol="0" anchor="t">
            <a:noAutofit/>
          </a:bodyPr>
          <a:lstStyle/>
          <a:p>
            <a:r>
              <a:rPr lang="en-GB" sz="2000" dirty="0">
                <a:ea typeface="+mn-lt"/>
                <a:cs typeface="+mn-lt"/>
              </a:rPr>
              <a:t>Machine Learning is a subfield of Artificial Intelligence (AI) that works with algorithms and technologies.</a:t>
            </a:r>
            <a:endParaRPr lang="en-US" sz="2000">
              <a:ea typeface="+mn-lt"/>
              <a:cs typeface="+mn-lt"/>
            </a:endParaRPr>
          </a:p>
          <a:p>
            <a:r>
              <a:rPr lang="en-GB" sz="2000" dirty="0">
                <a:ea typeface="+mn-lt"/>
                <a:cs typeface="+mn-lt"/>
              </a:rPr>
              <a:t>Machine Learning (ML) is categorized into two groups:</a:t>
            </a:r>
            <a:endParaRPr lang="en-US" sz="2000">
              <a:ea typeface="+mn-lt"/>
              <a:cs typeface="+mn-lt"/>
            </a:endParaRPr>
          </a:p>
          <a:p>
            <a:pPr marL="285750" indent="-285750">
              <a:buFont typeface="Arial,Sans-Serif"/>
              <a:buChar char="•"/>
            </a:pPr>
            <a:r>
              <a:rPr lang="en-GB" sz="2000" dirty="0">
                <a:ea typeface="+mn-lt"/>
                <a:cs typeface="+mn-lt"/>
              </a:rPr>
              <a:t>Supervised ML: In supervised ML, we are given a dataset and already know our output, having the idea of relationship between input and output data. Supervised machine learning problems are categorized into regression and classification problems.</a:t>
            </a:r>
            <a:endParaRPr lang="en-US" sz="2000">
              <a:ea typeface="+mn-lt"/>
              <a:cs typeface="+mn-lt"/>
            </a:endParaRPr>
          </a:p>
          <a:p>
            <a:pPr>
              <a:buFont typeface="Arial" charset="2"/>
              <a:buChar char="•"/>
            </a:pPr>
            <a:r>
              <a:rPr lang="en-GB" sz="2000" dirty="0">
                <a:ea typeface="+mn-lt"/>
                <a:cs typeface="+mn-lt"/>
              </a:rPr>
              <a:t>Unsupervised ML: In Unsupervised ML, there is no information or idea about output is known </a:t>
            </a:r>
            <a:r>
              <a:rPr lang="en-GB" sz="2000" dirty="0" err="1">
                <a:ea typeface="+mn-lt"/>
                <a:cs typeface="+mn-lt"/>
              </a:rPr>
              <a:t>i.e</a:t>
            </a:r>
            <a:r>
              <a:rPr lang="en-GB" sz="2000" dirty="0">
                <a:ea typeface="+mn-lt"/>
                <a:cs typeface="+mn-lt"/>
              </a:rPr>
              <a:t> there is no relationship between input and output data. We can derive structure by clustering the data based on the relationships among the variables in the data.</a:t>
            </a:r>
          </a:p>
          <a:p>
            <a:pPr marL="285750" indent="-285750">
              <a:buFont typeface="Wingdings 3"/>
              <a:buChar char=""/>
            </a:pPr>
            <a:r>
              <a:rPr lang="en-GB" sz="2000" dirty="0">
                <a:ea typeface="+mn-lt"/>
                <a:cs typeface="+mn-lt"/>
              </a:rPr>
              <a:t>In this project, we used supervised machine learning to predict the customer retention in Indian E-commerce using classification models.</a:t>
            </a:r>
            <a:endParaRPr lang="en-US" sz="2000">
              <a:ea typeface="+mn-lt"/>
              <a:cs typeface="+mn-lt"/>
            </a:endParaRPr>
          </a:p>
          <a:p>
            <a:pPr marL="285750" indent="-285750">
              <a:buFont typeface="Arial,Sans-Serif"/>
              <a:buChar char="•"/>
            </a:pPr>
            <a:endParaRPr lang="en-GB" sz="2000" dirty="0">
              <a:ea typeface="+mn-lt"/>
              <a:cs typeface="+mn-lt"/>
            </a:endParaRPr>
          </a:p>
          <a:p>
            <a:pPr marL="0" indent="0">
              <a:buNone/>
            </a:pPr>
            <a:endParaRPr lang="en-GB" sz="2000" dirty="0"/>
          </a:p>
        </p:txBody>
      </p:sp>
    </p:spTree>
    <p:extLst>
      <p:ext uri="{BB962C8B-B14F-4D97-AF65-F5344CB8AC3E}">
        <p14:creationId xmlns:p14="http://schemas.microsoft.com/office/powerpoint/2010/main" val="12425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BA88-94EC-442E-83C6-A630DF4DF6E3}"/>
              </a:ext>
            </a:extLst>
          </p:cNvPr>
          <p:cNvSpPr>
            <a:spLocks noGrp="1"/>
          </p:cNvSpPr>
          <p:nvPr>
            <p:ph type="title"/>
          </p:nvPr>
        </p:nvSpPr>
        <p:spPr/>
        <p:txBody>
          <a:bodyPr/>
          <a:lstStyle/>
          <a:p>
            <a:pPr algn="ctr"/>
            <a:r>
              <a:rPr lang="en-GB" dirty="0"/>
              <a:t>Exploratory Data Analysis</a:t>
            </a:r>
          </a:p>
        </p:txBody>
      </p:sp>
      <p:sp>
        <p:nvSpPr>
          <p:cNvPr id="3" name="Content Placeholder 2">
            <a:extLst>
              <a:ext uri="{FF2B5EF4-FFF2-40B4-BE49-F238E27FC236}">
                <a16:creationId xmlns:a16="http://schemas.microsoft.com/office/drawing/2014/main" id="{DDEA5A13-C579-46E4-854E-BFE2FAD8B012}"/>
              </a:ext>
            </a:extLst>
          </p:cNvPr>
          <p:cNvSpPr>
            <a:spLocks noGrp="1"/>
          </p:cNvSpPr>
          <p:nvPr>
            <p:ph idx="1"/>
          </p:nvPr>
        </p:nvSpPr>
        <p:spPr/>
        <p:txBody>
          <a:bodyPr vert="horz" lIns="91440" tIns="45720" rIns="91440" bIns="45720" rtlCol="0" anchor="t">
            <a:noAutofit/>
          </a:bodyPr>
          <a:lstStyle/>
          <a:p>
            <a:r>
              <a:rPr lang="en-GB" sz="2800" dirty="0">
                <a:ea typeface="+mn-lt"/>
                <a:cs typeface="+mn-lt"/>
              </a:rPr>
              <a:t>Data Visualization</a:t>
            </a:r>
            <a:endParaRPr lang="en-US" sz="2800">
              <a:ea typeface="+mn-lt"/>
              <a:cs typeface="+mn-lt"/>
            </a:endParaRPr>
          </a:p>
          <a:p>
            <a:r>
              <a:rPr lang="en-GB" sz="2800" dirty="0">
                <a:ea typeface="+mn-lt"/>
                <a:cs typeface="+mn-lt"/>
              </a:rPr>
              <a:t>Data Pre-Processing</a:t>
            </a:r>
            <a:endParaRPr lang="en-US" sz="2800">
              <a:ea typeface="+mn-lt"/>
              <a:cs typeface="+mn-lt"/>
            </a:endParaRPr>
          </a:p>
          <a:p>
            <a:r>
              <a:rPr lang="en-GB" sz="2800" dirty="0">
                <a:ea typeface="+mn-lt"/>
                <a:cs typeface="+mn-lt"/>
              </a:rPr>
              <a:t>Data Transformation</a:t>
            </a:r>
            <a:endParaRPr lang="en-US" sz="2800">
              <a:ea typeface="+mn-lt"/>
              <a:cs typeface="+mn-lt"/>
            </a:endParaRPr>
          </a:p>
          <a:p>
            <a:r>
              <a:rPr lang="en-GB" sz="2800" dirty="0">
                <a:ea typeface="+mn-lt"/>
                <a:cs typeface="+mn-lt"/>
              </a:rPr>
              <a:t>Splitting the data into features and target</a:t>
            </a:r>
            <a:endParaRPr lang="en-US" sz="2800">
              <a:ea typeface="+mn-lt"/>
              <a:cs typeface="+mn-lt"/>
            </a:endParaRPr>
          </a:p>
          <a:p>
            <a:r>
              <a:rPr lang="en-GB" sz="2800" dirty="0">
                <a:ea typeface="+mn-lt"/>
                <a:cs typeface="+mn-lt"/>
              </a:rPr>
              <a:t>Building a model</a:t>
            </a:r>
            <a:endParaRPr lang="en-US" sz="2800">
              <a:ea typeface="+mn-lt"/>
              <a:cs typeface="+mn-lt"/>
            </a:endParaRPr>
          </a:p>
          <a:p>
            <a:r>
              <a:rPr lang="en-GB" sz="2800" dirty="0">
                <a:ea typeface="+mn-lt"/>
                <a:cs typeface="+mn-lt"/>
              </a:rPr>
              <a:t>Choosing the best model</a:t>
            </a:r>
            <a:endParaRPr lang="en-US" sz="2800">
              <a:ea typeface="+mn-lt"/>
              <a:cs typeface="+mn-lt"/>
            </a:endParaRPr>
          </a:p>
          <a:p>
            <a:r>
              <a:rPr lang="en-GB" sz="2800" dirty="0">
                <a:ea typeface="+mn-lt"/>
                <a:cs typeface="+mn-lt"/>
              </a:rPr>
              <a:t>Saving the model</a:t>
            </a:r>
            <a:endParaRPr lang="en-GB" sz="2800"/>
          </a:p>
        </p:txBody>
      </p:sp>
    </p:spTree>
    <p:extLst>
      <p:ext uri="{BB962C8B-B14F-4D97-AF65-F5344CB8AC3E}">
        <p14:creationId xmlns:p14="http://schemas.microsoft.com/office/powerpoint/2010/main" val="102591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F445-2D8B-4653-87A9-DBE2E4A35F36}"/>
              </a:ext>
            </a:extLst>
          </p:cNvPr>
          <p:cNvSpPr>
            <a:spLocks noGrp="1"/>
          </p:cNvSpPr>
          <p:nvPr>
            <p:ph type="title"/>
          </p:nvPr>
        </p:nvSpPr>
        <p:spPr>
          <a:xfrm>
            <a:off x="2592925" y="143946"/>
            <a:ext cx="8911687" cy="633712"/>
          </a:xfrm>
        </p:spPr>
        <p:txBody>
          <a:bodyPr>
            <a:normAutofit fontScale="90000"/>
          </a:bodyPr>
          <a:lstStyle/>
          <a:p>
            <a:pPr algn="ctr"/>
            <a:r>
              <a:rPr lang="en-GB" b="1" dirty="0"/>
              <a:t>Visualizations</a:t>
            </a:r>
          </a:p>
        </p:txBody>
      </p:sp>
      <p:sp>
        <p:nvSpPr>
          <p:cNvPr id="3" name="Content Placeholder 2">
            <a:extLst>
              <a:ext uri="{FF2B5EF4-FFF2-40B4-BE49-F238E27FC236}">
                <a16:creationId xmlns:a16="http://schemas.microsoft.com/office/drawing/2014/main" id="{CA519EE2-53C9-47BE-9A01-42F2ABA35E95}"/>
              </a:ext>
            </a:extLst>
          </p:cNvPr>
          <p:cNvSpPr>
            <a:spLocks noGrp="1"/>
          </p:cNvSpPr>
          <p:nvPr>
            <p:ph idx="1"/>
          </p:nvPr>
        </p:nvSpPr>
        <p:spPr>
          <a:xfrm>
            <a:off x="1353572" y="608296"/>
            <a:ext cx="10787779" cy="6190186"/>
          </a:xfrm>
        </p:spPr>
        <p:txBody>
          <a:bodyPr vert="horz" lIns="91440" tIns="45720" rIns="91440" bIns="45720" rtlCol="0" anchor="t">
            <a:normAutofit/>
          </a:bodyPr>
          <a:lstStyle/>
          <a:p>
            <a:r>
              <a:rPr lang="en-GB" dirty="0">
                <a:ea typeface="+mn-lt"/>
                <a:cs typeface="+mn-lt"/>
              </a:rPr>
              <a:t>For the categorical data count plot is used to observe the relationship between input and target data.</a:t>
            </a:r>
            <a:endParaRPr lang="en-US" dirty="0">
              <a:ea typeface="+mn-lt"/>
              <a:cs typeface="+mn-lt"/>
            </a:endParaRPr>
          </a:p>
          <a:p>
            <a:pPr marL="0" indent="0">
              <a:buNone/>
            </a:pPr>
            <a:endParaRPr lang="en-GB" dirty="0">
              <a:ea typeface="+mn-lt"/>
              <a:cs typeface="+mn-lt"/>
            </a:endParaRPr>
          </a:p>
          <a:p>
            <a:pPr marL="0" indent="0">
              <a:buNone/>
            </a:pPr>
            <a:endParaRPr lang="en-GB" dirty="0">
              <a:ea typeface="+mn-lt"/>
              <a:cs typeface="+mn-lt"/>
            </a:endParaRPr>
          </a:p>
        </p:txBody>
      </p:sp>
      <p:pic>
        <p:nvPicPr>
          <p:cNvPr id="4" name="Picture 4" descr="Chart, bar chart, treemap chart&#10;&#10;Description automatically generated">
            <a:extLst>
              <a:ext uri="{FF2B5EF4-FFF2-40B4-BE49-F238E27FC236}">
                <a16:creationId xmlns:a16="http://schemas.microsoft.com/office/drawing/2014/main" id="{CEF9D07A-56B4-4DC2-8093-4B255BF3EC8C}"/>
              </a:ext>
            </a:extLst>
          </p:cNvPr>
          <p:cNvPicPr>
            <a:picLocks noChangeAspect="1"/>
          </p:cNvPicPr>
          <p:nvPr/>
        </p:nvPicPr>
        <p:blipFill>
          <a:blip r:embed="rId2"/>
          <a:stretch>
            <a:fillRect/>
          </a:stretch>
        </p:blipFill>
        <p:spPr>
          <a:xfrm>
            <a:off x="1562100" y="1300692"/>
            <a:ext cx="2743200" cy="1913467"/>
          </a:xfrm>
          <a:prstGeom prst="rect">
            <a:avLst/>
          </a:prstGeom>
        </p:spPr>
      </p:pic>
      <p:pic>
        <p:nvPicPr>
          <p:cNvPr id="5" name="Picture 5" descr="Chart, bar chart&#10;&#10;Description automatically generated">
            <a:extLst>
              <a:ext uri="{FF2B5EF4-FFF2-40B4-BE49-F238E27FC236}">
                <a16:creationId xmlns:a16="http://schemas.microsoft.com/office/drawing/2014/main" id="{B52C7AD5-ED37-419B-B5F0-94635CA7440C}"/>
              </a:ext>
            </a:extLst>
          </p:cNvPr>
          <p:cNvPicPr>
            <a:picLocks noChangeAspect="1"/>
          </p:cNvPicPr>
          <p:nvPr/>
        </p:nvPicPr>
        <p:blipFill>
          <a:blip r:embed="rId3"/>
          <a:stretch>
            <a:fillRect/>
          </a:stretch>
        </p:blipFill>
        <p:spPr>
          <a:xfrm>
            <a:off x="4296427" y="1404718"/>
            <a:ext cx="2743200" cy="1856509"/>
          </a:xfrm>
          <a:prstGeom prst="rect">
            <a:avLst/>
          </a:prstGeom>
        </p:spPr>
      </p:pic>
      <p:pic>
        <p:nvPicPr>
          <p:cNvPr id="6" name="Picture 6" descr="Chart, bar chart&#10;&#10;Description automatically generated">
            <a:extLst>
              <a:ext uri="{FF2B5EF4-FFF2-40B4-BE49-F238E27FC236}">
                <a16:creationId xmlns:a16="http://schemas.microsoft.com/office/drawing/2014/main" id="{2C957CD1-81F4-4537-BB1B-C3F28D28F8FC}"/>
              </a:ext>
            </a:extLst>
          </p:cNvPr>
          <p:cNvPicPr>
            <a:picLocks noChangeAspect="1"/>
          </p:cNvPicPr>
          <p:nvPr/>
        </p:nvPicPr>
        <p:blipFill>
          <a:blip r:embed="rId4"/>
          <a:stretch>
            <a:fillRect/>
          </a:stretch>
        </p:blipFill>
        <p:spPr>
          <a:xfrm>
            <a:off x="9400784" y="1298602"/>
            <a:ext cx="2743200" cy="1901728"/>
          </a:xfrm>
          <a:prstGeom prst="rect">
            <a:avLst/>
          </a:prstGeom>
        </p:spPr>
      </p:pic>
      <p:pic>
        <p:nvPicPr>
          <p:cNvPr id="7" name="Picture 7" descr="Chart, bar chart&#10;&#10;Description automatically generated">
            <a:extLst>
              <a:ext uri="{FF2B5EF4-FFF2-40B4-BE49-F238E27FC236}">
                <a16:creationId xmlns:a16="http://schemas.microsoft.com/office/drawing/2014/main" id="{B575D70D-7E5D-4D20-B448-4D40E5A4A53C}"/>
              </a:ext>
            </a:extLst>
          </p:cNvPr>
          <p:cNvPicPr>
            <a:picLocks noChangeAspect="1"/>
          </p:cNvPicPr>
          <p:nvPr/>
        </p:nvPicPr>
        <p:blipFill>
          <a:blip r:embed="rId5"/>
          <a:stretch>
            <a:fillRect/>
          </a:stretch>
        </p:blipFill>
        <p:spPr>
          <a:xfrm>
            <a:off x="6801633" y="1406537"/>
            <a:ext cx="2743200" cy="1790241"/>
          </a:xfrm>
          <a:prstGeom prst="rect">
            <a:avLst/>
          </a:prstGeom>
        </p:spPr>
      </p:pic>
      <p:pic>
        <p:nvPicPr>
          <p:cNvPr id="9" name="Picture 9" descr="Chart, bar chart&#10;&#10;Description automatically generated">
            <a:extLst>
              <a:ext uri="{FF2B5EF4-FFF2-40B4-BE49-F238E27FC236}">
                <a16:creationId xmlns:a16="http://schemas.microsoft.com/office/drawing/2014/main" id="{56AB1264-E48E-4650-A4B4-D042BD9BC9F1}"/>
              </a:ext>
            </a:extLst>
          </p:cNvPr>
          <p:cNvPicPr>
            <a:picLocks noChangeAspect="1"/>
          </p:cNvPicPr>
          <p:nvPr/>
        </p:nvPicPr>
        <p:blipFill>
          <a:blip r:embed="rId6"/>
          <a:stretch>
            <a:fillRect/>
          </a:stretch>
        </p:blipFill>
        <p:spPr>
          <a:xfrm>
            <a:off x="1561578" y="3194215"/>
            <a:ext cx="2743200" cy="1784802"/>
          </a:xfrm>
          <a:prstGeom prst="rect">
            <a:avLst/>
          </a:prstGeom>
        </p:spPr>
      </p:pic>
      <p:pic>
        <p:nvPicPr>
          <p:cNvPr id="10" name="Picture 10" descr="Chart, bar chart&#10;&#10;Description automatically generated">
            <a:extLst>
              <a:ext uri="{FF2B5EF4-FFF2-40B4-BE49-F238E27FC236}">
                <a16:creationId xmlns:a16="http://schemas.microsoft.com/office/drawing/2014/main" id="{C89935AE-73D7-448E-AA54-E3C2B9BE74B8}"/>
              </a:ext>
            </a:extLst>
          </p:cNvPr>
          <p:cNvPicPr>
            <a:picLocks noChangeAspect="1"/>
          </p:cNvPicPr>
          <p:nvPr/>
        </p:nvPicPr>
        <p:blipFill>
          <a:blip r:embed="rId7"/>
          <a:stretch>
            <a:fillRect/>
          </a:stretch>
        </p:blipFill>
        <p:spPr>
          <a:xfrm>
            <a:off x="4473879" y="3208021"/>
            <a:ext cx="2638817" cy="1694560"/>
          </a:xfrm>
          <a:prstGeom prst="rect">
            <a:avLst/>
          </a:prstGeom>
        </p:spPr>
      </p:pic>
      <p:pic>
        <p:nvPicPr>
          <p:cNvPr id="11" name="Picture 11" descr="Chart, bar chart&#10;&#10;Description automatically generated">
            <a:extLst>
              <a:ext uri="{FF2B5EF4-FFF2-40B4-BE49-F238E27FC236}">
                <a16:creationId xmlns:a16="http://schemas.microsoft.com/office/drawing/2014/main" id="{F24EC5BF-EA73-4B61-85C9-7DD72AC93F93}"/>
              </a:ext>
            </a:extLst>
          </p:cNvPr>
          <p:cNvPicPr>
            <a:picLocks noChangeAspect="1"/>
          </p:cNvPicPr>
          <p:nvPr/>
        </p:nvPicPr>
        <p:blipFill>
          <a:blip r:embed="rId8"/>
          <a:stretch>
            <a:fillRect/>
          </a:stretch>
        </p:blipFill>
        <p:spPr>
          <a:xfrm>
            <a:off x="7146099" y="3268798"/>
            <a:ext cx="2612572" cy="1598356"/>
          </a:xfrm>
          <a:prstGeom prst="rect">
            <a:avLst/>
          </a:prstGeom>
        </p:spPr>
      </p:pic>
      <p:sp>
        <p:nvSpPr>
          <p:cNvPr id="13" name="TextBox 12">
            <a:extLst>
              <a:ext uri="{FF2B5EF4-FFF2-40B4-BE49-F238E27FC236}">
                <a16:creationId xmlns:a16="http://schemas.microsoft.com/office/drawing/2014/main" id="{1CA88026-F496-4DDE-81A5-D0A39A464AB1}"/>
              </a:ext>
            </a:extLst>
          </p:cNvPr>
          <p:cNvSpPr txBox="1"/>
          <p:nvPr/>
        </p:nvSpPr>
        <p:spPr>
          <a:xfrm>
            <a:off x="4867275" y="334327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pic>
        <p:nvPicPr>
          <p:cNvPr id="14" name="Picture 14" descr="Chart, bar chart&#10;&#10;Description automatically generated">
            <a:extLst>
              <a:ext uri="{FF2B5EF4-FFF2-40B4-BE49-F238E27FC236}">
                <a16:creationId xmlns:a16="http://schemas.microsoft.com/office/drawing/2014/main" id="{0E65089B-56F2-4CE5-9811-EB6372F89C12}"/>
              </a:ext>
            </a:extLst>
          </p:cNvPr>
          <p:cNvPicPr>
            <a:picLocks noChangeAspect="1"/>
          </p:cNvPicPr>
          <p:nvPr/>
        </p:nvPicPr>
        <p:blipFill>
          <a:blip r:embed="rId9"/>
          <a:stretch>
            <a:fillRect/>
          </a:stretch>
        </p:blipFill>
        <p:spPr>
          <a:xfrm>
            <a:off x="9452975" y="3211094"/>
            <a:ext cx="2695575" cy="1638049"/>
          </a:xfrm>
          <a:prstGeom prst="rect">
            <a:avLst/>
          </a:prstGeom>
        </p:spPr>
      </p:pic>
      <p:pic>
        <p:nvPicPr>
          <p:cNvPr id="15" name="Picture 15" descr="Chart, bar chart&#10;&#10;Description automatically generated">
            <a:extLst>
              <a:ext uri="{FF2B5EF4-FFF2-40B4-BE49-F238E27FC236}">
                <a16:creationId xmlns:a16="http://schemas.microsoft.com/office/drawing/2014/main" id="{92987EB8-6560-4849-837E-5EFACDC474E7}"/>
              </a:ext>
            </a:extLst>
          </p:cNvPr>
          <p:cNvPicPr>
            <a:picLocks noChangeAspect="1"/>
          </p:cNvPicPr>
          <p:nvPr/>
        </p:nvPicPr>
        <p:blipFill>
          <a:blip r:embed="rId10"/>
          <a:stretch>
            <a:fillRect/>
          </a:stretch>
        </p:blipFill>
        <p:spPr>
          <a:xfrm>
            <a:off x="1561578" y="4850108"/>
            <a:ext cx="2743200" cy="1959429"/>
          </a:xfrm>
          <a:prstGeom prst="rect">
            <a:avLst/>
          </a:prstGeom>
        </p:spPr>
      </p:pic>
      <p:pic>
        <p:nvPicPr>
          <p:cNvPr id="16" name="Picture 16" descr="Chart, bar chart&#10;&#10;Description automatically generated">
            <a:extLst>
              <a:ext uri="{FF2B5EF4-FFF2-40B4-BE49-F238E27FC236}">
                <a16:creationId xmlns:a16="http://schemas.microsoft.com/office/drawing/2014/main" id="{D4AB8E9B-CF8D-45C6-BD14-412AC39ABA0E}"/>
              </a:ext>
            </a:extLst>
          </p:cNvPr>
          <p:cNvPicPr>
            <a:picLocks noChangeAspect="1"/>
          </p:cNvPicPr>
          <p:nvPr/>
        </p:nvPicPr>
        <p:blipFill>
          <a:blip r:embed="rId11"/>
          <a:stretch>
            <a:fillRect/>
          </a:stretch>
        </p:blipFill>
        <p:spPr>
          <a:xfrm>
            <a:off x="4305300" y="4849329"/>
            <a:ext cx="2743200" cy="1883742"/>
          </a:xfrm>
          <a:prstGeom prst="rect">
            <a:avLst/>
          </a:prstGeom>
        </p:spPr>
      </p:pic>
      <p:pic>
        <p:nvPicPr>
          <p:cNvPr id="17" name="Picture 17" descr="Chart, bar chart&#10;&#10;Description automatically generated">
            <a:extLst>
              <a:ext uri="{FF2B5EF4-FFF2-40B4-BE49-F238E27FC236}">
                <a16:creationId xmlns:a16="http://schemas.microsoft.com/office/drawing/2014/main" id="{344BFCCF-778D-4F97-A16C-89AA80545431}"/>
              </a:ext>
            </a:extLst>
          </p:cNvPr>
          <p:cNvPicPr>
            <a:picLocks noChangeAspect="1"/>
          </p:cNvPicPr>
          <p:nvPr/>
        </p:nvPicPr>
        <p:blipFill>
          <a:blip r:embed="rId12"/>
          <a:stretch>
            <a:fillRect/>
          </a:stretch>
        </p:blipFill>
        <p:spPr>
          <a:xfrm>
            <a:off x="7019925" y="4907389"/>
            <a:ext cx="2743200" cy="1729522"/>
          </a:xfrm>
          <a:prstGeom prst="rect">
            <a:avLst/>
          </a:prstGeom>
        </p:spPr>
      </p:pic>
      <p:pic>
        <p:nvPicPr>
          <p:cNvPr id="18" name="Picture 18" descr="Chart, bar chart&#10;&#10;Description automatically generated">
            <a:extLst>
              <a:ext uri="{FF2B5EF4-FFF2-40B4-BE49-F238E27FC236}">
                <a16:creationId xmlns:a16="http://schemas.microsoft.com/office/drawing/2014/main" id="{E8B504C8-3CF8-4B18-8B41-224CD41C0B9A}"/>
              </a:ext>
            </a:extLst>
          </p:cNvPr>
          <p:cNvPicPr>
            <a:picLocks noChangeAspect="1"/>
          </p:cNvPicPr>
          <p:nvPr/>
        </p:nvPicPr>
        <p:blipFill>
          <a:blip r:embed="rId13"/>
          <a:stretch>
            <a:fillRect/>
          </a:stretch>
        </p:blipFill>
        <p:spPr>
          <a:xfrm>
            <a:off x="9496425" y="4978582"/>
            <a:ext cx="2647950" cy="1615710"/>
          </a:xfrm>
          <a:prstGeom prst="rect">
            <a:avLst/>
          </a:prstGeom>
        </p:spPr>
      </p:pic>
    </p:spTree>
    <p:extLst>
      <p:ext uri="{BB962C8B-B14F-4D97-AF65-F5344CB8AC3E}">
        <p14:creationId xmlns:p14="http://schemas.microsoft.com/office/powerpoint/2010/main" val="161440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61F7-607A-402A-B484-1B1521C1A50F}"/>
              </a:ext>
            </a:extLst>
          </p:cNvPr>
          <p:cNvSpPr>
            <a:spLocks noGrp="1"/>
          </p:cNvSpPr>
          <p:nvPr>
            <p:ph type="title"/>
          </p:nvPr>
        </p:nvSpPr>
        <p:spPr>
          <a:xfrm>
            <a:off x="2050000" y="100235"/>
            <a:ext cx="9454612" cy="861790"/>
          </a:xfrm>
        </p:spPr>
        <p:txBody>
          <a:bodyPr/>
          <a:lstStyle/>
          <a:p>
            <a:pPr algn="ctr"/>
            <a:r>
              <a:rPr lang="en-GB" dirty="0"/>
              <a:t>Steps and Assumptions used</a:t>
            </a:r>
          </a:p>
        </p:txBody>
      </p:sp>
      <p:sp>
        <p:nvSpPr>
          <p:cNvPr id="3" name="Content Placeholder 2">
            <a:extLst>
              <a:ext uri="{FF2B5EF4-FFF2-40B4-BE49-F238E27FC236}">
                <a16:creationId xmlns:a16="http://schemas.microsoft.com/office/drawing/2014/main" id="{52D3AA91-CD2C-4216-9FDD-BB0B3CDDA894}"/>
              </a:ext>
            </a:extLst>
          </p:cNvPr>
          <p:cNvSpPr>
            <a:spLocks noGrp="1"/>
          </p:cNvSpPr>
          <p:nvPr>
            <p:ph idx="1"/>
          </p:nvPr>
        </p:nvSpPr>
        <p:spPr>
          <a:xfrm>
            <a:off x="1922462" y="771525"/>
            <a:ext cx="9620250" cy="5911222"/>
          </a:xfrm>
        </p:spPr>
        <p:txBody>
          <a:bodyPr vert="horz" lIns="91440" tIns="45720" rIns="91440" bIns="45720" rtlCol="0" anchor="t">
            <a:normAutofit/>
          </a:bodyPr>
          <a:lstStyle/>
          <a:p>
            <a:r>
              <a:rPr lang="en-GB" sz="1600" dirty="0">
                <a:ea typeface="+mn-lt"/>
                <a:cs typeface="+mn-lt"/>
              </a:rPr>
              <a:t>Label Encoding: The data in label form is converted into numeric form which is in machine-readable form.</a:t>
            </a:r>
          </a:p>
          <a:p>
            <a:endParaRPr lang="en-GB" sz="1600" dirty="0"/>
          </a:p>
          <a:p>
            <a:endParaRPr lang="en-GB" sz="1600" dirty="0"/>
          </a:p>
          <a:p>
            <a:endParaRPr lang="en-GB" sz="1600" dirty="0"/>
          </a:p>
          <a:p>
            <a:r>
              <a:rPr lang="en-GB" sz="1600" dirty="0"/>
              <a:t>There are no null values present in the dataset.</a:t>
            </a:r>
          </a:p>
          <a:p>
            <a:pPr marL="285750" indent="-285750"/>
            <a:r>
              <a:rPr lang="en-GB" sz="1600" dirty="0">
                <a:ea typeface="+mn-lt"/>
                <a:cs typeface="+mn-lt"/>
              </a:rPr>
              <a:t>Correlation: Finding the correlation between the target and input columns.</a:t>
            </a:r>
            <a:endParaRPr lang="en-US" sz="1600">
              <a:ea typeface="+mn-lt"/>
              <a:cs typeface="+mn-lt"/>
            </a:endParaRPr>
          </a:p>
          <a:p>
            <a:pPr marL="285750" indent="-285750"/>
            <a:r>
              <a:rPr lang="en-GB" sz="1600" dirty="0">
                <a:ea typeface="+mn-lt"/>
                <a:cs typeface="+mn-lt"/>
              </a:rPr>
              <a:t>Describe of dataset: This gives the mean, standard deviation, maximum and minimum value.</a:t>
            </a:r>
          </a:p>
          <a:p>
            <a:pPr marL="285750" indent="-285750"/>
            <a:r>
              <a:rPr lang="en-GB" sz="1600" dirty="0">
                <a:ea typeface="+mn-lt"/>
                <a:cs typeface="+mn-lt"/>
              </a:rPr>
              <a:t>Outliers: Outliers have been checked using box plot and the outliers present have been removed by z-score technique.</a:t>
            </a:r>
          </a:p>
          <a:p>
            <a:pPr marL="285750" indent="-285750"/>
            <a:r>
              <a:rPr lang="en-GB" sz="1600" dirty="0">
                <a:ea typeface="+mn-lt"/>
                <a:cs typeface="+mn-lt"/>
              </a:rPr>
              <a:t>Skewness: Skewness has been checked using normal distribution curve and been removed using power transform method</a:t>
            </a:r>
            <a:r>
              <a:rPr lang="en-GB" sz="1400" dirty="0">
                <a:ea typeface="+mn-lt"/>
                <a:cs typeface="+mn-lt"/>
              </a:rPr>
              <a:t>.</a:t>
            </a:r>
          </a:p>
          <a:p>
            <a:pPr marL="285750" indent="-285750"/>
            <a:r>
              <a:rPr lang="en-GB" sz="1600" dirty="0">
                <a:ea typeface="+mn-lt"/>
                <a:cs typeface="+mn-lt"/>
              </a:rPr>
              <a:t>Dropping the columns: The columns which are not correlated to the target column have been deleted</a:t>
            </a:r>
            <a:r>
              <a:rPr lang="en-GB" dirty="0">
                <a:ea typeface="+mn-lt"/>
                <a:cs typeface="+mn-lt"/>
              </a:rPr>
              <a:t>.</a:t>
            </a:r>
          </a:p>
          <a:p>
            <a:pPr marL="285750" indent="-285750"/>
            <a:r>
              <a:rPr lang="en-GB" sz="1600" dirty="0">
                <a:ea typeface="+mn-lt"/>
                <a:cs typeface="+mn-lt"/>
              </a:rPr>
              <a:t>The dataset has been divided into features and vectors.</a:t>
            </a:r>
          </a:p>
          <a:p>
            <a:pPr marL="285750" indent="-285750"/>
            <a:r>
              <a:rPr lang="en-GB" sz="1600" dirty="0">
                <a:ea typeface="+mn-lt"/>
                <a:cs typeface="+mn-lt"/>
              </a:rPr>
              <a:t>Data scaling is done using standard scaler.</a:t>
            </a:r>
          </a:p>
          <a:p>
            <a:pPr marL="285750"/>
            <a:r>
              <a:rPr lang="en-GB" sz="1600" dirty="0">
                <a:ea typeface="+mn-lt"/>
                <a:cs typeface="+mn-lt"/>
              </a:rPr>
              <a:t>Building the model using classification technique and the best model is saved.</a:t>
            </a:r>
          </a:p>
        </p:txBody>
      </p:sp>
      <p:pic>
        <p:nvPicPr>
          <p:cNvPr id="4" name="Picture 4" descr="Text&#10;&#10;Description automatically generated">
            <a:extLst>
              <a:ext uri="{FF2B5EF4-FFF2-40B4-BE49-F238E27FC236}">
                <a16:creationId xmlns:a16="http://schemas.microsoft.com/office/drawing/2014/main" id="{94D95C15-FDE3-4937-A71C-F8382EA8122F}"/>
              </a:ext>
            </a:extLst>
          </p:cNvPr>
          <p:cNvPicPr>
            <a:picLocks noChangeAspect="1"/>
          </p:cNvPicPr>
          <p:nvPr/>
        </p:nvPicPr>
        <p:blipFill>
          <a:blip r:embed="rId2"/>
          <a:stretch>
            <a:fillRect/>
          </a:stretch>
        </p:blipFill>
        <p:spPr>
          <a:xfrm>
            <a:off x="3257550" y="1136280"/>
            <a:ext cx="5057775" cy="908790"/>
          </a:xfrm>
          <a:prstGeom prst="rect">
            <a:avLst/>
          </a:prstGeom>
        </p:spPr>
      </p:pic>
    </p:spTree>
    <p:extLst>
      <p:ext uri="{BB962C8B-B14F-4D97-AF65-F5344CB8AC3E}">
        <p14:creationId xmlns:p14="http://schemas.microsoft.com/office/powerpoint/2010/main" val="33830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5160-AC03-4129-A7A5-DE5A76ECAD23}"/>
              </a:ext>
            </a:extLst>
          </p:cNvPr>
          <p:cNvSpPr>
            <a:spLocks noGrp="1"/>
          </p:cNvSpPr>
          <p:nvPr>
            <p:ph type="title"/>
          </p:nvPr>
        </p:nvSpPr>
        <p:spPr>
          <a:xfrm>
            <a:off x="2592925" y="252635"/>
            <a:ext cx="8911687" cy="823690"/>
          </a:xfrm>
        </p:spPr>
        <p:txBody>
          <a:bodyPr/>
          <a:lstStyle/>
          <a:p>
            <a:pPr algn="ctr"/>
            <a:r>
              <a:rPr lang="en-GB" dirty="0"/>
              <a:t>Model Dashboard</a:t>
            </a:r>
          </a:p>
        </p:txBody>
      </p:sp>
      <p:sp>
        <p:nvSpPr>
          <p:cNvPr id="3" name="Content Placeholder 2">
            <a:extLst>
              <a:ext uri="{FF2B5EF4-FFF2-40B4-BE49-F238E27FC236}">
                <a16:creationId xmlns:a16="http://schemas.microsoft.com/office/drawing/2014/main" id="{4DDED470-EB36-4512-BA44-C21CF32D8B07}"/>
              </a:ext>
            </a:extLst>
          </p:cNvPr>
          <p:cNvSpPr>
            <a:spLocks noGrp="1"/>
          </p:cNvSpPr>
          <p:nvPr>
            <p:ph idx="1"/>
          </p:nvPr>
        </p:nvSpPr>
        <p:spPr>
          <a:xfrm>
            <a:off x="2589212" y="1371600"/>
            <a:ext cx="8915400" cy="4453897"/>
          </a:xfrm>
        </p:spPr>
        <p:txBody>
          <a:bodyPr vert="horz" lIns="91440" tIns="45720" rIns="91440" bIns="45720" rtlCol="0" anchor="t">
            <a:noAutofit/>
          </a:bodyPr>
          <a:lstStyle/>
          <a:p>
            <a:r>
              <a:rPr lang="en-GB" sz="2000" dirty="0">
                <a:ea typeface="+mn-lt"/>
                <a:cs typeface="+mn-lt"/>
              </a:rPr>
              <a:t>Classification models are used to predict the customer retention in this project.</a:t>
            </a:r>
          </a:p>
          <a:p>
            <a:r>
              <a:rPr lang="en-GB" sz="2000" dirty="0"/>
              <a:t>Logistic Regression: </a:t>
            </a:r>
            <a:r>
              <a:rPr lang="en-GB" sz="2000" dirty="0">
                <a:ea typeface="+mn-lt"/>
                <a:cs typeface="+mn-lt"/>
              </a:rPr>
              <a:t>It gives the relationship between the dependent and independent variables. It is used when the value of the target variable is categorical in nature.</a:t>
            </a:r>
          </a:p>
          <a:p>
            <a:r>
              <a:rPr lang="en-GB" sz="2000" dirty="0"/>
              <a:t>Decision Tree Classifier: It is a tree-structured classifier, where internal nodes represent the features of a dataset, branches represent the decision rules and each leaf node represents the outcome.</a:t>
            </a:r>
          </a:p>
          <a:p>
            <a:r>
              <a:rPr lang="en-GB" sz="2000" dirty="0"/>
              <a:t>Random Forest Classifier: It consists of many decision trees. It uses bagging and feature randomness when building each individual tree and try to create an uncorrelated forest of trees whose prediction by committee is more accurate than that of any individual tree.</a:t>
            </a:r>
          </a:p>
        </p:txBody>
      </p:sp>
    </p:spTree>
    <p:extLst>
      <p:ext uri="{BB962C8B-B14F-4D97-AF65-F5344CB8AC3E}">
        <p14:creationId xmlns:p14="http://schemas.microsoft.com/office/powerpoint/2010/main" val="4249832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C1775-5851-4929-B741-EDBEEDB338B4}"/>
              </a:ext>
            </a:extLst>
          </p:cNvPr>
          <p:cNvSpPr>
            <a:spLocks noGrp="1"/>
          </p:cNvSpPr>
          <p:nvPr>
            <p:ph type="title"/>
          </p:nvPr>
        </p:nvSpPr>
        <p:spPr>
          <a:xfrm>
            <a:off x="2592925" y="138335"/>
            <a:ext cx="8911687" cy="871315"/>
          </a:xfrm>
        </p:spPr>
        <p:txBody>
          <a:bodyPr/>
          <a:lstStyle/>
          <a:p>
            <a:pPr algn="ctr"/>
            <a:r>
              <a:rPr lang="en-GB" dirty="0"/>
              <a:t>Finalized Model</a:t>
            </a:r>
          </a:p>
        </p:txBody>
      </p:sp>
      <p:pic>
        <p:nvPicPr>
          <p:cNvPr id="4" name="Picture 4" descr="Diagram&#10;&#10;Description automatically generated">
            <a:extLst>
              <a:ext uri="{FF2B5EF4-FFF2-40B4-BE49-F238E27FC236}">
                <a16:creationId xmlns:a16="http://schemas.microsoft.com/office/drawing/2014/main" id="{20C580AD-5FEC-47A5-9969-541015BF95CE}"/>
              </a:ext>
            </a:extLst>
          </p:cNvPr>
          <p:cNvPicPr>
            <a:picLocks noGrp="1" noChangeAspect="1"/>
          </p:cNvPicPr>
          <p:nvPr>
            <p:ph idx="1"/>
          </p:nvPr>
        </p:nvPicPr>
        <p:blipFill>
          <a:blip r:embed="rId2"/>
          <a:stretch>
            <a:fillRect/>
          </a:stretch>
        </p:blipFill>
        <p:spPr>
          <a:xfrm>
            <a:off x="2846387" y="1050611"/>
            <a:ext cx="7115175" cy="3286125"/>
          </a:xfrm>
        </p:spPr>
      </p:pic>
      <p:sp>
        <p:nvSpPr>
          <p:cNvPr id="8" name="TextBox 7">
            <a:extLst>
              <a:ext uri="{FF2B5EF4-FFF2-40B4-BE49-F238E27FC236}">
                <a16:creationId xmlns:a16="http://schemas.microsoft.com/office/drawing/2014/main" id="{69F21E66-0A93-4A54-AAAD-A7E10B501091}"/>
              </a:ext>
            </a:extLst>
          </p:cNvPr>
          <p:cNvSpPr txBox="1"/>
          <p:nvPr/>
        </p:nvSpPr>
        <p:spPr>
          <a:xfrm>
            <a:off x="2847975" y="4762500"/>
            <a:ext cx="71723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Random Forest Classifier is chosen as the best model for the customer retention prediction.</a:t>
            </a:r>
          </a:p>
        </p:txBody>
      </p:sp>
    </p:spTree>
    <p:extLst>
      <p:ext uri="{BB962C8B-B14F-4D97-AF65-F5344CB8AC3E}">
        <p14:creationId xmlns:p14="http://schemas.microsoft.com/office/powerpoint/2010/main" val="2061071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FD3B-5B00-4410-9E3B-B31EB0941A03}"/>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37638805-4CA9-4517-A473-E5B6EF86AB48}"/>
              </a:ext>
            </a:extLst>
          </p:cNvPr>
          <p:cNvSpPr>
            <a:spLocks noGrp="1"/>
          </p:cNvSpPr>
          <p:nvPr>
            <p:ph idx="1"/>
          </p:nvPr>
        </p:nvSpPr>
        <p:spPr/>
        <p:txBody>
          <a:bodyPr vert="horz" lIns="91440" tIns="45720" rIns="91440" bIns="45720" rtlCol="0" anchor="t">
            <a:normAutofit/>
          </a:bodyPr>
          <a:lstStyle/>
          <a:p>
            <a:r>
              <a:rPr lang="en-GB" sz="2000" dirty="0"/>
              <a:t>The goal is to find the factors affecting the customer retention in an Indian E-commerce industry.</a:t>
            </a:r>
            <a:endParaRPr lang="en-US" sz="2000" dirty="0"/>
          </a:p>
          <a:p>
            <a:r>
              <a:rPr lang="en-GB" sz="2000" dirty="0"/>
              <a:t>All the websites are not equally preferred by customers.</a:t>
            </a:r>
          </a:p>
          <a:p>
            <a:r>
              <a:rPr lang="en-GB" sz="2000" dirty="0"/>
              <a:t>Amazon was the most preferred online store followed by Flipkart.</a:t>
            </a:r>
          </a:p>
          <a:p>
            <a:r>
              <a:rPr lang="en-GB" sz="2000" dirty="0"/>
              <a:t>These two companies are most trusted and highly reliable.</a:t>
            </a:r>
          </a:p>
          <a:p>
            <a:r>
              <a:rPr lang="en-GB" sz="2000" dirty="0"/>
              <a:t>These two companies have </a:t>
            </a:r>
            <a:r>
              <a:rPr lang="en-GB" sz="2000" dirty="0" err="1"/>
              <a:t>comparitively</a:t>
            </a:r>
            <a:r>
              <a:rPr lang="en-GB" sz="2000" dirty="0"/>
              <a:t> lesser possibilities of  customer retention.</a:t>
            </a:r>
          </a:p>
        </p:txBody>
      </p:sp>
    </p:spTree>
    <p:extLst>
      <p:ext uri="{BB962C8B-B14F-4D97-AF65-F5344CB8AC3E}">
        <p14:creationId xmlns:p14="http://schemas.microsoft.com/office/powerpoint/2010/main" val="27857962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CUSTOMER RETENTION CASE STUDY</vt:lpstr>
      <vt:lpstr>Problem Statement</vt:lpstr>
      <vt:lpstr>Machine Learning</vt:lpstr>
      <vt:lpstr>Exploratory Data Analysis</vt:lpstr>
      <vt:lpstr>Visualizations</vt:lpstr>
      <vt:lpstr>Steps and Assumptions used</vt:lpstr>
      <vt:lpstr>Model Dashboard</vt:lpstr>
      <vt:lpstr>Finalized Model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339</cp:revision>
  <dcterms:created xsi:type="dcterms:W3CDTF">2013-07-15T20:26:40Z</dcterms:created>
  <dcterms:modified xsi:type="dcterms:W3CDTF">2021-11-11T23:38:34Z</dcterms:modified>
</cp:coreProperties>
</file>