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C6E8D-D3DB-44F1-803E-922FFC205475}" v="71" dt="2021-10-28T05:13:35.413"/>
    <p1510:client id="{FADAB2DA-6E2D-4FBC-B3DE-6CA93D2A250D}" v="2904" dt="2021-10-28T11:13:24.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4337" y="1265314"/>
            <a:ext cx="4299666" cy="3249131"/>
          </a:xfrm>
        </p:spPr>
        <p:txBody>
          <a:bodyPr>
            <a:normAutofit/>
          </a:bodyPr>
          <a:lstStyle/>
          <a:p>
            <a:pPr algn="l"/>
            <a:r>
              <a:rPr lang="en-US"/>
              <a:t>Housing: Price Prediction</a:t>
            </a:r>
          </a:p>
        </p:txBody>
      </p:sp>
      <p:sp>
        <p:nvSpPr>
          <p:cNvPr id="3" name="Subtitle 2"/>
          <p:cNvSpPr>
            <a:spLocks noGrp="1"/>
          </p:cNvSpPr>
          <p:nvPr>
            <p:ph type="subTitle" idx="1"/>
          </p:nvPr>
        </p:nvSpPr>
        <p:spPr>
          <a:xfrm>
            <a:off x="4974336" y="4514446"/>
            <a:ext cx="4299666" cy="871042"/>
          </a:xfrm>
        </p:spPr>
        <p:txBody>
          <a:bodyPr>
            <a:normAutofit/>
          </a:bodyPr>
          <a:lstStyle/>
          <a:p>
            <a:pPr algn="l"/>
            <a:r>
              <a:rPr lang="en-US"/>
              <a:t>Presented by:</a:t>
            </a:r>
          </a:p>
          <a:p>
            <a:pPr algn="l"/>
            <a:r>
              <a:rPr lang="en-US"/>
              <a:t>ASHIKA YASMEEN</a:t>
            </a:r>
          </a:p>
        </p:txBody>
      </p:sp>
      <p:sp>
        <p:nvSpPr>
          <p:cNvPr id="9" name="Isosceles Triangle 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Logo, company name&#10;&#10;Description automatically generated">
            <a:extLst>
              <a:ext uri="{FF2B5EF4-FFF2-40B4-BE49-F238E27FC236}">
                <a16:creationId xmlns:a16="http://schemas.microsoft.com/office/drawing/2014/main" id="{DA129986-8AA7-48BE-AFF0-F61EE4382B27}"/>
              </a:ext>
            </a:extLst>
          </p:cNvPr>
          <p:cNvPicPr>
            <a:picLocks noChangeAspect="1"/>
          </p:cNvPicPr>
          <p:nvPr/>
        </p:nvPicPr>
        <p:blipFill>
          <a:blip r:embed="rId2"/>
          <a:stretch>
            <a:fillRect/>
          </a:stretch>
        </p:blipFill>
        <p:spPr>
          <a:xfrm>
            <a:off x="888604" y="2063642"/>
            <a:ext cx="3765692" cy="2738685"/>
          </a:xfrm>
          <a:prstGeom prst="rect">
            <a:avLst/>
          </a:prstGeom>
        </p:spPr>
      </p:pic>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D64EF-8240-4A30-9D1C-44C07DAE940A}"/>
              </a:ext>
            </a:extLst>
          </p:cNvPr>
          <p:cNvSpPr txBox="1"/>
          <p:nvPr/>
        </p:nvSpPr>
        <p:spPr>
          <a:xfrm>
            <a:off x="438150" y="190500"/>
            <a:ext cx="93916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There are many other regression models have been used to comapare the prediction </a:t>
            </a:r>
            <a:r>
              <a:rPr lang="en-GB"/>
              <a:t>accuracy using different models.</a:t>
            </a:r>
            <a:endParaRPr lang="en-GB" dirty="0"/>
          </a:p>
          <a:p>
            <a:endParaRPr lang="en-GB" dirty="0"/>
          </a:p>
          <a:p>
            <a:pPr marL="342900" indent="-342900">
              <a:buFont typeface="Wingdings"/>
              <a:buChar char="Ø"/>
            </a:pPr>
            <a:r>
              <a:rPr lang="en-GB"/>
              <a:t>Lasso Regression: </a:t>
            </a:r>
            <a:r>
              <a:rPr lang="en-GB">
                <a:ea typeface="+mn-lt"/>
                <a:cs typeface="+mn-lt"/>
              </a:rPr>
              <a:t>Least Absolute Shrinkage and Selection Operator (Lasso) that performs a regularization and feature selection.</a:t>
            </a:r>
          </a:p>
          <a:p>
            <a:pPr algn="ctr"/>
            <a:endParaRPr lang="en-GB" dirty="0"/>
          </a:p>
        </p:txBody>
      </p:sp>
      <p:pic>
        <p:nvPicPr>
          <p:cNvPr id="3" name="Picture 3" descr="A picture containing chart&#10;&#10;Description automatically generated">
            <a:extLst>
              <a:ext uri="{FF2B5EF4-FFF2-40B4-BE49-F238E27FC236}">
                <a16:creationId xmlns:a16="http://schemas.microsoft.com/office/drawing/2014/main" id="{7FBE2B4A-6D2F-44B4-BD6B-13413519D933}"/>
              </a:ext>
            </a:extLst>
          </p:cNvPr>
          <p:cNvPicPr>
            <a:picLocks noChangeAspect="1"/>
          </p:cNvPicPr>
          <p:nvPr/>
        </p:nvPicPr>
        <p:blipFill>
          <a:blip r:embed="rId2"/>
          <a:stretch>
            <a:fillRect/>
          </a:stretch>
        </p:blipFill>
        <p:spPr>
          <a:xfrm>
            <a:off x="1123950" y="1767591"/>
            <a:ext cx="4010025" cy="541518"/>
          </a:xfrm>
          <a:prstGeom prst="rect">
            <a:avLst/>
          </a:prstGeom>
        </p:spPr>
      </p:pic>
      <p:sp>
        <p:nvSpPr>
          <p:cNvPr id="4" name="TextBox 3">
            <a:extLst>
              <a:ext uri="{FF2B5EF4-FFF2-40B4-BE49-F238E27FC236}">
                <a16:creationId xmlns:a16="http://schemas.microsoft.com/office/drawing/2014/main" id="{EB4386F8-1D19-42EC-8A9D-F9D8C7441FD3}"/>
              </a:ext>
            </a:extLst>
          </p:cNvPr>
          <p:cNvSpPr txBox="1"/>
          <p:nvPr/>
        </p:nvSpPr>
        <p:spPr>
          <a:xfrm>
            <a:off x="533400" y="2447925"/>
            <a:ext cx="3181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5" name="Picture 5" descr="Chart, scatter chart&#10;&#10;Description automatically generated">
            <a:extLst>
              <a:ext uri="{FF2B5EF4-FFF2-40B4-BE49-F238E27FC236}">
                <a16:creationId xmlns:a16="http://schemas.microsoft.com/office/drawing/2014/main" id="{26181520-81F4-4D6C-81AF-BEA441A0633E}"/>
              </a:ext>
            </a:extLst>
          </p:cNvPr>
          <p:cNvPicPr>
            <a:picLocks noChangeAspect="1"/>
          </p:cNvPicPr>
          <p:nvPr/>
        </p:nvPicPr>
        <p:blipFill>
          <a:blip r:embed="rId3"/>
          <a:stretch>
            <a:fillRect/>
          </a:stretch>
        </p:blipFill>
        <p:spPr>
          <a:xfrm>
            <a:off x="5419725" y="1766944"/>
            <a:ext cx="2743200" cy="1990612"/>
          </a:xfrm>
          <a:prstGeom prst="rect">
            <a:avLst/>
          </a:prstGeom>
        </p:spPr>
      </p:pic>
      <p:sp>
        <p:nvSpPr>
          <p:cNvPr id="6" name="TextBox 5">
            <a:extLst>
              <a:ext uri="{FF2B5EF4-FFF2-40B4-BE49-F238E27FC236}">
                <a16:creationId xmlns:a16="http://schemas.microsoft.com/office/drawing/2014/main" id="{149C6A3C-F7B3-478B-A294-B3B89CF8EA18}"/>
              </a:ext>
            </a:extLst>
          </p:cNvPr>
          <p:cNvSpPr txBox="1"/>
          <p:nvPr/>
        </p:nvSpPr>
        <p:spPr>
          <a:xfrm rot="-10800000" flipV="1">
            <a:off x="323850" y="3878908"/>
            <a:ext cx="8763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t>Ridge Regression: </a:t>
            </a:r>
            <a:r>
              <a:rPr lang="en-GB">
                <a:ea typeface="+mn-lt"/>
                <a:cs typeface="+mn-lt"/>
              </a:rPr>
              <a:t>It is an estimation procedure to manage collinearity without removing variables from the regression model.</a:t>
            </a:r>
            <a:endParaRPr lang="en-GB" dirty="0"/>
          </a:p>
        </p:txBody>
      </p:sp>
      <p:pic>
        <p:nvPicPr>
          <p:cNvPr id="7" name="Picture 7">
            <a:extLst>
              <a:ext uri="{FF2B5EF4-FFF2-40B4-BE49-F238E27FC236}">
                <a16:creationId xmlns:a16="http://schemas.microsoft.com/office/drawing/2014/main" id="{05D62717-EFF5-4FBE-B078-3501293F0B44}"/>
              </a:ext>
            </a:extLst>
          </p:cNvPr>
          <p:cNvPicPr>
            <a:picLocks noChangeAspect="1"/>
          </p:cNvPicPr>
          <p:nvPr/>
        </p:nvPicPr>
        <p:blipFill>
          <a:blip r:embed="rId4"/>
          <a:stretch>
            <a:fillRect/>
          </a:stretch>
        </p:blipFill>
        <p:spPr>
          <a:xfrm>
            <a:off x="1123950" y="4768200"/>
            <a:ext cx="4010025" cy="541051"/>
          </a:xfrm>
          <a:prstGeom prst="rect">
            <a:avLst/>
          </a:prstGeom>
        </p:spPr>
      </p:pic>
      <p:pic>
        <p:nvPicPr>
          <p:cNvPr id="8" name="Picture 8" descr="Chart, scatter chart&#10;&#10;Description automatically generated">
            <a:extLst>
              <a:ext uri="{FF2B5EF4-FFF2-40B4-BE49-F238E27FC236}">
                <a16:creationId xmlns:a16="http://schemas.microsoft.com/office/drawing/2014/main" id="{8D081FFC-E36A-41F0-939A-CCCAAB472BFB}"/>
              </a:ext>
            </a:extLst>
          </p:cNvPr>
          <p:cNvPicPr>
            <a:picLocks noChangeAspect="1"/>
          </p:cNvPicPr>
          <p:nvPr/>
        </p:nvPicPr>
        <p:blipFill>
          <a:blip r:embed="rId5"/>
          <a:stretch>
            <a:fillRect/>
          </a:stretch>
        </p:blipFill>
        <p:spPr>
          <a:xfrm>
            <a:off x="5534025" y="4530104"/>
            <a:ext cx="2743200" cy="1931642"/>
          </a:xfrm>
          <a:prstGeom prst="rect">
            <a:avLst/>
          </a:prstGeom>
        </p:spPr>
      </p:pic>
      <p:sp>
        <p:nvSpPr>
          <p:cNvPr id="9" name="TextBox 8">
            <a:extLst>
              <a:ext uri="{FF2B5EF4-FFF2-40B4-BE49-F238E27FC236}">
                <a16:creationId xmlns:a16="http://schemas.microsoft.com/office/drawing/2014/main" id="{42203B28-C583-40E7-A977-E4CFD6CE1E7A}"/>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67221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66B6A-65E6-40C7-83DB-D575DDCE3A99}"/>
              </a:ext>
            </a:extLst>
          </p:cNvPr>
          <p:cNvSpPr txBox="1"/>
          <p:nvPr/>
        </p:nvSpPr>
        <p:spPr>
          <a:xfrm>
            <a:off x="400050" y="152400"/>
            <a:ext cx="8982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t>Decision Tree Regressor: This builds the model in the form of a tree structure.</a:t>
            </a:r>
          </a:p>
          <a:p>
            <a:pPr marL="285750" indent="-285750">
              <a:buFont typeface="Wingdings"/>
              <a:buChar char="Ø"/>
            </a:pPr>
            <a:endParaRPr lang="en-GB" dirty="0"/>
          </a:p>
        </p:txBody>
      </p:sp>
      <p:pic>
        <p:nvPicPr>
          <p:cNvPr id="3" name="Picture 3" descr="Chart, line chart&#10;&#10;Description automatically generated">
            <a:extLst>
              <a:ext uri="{FF2B5EF4-FFF2-40B4-BE49-F238E27FC236}">
                <a16:creationId xmlns:a16="http://schemas.microsoft.com/office/drawing/2014/main" id="{8CCE1FCB-0E52-436B-96A0-E094F788EB46}"/>
              </a:ext>
            </a:extLst>
          </p:cNvPr>
          <p:cNvPicPr>
            <a:picLocks noChangeAspect="1"/>
          </p:cNvPicPr>
          <p:nvPr/>
        </p:nvPicPr>
        <p:blipFill>
          <a:blip r:embed="rId2"/>
          <a:stretch>
            <a:fillRect/>
          </a:stretch>
        </p:blipFill>
        <p:spPr>
          <a:xfrm>
            <a:off x="2724150" y="592878"/>
            <a:ext cx="2743200" cy="1957493"/>
          </a:xfrm>
          <a:prstGeom prst="rect">
            <a:avLst/>
          </a:prstGeom>
        </p:spPr>
      </p:pic>
      <p:sp>
        <p:nvSpPr>
          <p:cNvPr id="4" name="TextBox 3">
            <a:extLst>
              <a:ext uri="{FF2B5EF4-FFF2-40B4-BE49-F238E27FC236}">
                <a16:creationId xmlns:a16="http://schemas.microsoft.com/office/drawing/2014/main" id="{4D3F5EEB-0E63-4FAE-A94E-B939DBCC6DD2}"/>
              </a:ext>
            </a:extLst>
          </p:cNvPr>
          <p:cNvSpPr txBox="1"/>
          <p:nvPr/>
        </p:nvSpPr>
        <p:spPr>
          <a:xfrm>
            <a:off x="571500" y="2828925"/>
            <a:ext cx="8305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t>KNeighbors Regressor: </a:t>
            </a:r>
            <a:r>
              <a:rPr lang="en-GB">
                <a:ea typeface="+mn-lt"/>
                <a:cs typeface="+mn-lt"/>
              </a:rPr>
              <a:t>The target is predicted by local interpolation of the targets associated of the nearest neighbors in the training set.</a:t>
            </a:r>
            <a:endParaRPr lang="en-GB" dirty="0"/>
          </a:p>
        </p:txBody>
      </p:sp>
      <p:pic>
        <p:nvPicPr>
          <p:cNvPr id="5" name="Picture 5" descr="Chart, scatter chart&#10;&#10;Description automatically generated">
            <a:extLst>
              <a:ext uri="{FF2B5EF4-FFF2-40B4-BE49-F238E27FC236}">
                <a16:creationId xmlns:a16="http://schemas.microsoft.com/office/drawing/2014/main" id="{FFE19A8F-480D-4A5F-9DAD-5E5D8BC45046}"/>
              </a:ext>
            </a:extLst>
          </p:cNvPr>
          <p:cNvPicPr>
            <a:picLocks noChangeAspect="1"/>
          </p:cNvPicPr>
          <p:nvPr/>
        </p:nvPicPr>
        <p:blipFill>
          <a:blip r:embed="rId3"/>
          <a:stretch>
            <a:fillRect/>
          </a:stretch>
        </p:blipFill>
        <p:spPr>
          <a:xfrm>
            <a:off x="2924175" y="3616779"/>
            <a:ext cx="2743200" cy="1872343"/>
          </a:xfrm>
          <a:prstGeom prst="rect">
            <a:avLst/>
          </a:prstGeom>
        </p:spPr>
      </p:pic>
      <p:sp>
        <p:nvSpPr>
          <p:cNvPr id="6" name="TextBox 5">
            <a:extLst>
              <a:ext uri="{FF2B5EF4-FFF2-40B4-BE49-F238E27FC236}">
                <a16:creationId xmlns:a16="http://schemas.microsoft.com/office/drawing/2014/main" id="{BC722DD5-F7BF-4BCF-B992-140FFD08AB39}"/>
              </a:ext>
            </a:extLst>
          </p:cNvPr>
          <p:cNvSpPr txBox="1"/>
          <p:nvPr/>
        </p:nvSpPr>
        <p:spPr>
          <a:xfrm rot="-10800000" flipV="1">
            <a:off x="400050" y="58843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6653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7689E-533B-4577-8EB9-7622D884FABF}"/>
              </a:ext>
            </a:extLst>
          </p:cNvPr>
          <p:cNvSpPr txBox="1"/>
          <p:nvPr/>
        </p:nvSpPr>
        <p:spPr>
          <a:xfrm>
            <a:off x="257175" y="171450"/>
            <a:ext cx="8982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t>Random Forest Regressor: </a:t>
            </a:r>
            <a:r>
              <a:rPr lang="en-GB">
                <a:ea typeface="+mn-lt"/>
                <a:cs typeface="+mn-lt"/>
              </a:rPr>
              <a:t>Random Forest is a model that constructs an ensemble predictor by averaging over a collection of decision trees. </a:t>
            </a:r>
            <a:endParaRPr lang="en-GB" dirty="0"/>
          </a:p>
        </p:txBody>
      </p:sp>
      <p:sp>
        <p:nvSpPr>
          <p:cNvPr id="3" name="TextBox 2">
            <a:extLst>
              <a:ext uri="{FF2B5EF4-FFF2-40B4-BE49-F238E27FC236}">
                <a16:creationId xmlns:a16="http://schemas.microsoft.com/office/drawing/2014/main" id="{81A3CDC7-209A-4ECE-BFB9-EB6BF1564911}"/>
              </a:ext>
            </a:extLst>
          </p:cNvPr>
          <p:cNvSpPr txBox="1"/>
          <p:nvPr/>
        </p:nvSpPr>
        <p:spPr>
          <a:xfrm>
            <a:off x="352425" y="3514725"/>
            <a:ext cx="90201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t>Gradient Boosting Regressor</a:t>
            </a:r>
            <a:r>
              <a:rPr lang="en-GB">
                <a:ea typeface="+mn-lt"/>
                <a:cs typeface="+mn-lt"/>
              </a:rPr>
              <a:t>: This model produces a prediction model in the form of an ensemble of weak prediction models, typically decision trees.</a:t>
            </a:r>
            <a:endParaRPr lang="en-GB" dirty="0"/>
          </a:p>
        </p:txBody>
      </p:sp>
      <p:pic>
        <p:nvPicPr>
          <p:cNvPr id="4" name="Picture 4" descr="Chart, line chart&#10;&#10;Description automatically generated">
            <a:extLst>
              <a:ext uri="{FF2B5EF4-FFF2-40B4-BE49-F238E27FC236}">
                <a16:creationId xmlns:a16="http://schemas.microsoft.com/office/drawing/2014/main" id="{4335828B-ADFC-4F18-BA24-33B3B300DC2A}"/>
              </a:ext>
            </a:extLst>
          </p:cNvPr>
          <p:cNvPicPr>
            <a:picLocks noChangeAspect="1"/>
          </p:cNvPicPr>
          <p:nvPr/>
        </p:nvPicPr>
        <p:blipFill>
          <a:blip r:embed="rId2"/>
          <a:stretch>
            <a:fillRect/>
          </a:stretch>
        </p:blipFill>
        <p:spPr>
          <a:xfrm>
            <a:off x="3495675" y="1055845"/>
            <a:ext cx="2743200" cy="2155510"/>
          </a:xfrm>
          <a:prstGeom prst="rect">
            <a:avLst/>
          </a:prstGeom>
        </p:spPr>
      </p:pic>
      <p:pic>
        <p:nvPicPr>
          <p:cNvPr id="5" name="Picture 5" descr="Chart, line chart&#10;&#10;Description automatically generated">
            <a:extLst>
              <a:ext uri="{FF2B5EF4-FFF2-40B4-BE49-F238E27FC236}">
                <a16:creationId xmlns:a16="http://schemas.microsoft.com/office/drawing/2014/main" id="{82A63AA3-30F2-4811-82E0-5FF63C3210C6}"/>
              </a:ext>
            </a:extLst>
          </p:cNvPr>
          <p:cNvPicPr>
            <a:picLocks noChangeAspect="1"/>
          </p:cNvPicPr>
          <p:nvPr/>
        </p:nvPicPr>
        <p:blipFill>
          <a:blip r:embed="rId3"/>
          <a:stretch>
            <a:fillRect/>
          </a:stretch>
        </p:blipFill>
        <p:spPr>
          <a:xfrm>
            <a:off x="3400425" y="4325112"/>
            <a:ext cx="3162300" cy="2151126"/>
          </a:xfrm>
          <a:prstGeom prst="rect">
            <a:avLst/>
          </a:prstGeom>
        </p:spPr>
      </p:pic>
    </p:spTree>
    <p:extLst>
      <p:ext uri="{BB962C8B-B14F-4D97-AF65-F5344CB8AC3E}">
        <p14:creationId xmlns:p14="http://schemas.microsoft.com/office/powerpoint/2010/main" val="306236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0AFB-175F-4607-984A-47D052672EC1}"/>
              </a:ext>
            </a:extLst>
          </p:cNvPr>
          <p:cNvSpPr>
            <a:spLocks noGrp="1"/>
          </p:cNvSpPr>
          <p:nvPr>
            <p:ph type="title"/>
          </p:nvPr>
        </p:nvSpPr>
        <p:spPr>
          <a:xfrm>
            <a:off x="677334" y="609600"/>
            <a:ext cx="8596668" cy="1320800"/>
          </a:xfrm>
        </p:spPr>
        <p:txBody>
          <a:bodyPr anchor="t">
            <a:normAutofit/>
          </a:bodyPr>
          <a:lstStyle/>
          <a:p>
            <a:r>
              <a:rPr lang="en-GB"/>
              <a:t>Finalized Model</a:t>
            </a:r>
          </a:p>
        </p:txBody>
      </p:sp>
      <p:pic>
        <p:nvPicPr>
          <p:cNvPr id="4" name="Picture 4" descr="Diagram&#10;&#10;Description automatically generated">
            <a:extLst>
              <a:ext uri="{FF2B5EF4-FFF2-40B4-BE49-F238E27FC236}">
                <a16:creationId xmlns:a16="http://schemas.microsoft.com/office/drawing/2014/main" id="{4A1C7995-A2CA-4DA1-B4B7-E9768EED2593}"/>
              </a:ext>
            </a:extLst>
          </p:cNvPr>
          <p:cNvPicPr>
            <a:picLocks noChangeAspect="1"/>
          </p:cNvPicPr>
          <p:nvPr/>
        </p:nvPicPr>
        <p:blipFill>
          <a:blip r:embed="rId2"/>
          <a:stretch>
            <a:fillRect/>
          </a:stretch>
        </p:blipFill>
        <p:spPr>
          <a:xfrm>
            <a:off x="817474" y="2159331"/>
            <a:ext cx="5283289" cy="2879392"/>
          </a:xfrm>
          <a:prstGeom prst="rect">
            <a:avLst/>
          </a:prstGeom>
        </p:spPr>
      </p:pic>
      <p:sp>
        <p:nvSpPr>
          <p:cNvPr id="3" name="Content Placeholder 2">
            <a:extLst>
              <a:ext uri="{FF2B5EF4-FFF2-40B4-BE49-F238E27FC236}">
                <a16:creationId xmlns:a16="http://schemas.microsoft.com/office/drawing/2014/main" id="{EA1CCD19-BDBA-43C6-863E-392A7339CA71}"/>
              </a:ext>
            </a:extLst>
          </p:cNvPr>
          <p:cNvSpPr>
            <a:spLocks noGrp="1"/>
          </p:cNvSpPr>
          <p:nvPr>
            <p:ph idx="1"/>
          </p:nvPr>
        </p:nvSpPr>
        <p:spPr>
          <a:xfrm>
            <a:off x="6416039" y="2160589"/>
            <a:ext cx="2927185" cy="3880773"/>
          </a:xfrm>
        </p:spPr>
        <p:txBody>
          <a:bodyPr vert="horz" lIns="91440" tIns="45720" rIns="91440" bIns="45720" rtlCol="0">
            <a:normAutofit/>
          </a:bodyPr>
          <a:lstStyle/>
          <a:p>
            <a:r>
              <a:rPr lang="en-GB" sz="1500"/>
              <a:t>Gradient Boosting Regressor is chosen as the best model for the prediction of house price since the r2 score and RMSE is optimum.</a:t>
            </a:r>
          </a:p>
          <a:p>
            <a:pPr marL="0" indent="0">
              <a:buNone/>
            </a:pPr>
            <a:endParaRPr lang="en-GB" sz="1500"/>
          </a:p>
        </p:txBody>
      </p:sp>
    </p:spTree>
    <p:extLst>
      <p:ext uri="{BB962C8B-B14F-4D97-AF65-F5344CB8AC3E}">
        <p14:creationId xmlns:p14="http://schemas.microsoft.com/office/powerpoint/2010/main" val="157697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FCE0-5E8F-4F2E-97B3-9C46585D4D87}"/>
              </a:ext>
            </a:extLst>
          </p:cNvPr>
          <p:cNvSpPr>
            <a:spLocks noGrp="1"/>
          </p:cNvSpPr>
          <p:nvPr>
            <p:ph type="title"/>
          </p:nvPr>
        </p:nvSpPr>
        <p:spPr/>
        <p:txBody>
          <a:bodyPr/>
          <a:lstStyle/>
          <a:p>
            <a:pPr algn="ctr"/>
            <a:r>
              <a:rPr lang="en-GB">
                <a:solidFill>
                  <a:schemeClr val="tx1"/>
                </a:solidFill>
              </a:rPr>
              <a:t>Conclusion</a:t>
            </a:r>
            <a:endParaRPr lang="en-GB"/>
          </a:p>
        </p:txBody>
      </p:sp>
      <p:sp>
        <p:nvSpPr>
          <p:cNvPr id="3" name="Content Placeholder 2">
            <a:extLst>
              <a:ext uri="{FF2B5EF4-FFF2-40B4-BE49-F238E27FC236}">
                <a16:creationId xmlns:a16="http://schemas.microsoft.com/office/drawing/2014/main" id="{6431ADA3-D74D-44ED-AFB8-A5D03E7C9663}"/>
              </a:ext>
            </a:extLst>
          </p:cNvPr>
          <p:cNvSpPr>
            <a:spLocks noGrp="1"/>
          </p:cNvSpPr>
          <p:nvPr>
            <p:ph idx="1"/>
          </p:nvPr>
        </p:nvSpPr>
        <p:spPr>
          <a:xfrm>
            <a:off x="677334" y="1576042"/>
            <a:ext cx="8596668" cy="2262827"/>
          </a:xfrm>
        </p:spPr>
        <p:txBody>
          <a:bodyPr vert="horz" lIns="91440" tIns="45720" rIns="91440" bIns="45720" rtlCol="0" anchor="t">
            <a:normAutofit/>
          </a:bodyPr>
          <a:lstStyle/>
          <a:p>
            <a:pPr marL="285750" indent="-285750">
              <a:buFont typeface="Wingdings" charset="2"/>
              <a:buChar char="Ø"/>
            </a:pPr>
            <a:r>
              <a:rPr lang="en-GB">
                <a:ea typeface="+mn-lt"/>
                <a:cs typeface="+mn-lt"/>
              </a:rPr>
              <a:t>The goal is to achieve the system which will reduce the human effort to find a house having reasonable price.</a:t>
            </a:r>
          </a:p>
          <a:p>
            <a:pPr marL="285750" indent="-285750">
              <a:buFont typeface="Wingdings" charset="2"/>
              <a:buChar char="Ø"/>
            </a:pPr>
            <a:r>
              <a:rPr lang="en-GB">
                <a:ea typeface="+mn-lt"/>
                <a:cs typeface="+mn-lt"/>
              </a:rPr>
              <a:t>Gradient Boosting Regressor gave the best model with same r2 and cross validation score with accuracy of 99%.</a:t>
            </a:r>
          </a:p>
        </p:txBody>
      </p:sp>
    </p:spTree>
    <p:extLst>
      <p:ext uri="{BB962C8B-B14F-4D97-AF65-F5344CB8AC3E}">
        <p14:creationId xmlns:p14="http://schemas.microsoft.com/office/powerpoint/2010/main" val="119566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A4CE-C1F4-49DE-B45E-F1DD187E902C}"/>
              </a:ext>
            </a:extLst>
          </p:cNvPr>
          <p:cNvSpPr>
            <a:spLocks noGrp="1"/>
          </p:cNvSpPr>
          <p:nvPr>
            <p:ph type="title"/>
          </p:nvPr>
        </p:nvSpPr>
        <p:spPr>
          <a:xfrm>
            <a:off x="677334" y="463463"/>
            <a:ext cx="8596668" cy="786618"/>
          </a:xfrm>
        </p:spPr>
        <p:txBody>
          <a:bodyPr>
            <a:normAutofit/>
          </a:bodyPr>
          <a:lstStyle/>
          <a:p>
            <a:pPr algn="ctr"/>
            <a:r>
              <a:rPr lang="en-GB" sz="4000" dirty="0">
                <a:solidFill>
                  <a:schemeClr val="tx1"/>
                </a:solidFill>
              </a:rPr>
              <a:t>Problem Statement</a:t>
            </a:r>
            <a:endParaRPr lang="en-US" sz="4000">
              <a:solidFill>
                <a:schemeClr val="tx1"/>
              </a:solidFill>
            </a:endParaRPr>
          </a:p>
        </p:txBody>
      </p:sp>
      <p:sp>
        <p:nvSpPr>
          <p:cNvPr id="3" name="Content Placeholder 2">
            <a:extLst>
              <a:ext uri="{FF2B5EF4-FFF2-40B4-BE49-F238E27FC236}">
                <a16:creationId xmlns:a16="http://schemas.microsoft.com/office/drawing/2014/main" id="{699E42E1-813E-4755-BEDC-1CCEA3570ACB}"/>
              </a:ext>
            </a:extLst>
          </p:cNvPr>
          <p:cNvSpPr>
            <a:spLocks noGrp="1"/>
          </p:cNvSpPr>
          <p:nvPr>
            <p:ph idx="1"/>
          </p:nvPr>
        </p:nvSpPr>
        <p:spPr>
          <a:xfrm>
            <a:off x="734484" y="1512759"/>
            <a:ext cx="8598755" cy="3747683"/>
          </a:xfrm>
        </p:spPr>
        <p:txBody>
          <a:bodyPr vert="horz" lIns="91440" tIns="45720" rIns="91440" bIns="45720" rtlCol="0" anchor="t">
            <a:normAutofit/>
          </a:bodyPr>
          <a:lstStyle/>
          <a:p>
            <a:r>
              <a:rPr lang="en-GB" dirty="0"/>
              <a:t>Buying a house is one of the important decision of one's life.</a:t>
            </a:r>
            <a:endParaRPr lang="en-US" dirty="0"/>
          </a:p>
          <a:p>
            <a:r>
              <a:rPr lang="en-GB" dirty="0"/>
              <a:t>While purchasing the house, the price of the house is the main factor.</a:t>
            </a:r>
          </a:p>
          <a:p>
            <a:pPr marL="0" indent="0">
              <a:buNone/>
            </a:pPr>
            <a:r>
              <a:rPr lang="en-GB" dirty="0"/>
              <a:t>Problems faced while purchasing a house:</a:t>
            </a:r>
          </a:p>
          <a:p>
            <a:r>
              <a:rPr lang="en-GB" dirty="0"/>
              <a:t>Buyers are generally not aware of factors that influence the house prices.</a:t>
            </a:r>
          </a:p>
          <a:p>
            <a:r>
              <a:rPr lang="en-GB" dirty="0"/>
              <a:t>The pricing of the house not only depends on the size of the property and number of rooms.</a:t>
            </a:r>
          </a:p>
          <a:p>
            <a:r>
              <a:rPr lang="en-GB" dirty="0"/>
              <a:t>It also depends on various other factors like neighbourhood, location, transportation facility and so many more.</a:t>
            </a:r>
          </a:p>
          <a:p>
            <a:pPr marL="0" indent="0">
              <a:buNone/>
            </a:pPr>
            <a:r>
              <a:rPr lang="en-GB" dirty="0"/>
              <a:t>House price forecasting is an important discussion of real estate. </a:t>
            </a:r>
          </a:p>
          <a:p>
            <a:pPr marL="0" indent="0">
              <a:buNone/>
            </a:pPr>
            <a:r>
              <a:rPr lang="en-GB" dirty="0"/>
              <a:t>Hence, we use Machine Learning to accurately predict the house price.</a:t>
            </a:r>
          </a:p>
          <a:p>
            <a:endParaRPr lang="en-GB" dirty="0"/>
          </a:p>
        </p:txBody>
      </p:sp>
      <p:sp>
        <p:nvSpPr>
          <p:cNvPr id="4" name="TextBox 3">
            <a:extLst>
              <a:ext uri="{FF2B5EF4-FFF2-40B4-BE49-F238E27FC236}">
                <a16:creationId xmlns:a16="http://schemas.microsoft.com/office/drawing/2014/main" id="{5A24DA26-8B76-4D30-A4CF-7E689861595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355962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9059-393C-46B0-878C-F0D68FAE721E}"/>
              </a:ext>
            </a:extLst>
          </p:cNvPr>
          <p:cNvSpPr>
            <a:spLocks noGrp="1"/>
          </p:cNvSpPr>
          <p:nvPr>
            <p:ph type="title"/>
          </p:nvPr>
        </p:nvSpPr>
        <p:spPr>
          <a:xfrm>
            <a:off x="677334" y="609600"/>
            <a:ext cx="8596668" cy="758825"/>
          </a:xfrm>
        </p:spPr>
        <p:txBody>
          <a:bodyPr/>
          <a:lstStyle/>
          <a:p>
            <a:pPr algn="ctr"/>
            <a:r>
              <a:rPr lang="en-GB" dirty="0">
                <a:solidFill>
                  <a:schemeClr val="tx1"/>
                </a:solidFill>
              </a:rPr>
              <a:t>Machine Learning</a:t>
            </a:r>
          </a:p>
        </p:txBody>
      </p:sp>
      <p:sp>
        <p:nvSpPr>
          <p:cNvPr id="3" name="Content Placeholder 2">
            <a:extLst>
              <a:ext uri="{FF2B5EF4-FFF2-40B4-BE49-F238E27FC236}">
                <a16:creationId xmlns:a16="http://schemas.microsoft.com/office/drawing/2014/main" id="{A17D2DDC-783B-4306-B48F-CBF5D48B9BFC}"/>
              </a:ext>
            </a:extLst>
          </p:cNvPr>
          <p:cNvSpPr>
            <a:spLocks noGrp="1"/>
          </p:cNvSpPr>
          <p:nvPr>
            <p:ph idx="1"/>
          </p:nvPr>
        </p:nvSpPr>
        <p:spPr>
          <a:xfrm>
            <a:off x="572559" y="1817689"/>
            <a:ext cx="8596668" cy="3566448"/>
          </a:xfrm>
        </p:spPr>
        <p:txBody>
          <a:bodyPr vert="horz" lIns="91440" tIns="45720" rIns="91440" bIns="45720" rtlCol="0" anchor="t">
            <a:normAutofit fontScale="92500" lnSpcReduction="20000"/>
          </a:bodyPr>
          <a:lstStyle/>
          <a:p>
            <a:r>
              <a:rPr lang="en-GB" dirty="0"/>
              <a:t>Machine Learning is a subfield of Artificial Intelligence (AI) that works with algorithms and technologies.</a:t>
            </a:r>
          </a:p>
          <a:p>
            <a:r>
              <a:rPr lang="en-GB" dirty="0"/>
              <a:t>Machine Learning (ML) is categorized into two groups:</a:t>
            </a:r>
          </a:p>
          <a:p>
            <a:pPr marL="285750" indent="-285750">
              <a:buFont typeface="Arial" charset="2"/>
              <a:buChar char="•"/>
            </a:pPr>
            <a:r>
              <a:rPr lang="en-GB" dirty="0"/>
              <a:t>Supervised ML: In supervised ML, we are given a dataset and already know our output, having the idea of relationship between input and output data. Supervised machine learning problems are categorized into regression and classification problems.</a:t>
            </a:r>
          </a:p>
          <a:p>
            <a:pPr marL="285750" indent="-285750">
              <a:buFont typeface="Arial" charset="2"/>
              <a:buChar char="•"/>
            </a:pPr>
            <a:r>
              <a:rPr lang="en-GB" dirty="0"/>
              <a:t>Unsupervised ML: In Unsupervised ML, there is no information or idea about output is known </a:t>
            </a:r>
            <a:r>
              <a:rPr lang="en-GB" dirty="0" err="1"/>
              <a:t>i.e</a:t>
            </a:r>
            <a:r>
              <a:rPr lang="en-GB" dirty="0"/>
              <a:t> there is no relationship between input and output data. We can derive structure by clustering the data based on the relationships among the variables in the data.</a:t>
            </a:r>
          </a:p>
          <a:p>
            <a:pPr marL="285750" indent="-285750"/>
            <a:r>
              <a:rPr lang="en-GB" dirty="0"/>
              <a:t>In this project, we used supervised machine learning to predict the house price using regression models.</a:t>
            </a:r>
          </a:p>
          <a:p>
            <a:pPr marL="285750" indent="-285750">
              <a:buFont typeface="Arial" charset="2"/>
              <a:buChar char="•"/>
            </a:pPr>
            <a:endParaRPr lang="en-GB" dirty="0"/>
          </a:p>
          <a:p>
            <a:pPr marL="0" indent="0">
              <a:buNone/>
            </a:pPr>
            <a:endParaRPr lang="en-GB" dirty="0"/>
          </a:p>
        </p:txBody>
      </p:sp>
    </p:spTree>
    <p:extLst>
      <p:ext uri="{BB962C8B-B14F-4D97-AF65-F5344CB8AC3E}">
        <p14:creationId xmlns:p14="http://schemas.microsoft.com/office/powerpoint/2010/main" val="273027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29C2-491D-471D-B83C-8228D6D1662C}"/>
              </a:ext>
            </a:extLst>
          </p:cNvPr>
          <p:cNvSpPr>
            <a:spLocks noGrp="1"/>
          </p:cNvSpPr>
          <p:nvPr>
            <p:ph type="title"/>
          </p:nvPr>
        </p:nvSpPr>
        <p:spPr>
          <a:xfrm>
            <a:off x="677334" y="476250"/>
            <a:ext cx="8596668" cy="892175"/>
          </a:xfrm>
        </p:spPr>
        <p:txBody>
          <a:bodyPr/>
          <a:lstStyle/>
          <a:p>
            <a:pPr algn="ctr"/>
            <a:r>
              <a:rPr lang="en-GB" dirty="0">
                <a:solidFill>
                  <a:schemeClr val="tx1"/>
                </a:solidFill>
              </a:rPr>
              <a:t>Exploratory Data Analysis</a:t>
            </a:r>
          </a:p>
        </p:txBody>
      </p:sp>
      <p:sp>
        <p:nvSpPr>
          <p:cNvPr id="3" name="Content Placeholder 2">
            <a:extLst>
              <a:ext uri="{FF2B5EF4-FFF2-40B4-BE49-F238E27FC236}">
                <a16:creationId xmlns:a16="http://schemas.microsoft.com/office/drawing/2014/main" id="{E0808CB0-1E6A-4F22-BB75-385E5F9D1CA7}"/>
              </a:ext>
            </a:extLst>
          </p:cNvPr>
          <p:cNvSpPr>
            <a:spLocks noGrp="1"/>
          </p:cNvSpPr>
          <p:nvPr>
            <p:ph idx="1"/>
          </p:nvPr>
        </p:nvSpPr>
        <p:spPr>
          <a:xfrm>
            <a:off x="724959" y="1903414"/>
            <a:ext cx="8596668" cy="2928273"/>
          </a:xfrm>
        </p:spPr>
        <p:txBody>
          <a:bodyPr vert="horz" lIns="91440" tIns="45720" rIns="91440" bIns="45720" rtlCol="0" anchor="t">
            <a:normAutofit/>
          </a:bodyPr>
          <a:lstStyle/>
          <a:p>
            <a:r>
              <a:rPr lang="en-GB" dirty="0"/>
              <a:t>Data Visualization</a:t>
            </a:r>
          </a:p>
          <a:p>
            <a:r>
              <a:rPr lang="en-GB" dirty="0"/>
              <a:t>Data Pre-Processing</a:t>
            </a:r>
          </a:p>
          <a:p>
            <a:r>
              <a:rPr lang="en-GB" dirty="0"/>
              <a:t>Data Transformation</a:t>
            </a:r>
          </a:p>
          <a:p>
            <a:r>
              <a:rPr lang="en-GB" dirty="0"/>
              <a:t>Splitting the data into features and target</a:t>
            </a:r>
          </a:p>
          <a:p>
            <a:r>
              <a:rPr lang="en-GB" dirty="0"/>
              <a:t>Building a model</a:t>
            </a:r>
          </a:p>
          <a:p>
            <a:r>
              <a:rPr lang="en-GB" dirty="0"/>
              <a:t>Choosing the best model</a:t>
            </a:r>
          </a:p>
          <a:p>
            <a:r>
              <a:rPr lang="en-GB" dirty="0"/>
              <a:t>Saving the model</a:t>
            </a:r>
          </a:p>
        </p:txBody>
      </p:sp>
    </p:spTree>
    <p:extLst>
      <p:ext uri="{BB962C8B-B14F-4D97-AF65-F5344CB8AC3E}">
        <p14:creationId xmlns:p14="http://schemas.microsoft.com/office/powerpoint/2010/main" val="11382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75C1-DB86-4A2F-82CD-5EC9CDFBB085}"/>
              </a:ext>
            </a:extLst>
          </p:cNvPr>
          <p:cNvSpPr>
            <a:spLocks noGrp="1"/>
          </p:cNvSpPr>
          <p:nvPr>
            <p:ph type="title"/>
          </p:nvPr>
        </p:nvSpPr>
        <p:spPr>
          <a:xfrm>
            <a:off x="677334" y="180975"/>
            <a:ext cx="8596668" cy="720725"/>
          </a:xfrm>
        </p:spPr>
        <p:txBody>
          <a:bodyPr/>
          <a:lstStyle/>
          <a:p>
            <a:pPr algn="ctr"/>
            <a:r>
              <a:rPr lang="en-GB" dirty="0">
                <a:solidFill>
                  <a:schemeClr val="tx1"/>
                </a:solidFill>
              </a:rPr>
              <a:t>Visualizations</a:t>
            </a:r>
          </a:p>
        </p:txBody>
      </p:sp>
      <p:sp>
        <p:nvSpPr>
          <p:cNvPr id="3" name="Content Placeholder 2">
            <a:extLst>
              <a:ext uri="{FF2B5EF4-FFF2-40B4-BE49-F238E27FC236}">
                <a16:creationId xmlns:a16="http://schemas.microsoft.com/office/drawing/2014/main" id="{72628D01-71ED-48BD-BDB2-69A17224BA97}"/>
              </a:ext>
            </a:extLst>
          </p:cNvPr>
          <p:cNvSpPr>
            <a:spLocks noGrp="1"/>
          </p:cNvSpPr>
          <p:nvPr>
            <p:ph idx="1"/>
          </p:nvPr>
        </p:nvSpPr>
        <p:spPr>
          <a:xfrm>
            <a:off x="724959" y="769939"/>
            <a:ext cx="11397018" cy="6014373"/>
          </a:xfrm>
        </p:spPr>
        <p:txBody>
          <a:bodyPr vert="horz" lIns="91440" tIns="45720" rIns="91440" bIns="45720" rtlCol="0" anchor="t">
            <a:normAutofit/>
          </a:bodyPr>
          <a:lstStyle/>
          <a:p>
            <a:r>
              <a:rPr lang="en-GB" dirty="0"/>
              <a:t>For the categorical data count plot is used to observe the relationship between input and target data.</a:t>
            </a:r>
          </a:p>
          <a:p>
            <a:pPr marL="0" indent="0">
              <a:buNone/>
            </a:pPr>
            <a:endParaRPr lang="en-GB" dirty="0"/>
          </a:p>
          <a:p>
            <a:pPr marL="0" indent="0">
              <a:buNone/>
            </a:pPr>
            <a:endParaRPr lang="en-GB" dirty="0"/>
          </a:p>
        </p:txBody>
      </p:sp>
      <p:pic>
        <p:nvPicPr>
          <p:cNvPr id="4" name="Picture 4" descr="Chart, histogram&#10;&#10;Description automatically generated">
            <a:extLst>
              <a:ext uri="{FF2B5EF4-FFF2-40B4-BE49-F238E27FC236}">
                <a16:creationId xmlns:a16="http://schemas.microsoft.com/office/drawing/2014/main" id="{690E4CC3-AD5F-432C-B7D5-C29D6DAA5D20}"/>
              </a:ext>
            </a:extLst>
          </p:cNvPr>
          <p:cNvPicPr>
            <a:picLocks noChangeAspect="1"/>
          </p:cNvPicPr>
          <p:nvPr/>
        </p:nvPicPr>
        <p:blipFill>
          <a:blip r:embed="rId2"/>
          <a:stretch>
            <a:fillRect/>
          </a:stretch>
        </p:blipFill>
        <p:spPr>
          <a:xfrm>
            <a:off x="771525" y="1470905"/>
            <a:ext cx="2743200" cy="1801640"/>
          </a:xfrm>
          <a:prstGeom prst="rect">
            <a:avLst/>
          </a:prstGeom>
        </p:spPr>
      </p:pic>
      <p:sp>
        <p:nvSpPr>
          <p:cNvPr id="5" name="TextBox 4">
            <a:extLst>
              <a:ext uri="{FF2B5EF4-FFF2-40B4-BE49-F238E27FC236}">
                <a16:creationId xmlns:a16="http://schemas.microsoft.com/office/drawing/2014/main" id="{7EBE3B50-2A09-4CF7-919D-656050C2A44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6" name="TextBox 5">
            <a:extLst>
              <a:ext uri="{FF2B5EF4-FFF2-40B4-BE49-F238E27FC236}">
                <a16:creationId xmlns:a16="http://schemas.microsoft.com/office/drawing/2014/main" id="{7FC499D5-5489-4342-904F-5531D3C30133}"/>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8" name="Picture 8" descr="Chart, bar chart&#10;&#10;Description automatically generated">
            <a:extLst>
              <a:ext uri="{FF2B5EF4-FFF2-40B4-BE49-F238E27FC236}">
                <a16:creationId xmlns:a16="http://schemas.microsoft.com/office/drawing/2014/main" id="{ED4C919B-F661-4000-AC49-6A00E2F3F071}"/>
              </a:ext>
            </a:extLst>
          </p:cNvPr>
          <p:cNvPicPr>
            <a:picLocks noChangeAspect="1"/>
          </p:cNvPicPr>
          <p:nvPr/>
        </p:nvPicPr>
        <p:blipFill>
          <a:blip r:embed="rId3"/>
          <a:stretch>
            <a:fillRect/>
          </a:stretch>
        </p:blipFill>
        <p:spPr>
          <a:xfrm>
            <a:off x="3495675" y="1486318"/>
            <a:ext cx="2743200" cy="1770814"/>
          </a:xfrm>
          <a:prstGeom prst="rect">
            <a:avLst/>
          </a:prstGeom>
        </p:spPr>
      </p:pic>
      <p:sp>
        <p:nvSpPr>
          <p:cNvPr id="9" name="TextBox 8">
            <a:extLst>
              <a:ext uri="{FF2B5EF4-FFF2-40B4-BE49-F238E27FC236}">
                <a16:creationId xmlns:a16="http://schemas.microsoft.com/office/drawing/2014/main" id="{026CE648-F4F6-4331-B391-BD8BB2B1FCB0}"/>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2" name="Picture 12" descr="Chart&#10;&#10;Description automatically generated">
            <a:extLst>
              <a:ext uri="{FF2B5EF4-FFF2-40B4-BE49-F238E27FC236}">
                <a16:creationId xmlns:a16="http://schemas.microsoft.com/office/drawing/2014/main" id="{C202C66D-86BD-4ECC-B41C-ADD2032D9721}"/>
              </a:ext>
            </a:extLst>
          </p:cNvPr>
          <p:cNvPicPr>
            <a:picLocks noChangeAspect="1"/>
          </p:cNvPicPr>
          <p:nvPr/>
        </p:nvPicPr>
        <p:blipFill>
          <a:blip r:embed="rId4"/>
          <a:stretch>
            <a:fillRect/>
          </a:stretch>
        </p:blipFill>
        <p:spPr>
          <a:xfrm>
            <a:off x="6238875" y="1447419"/>
            <a:ext cx="2743200" cy="1810512"/>
          </a:xfrm>
          <a:prstGeom prst="rect">
            <a:avLst/>
          </a:prstGeom>
        </p:spPr>
      </p:pic>
      <p:pic>
        <p:nvPicPr>
          <p:cNvPr id="13" name="Picture 13" descr="Chart, bar chart&#10;&#10;Description automatically generated">
            <a:extLst>
              <a:ext uri="{FF2B5EF4-FFF2-40B4-BE49-F238E27FC236}">
                <a16:creationId xmlns:a16="http://schemas.microsoft.com/office/drawing/2014/main" id="{35DF7F4B-BB53-4C84-A02D-682D133870B9}"/>
              </a:ext>
            </a:extLst>
          </p:cNvPr>
          <p:cNvPicPr>
            <a:picLocks noChangeAspect="1"/>
          </p:cNvPicPr>
          <p:nvPr/>
        </p:nvPicPr>
        <p:blipFill>
          <a:blip r:embed="rId5"/>
          <a:stretch>
            <a:fillRect/>
          </a:stretch>
        </p:blipFill>
        <p:spPr>
          <a:xfrm>
            <a:off x="9048750" y="1407112"/>
            <a:ext cx="2743200" cy="1795876"/>
          </a:xfrm>
          <a:prstGeom prst="rect">
            <a:avLst/>
          </a:prstGeom>
        </p:spPr>
      </p:pic>
      <p:pic>
        <p:nvPicPr>
          <p:cNvPr id="14" name="Picture 14" descr="Chart, bar chart&#10;&#10;Description automatically generated">
            <a:extLst>
              <a:ext uri="{FF2B5EF4-FFF2-40B4-BE49-F238E27FC236}">
                <a16:creationId xmlns:a16="http://schemas.microsoft.com/office/drawing/2014/main" id="{1080E4F2-F33B-4635-ABCD-BDADE4FD37C2}"/>
              </a:ext>
            </a:extLst>
          </p:cNvPr>
          <p:cNvPicPr>
            <a:picLocks noChangeAspect="1"/>
          </p:cNvPicPr>
          <p:nvPr/>
        </p:nvPicPr>
        <p:blipFill>
          <a:blip r:embed="rId6"/>
          <a:stretch>
            <a:fillRect/>
          </a:stretch>
        </p:blipFill>
        <p:spPr>
          <a:xfrm>
            <a:off x="819150" y="3256778"/>
            <a:ext cx="2743200" cy="1830345"/>
          </a:xfrm>
          <a:prstGeom prst="rect">
            <a:avLst/>
          </a:prstGeom>
        </p:spPr>
      </p:pic>
      <p:sp>
        <p:nvSpPr>
          <p:cNvPr id="15" name="TextBox 14">
            <a:extLst>
              <a:ext uri="{FF2B5EF4-FFF2-40B4-BE49-F238E27FC236}">
                <a16:creationId xmlns:a16="http://schemas.microsoft.com/office/drawing/2014/main" id="{DD97B15A-D0B4-4198-ABA7-6038CCE3D667}"/>
              </a:ext>
            </a:extLst>
          </p:cNvPr>
          <p:cNvSpPr txBox="1"/>
          <p:nvPr/>
        </p:nvSpPr>
        <p:spPr>
          <a:xfrm>
            <a:off x="5229225" y="46672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6" name="Picture 16" descr="Chart, bar chart, histogram&#10;&#10;Description automatically generated">
            <a:extLst>
              <a:ext uri="{FF2B5EF4-FFF2-40B4-BE49-F238E27FC236}">
                <a16:creationId xmlns:a16="http://schemas.microsoft.com/office/drawing/2014/main" id="{83BB343F-59F0-4560-8766-50769398BFBE}"/>
              </a:ext>
            </a:extLst>
          </p:cNvPr>
          <p:cNvPicPr>
            <a:picLocks noChangeAspect="1"/>
          </p:cNvPicPr>
          <p:nvPr/>
        </p:nvPicPr>
        <p:blipFill>
          <a:blip r:embed="rId7"/>
          <a:stretch>
            <a:fillRect/>
          </a:stretch>
        </p:blipFill>
        <p:spPr>
          <a:xfrm>
            <a:off x="3514725" y="3212200"/>
            <a:ext cx="2743200" cy="1824251"/>
          </a:xfrm>
          <a:prstGeom prst="rect">
            <a:avLst/>
          </a:prstGeom>
        </p:spPr>
      </p:pic>
      <p:pic>
        <p:nvPicPr>
          <p:cNvPr id="17" name="Picture 17" descr="Chart, bar chart&#10;&#10;Description automatically generated">
            <a:extLst>
              <a:ext uri="{FF2B5EF4-FFF2-40B4-BE49-F238E27FC236}">
                <a16:creationId xmlns:a16="http://schemas.microsoft.com/office/drawing/2014/main" id="{4D1BC8BB-46A1-405C-911C-70916DE34695}"/>
              </a:ext>
            </a:extLst>
          </p:cNvPr>
          <p:cNvPicPr>
            <a:picLocks noChangeAspect="1"/>
          </p:cNvPicPr>
          <p:nvPr/>
        </p:nvPicPr>
        <p:blipFill>
          <a:blip r:embed="rId8"/>
          <a:stretch>
            <a:fillRect/>
          </a:stretch>
        </p:blipFill>
        <p:spPr>
          <a:xfrm>
            <a:off x="6305550" y="3194910"/>
            <a:ext cx="2743200" cy="1839779"/>
          </a:xfrm>
          <a:prstGeom prst="rect">
            <a:avLst/>
          </a:prstGeom>
        </p:spPr>
      </p:pic>
      <p:pic>
        <p:nvPicPr>
          <p:cNvPr id="18" name="Picture 18" descr="Chart, bar chart&#10;&#10;Description automatically generated">
            <a:extLst>
              <a:ext uri="{FF2B5EF4-FFF2-40B4-BE49-F238E27FC236}">
                <a16:creationId xmlns:a16="http://schemas.microsoft.com/office/drawing/2014/main" id="{9F7EE57D-04CF-45D4-AD37-8B99ABFA6714}"/>
              </a:ext>
            </a:extLst>
          </p:cNvPr>
          <p:cNvPicPr>
            <a:picLocks noChangeAspect="1"/>
          </p:cNvPicPr>
          <p:nvPr/>
        </p:nvPicPr>
        <p:blipFill>
          <a:blip r:embed="rId9"/>
          <a:stretch>
            <a:fillRect/>
          </a:stretch>
        </p:blipFill>
        <p:spPr>
          <a:xfrm>
            <a:off x="9048750" y="3201228"/>
            <a:ext cx="2743200" cy="1789043"/>
          </a:xfrm>
          <a:prstGeom prst="rect">
            <a:avLst/>
          </a:prstGeom>
        </p:spPr>
      </p:pic>
      <p:pic>
        <p:nvPicPr>
          <p:cNvPr id="19" name="Picture 19" descr="Chart, bar chart&#10;&#10;Description automatically generated">
            <a:extLst>
              <a:ext uri="{FF2B5EF4-FFF2-40B4-BE49-F238E27FC236}">
                <a16:creationId xmlns:a16="http://schemas.microsoft.com/office/drawing/2014/main" id="{D80C91CC-8227-4EC6-8EF8-4F3AB9DDD0D8}"/>
              </a:ext>
            </a:extLst>
          </p:cNvPr>
          <p:cNvPicPr>
            <a:picLocks noChangeAspect="1"/>
          </p:cNvPicPr>
          <p:nvPr/>
        </p:nvPicPr>
        <p:blipFill>
          <a:blip r:embed="rId10"/>
          <a:stretch>
            <a:fillRect/>
          </a:stretch>
        </p:blipFill>
        <p:spPr>
          <a:xfrm>
            <a:off x="819150" y="5040630"/>
            <a:ext cx="2743200" cy="1805940"/>
          </a:xfrm>
          <a:prstGeom prst="rect">
            <a:avLst/>
          </a:prstGeom>
        </p:spPr>
      </p:pic>
      <p:pic>
        <p:nvPicPr>
          <p:cNvPr id="20" name="Picture 20" descr="Chart, bar chart&#10;&#10;Description automatically generated">
            <a:extLst>
              <a:ext uri="{FF2B5EF4-FFF2-40B4-BE49-F238E27FC236}">
                <a16:creationId xmlns:a16="http://schemas.microsoft.com/office/drawing/2014/main" id="{75D00244-3D6E-4A0D-B4F9-6ADC82EFF6E9}"/>
              </a:ext>
            </a:extLst>
          </p:cNvPr>
          <p:cNvPicPr>
            <a:picLocks noChangeAspect="1"/>
          </p:cNvPicPr>
          <p:nvPr/>
        </p:nvPicPr>
        <p:blipFill>
          <a:blip r:embed="rId11"/>
          <a:stretch>
            <a:fillRect/>
          </a:stretch>
        </p:blipFill>
        <p:spPr>
          <a:xfrm>
            <a:off x="3562350" y="4994153"/>
            <a:ext cx="2743200" cy="1822694"/>
          </a:xfrm>
          <a:prstGeom prst="rect">
            <a:avLst/>
          </a:prstGeom>
        </p:spPr>
      </p:pic>
      <p:pic>
        <p:nvPicPr>
          <p:cNvPr id="21" name="Picture 21" descr="Chart, bar chart&#10;&#10;Description automatically generated">
            <a:extLst>
              <a:ext uri="{FF2B5EF4-FFF2-40B4-BE49-F238E27FC236}">
                <a16:creationId xmlns:a16="http://schemas.microsoft.com/office/drawing/2014/main" id="{ED076967-659D-4B32-B3C7-CB7B22C89C6A}"/>
              </a:ext>
            </a:extLst>
          </p:cNvPr>
          <p:cNvPicPr>
            <a:picLocks noChangeAspect="1"/>
          </p:cNvPicPr>
          <p:nvPr/>
        </p:nvPicPr>
        <p:blipFill>
          <a:blip r:embed="rId12"/>
          <a:stretch>
            <a:fillRect/>
          </a:stretch>
        </p:blipFill>
        <p:spPr>
          <a:xfrm>
            <a:off x="6238875" y="4935752"/>
            <a:ext cx="2743200" cy="1844246"/>
          </a:xfrm>
          <a:prstGeom prst="rect">
            <a:avLst/>
          </a:prstGeom>
        </p:spPr>
      </p:pic>
      <p:pic>
        <p:nvPicPr>
          <p:cNvPr id="22" name="Picture 22" descr="Chart, bar chart&#10;&#10;Description automatically generated">
            <a:extLst>
              <a:ext uri="{FF2B5EF4-FFF2-40B4-BE49-F238E27FC236}">
                <a16:creationId xmlns:a16="http://schemas.microsoft.com/office/drawing/2014/main" id="{4F74F452-B675-41F9-8FAF-872587B320C4}"/>
              </a:ext>
            </a:extLst>
          </p:cNvPr>
          <p:cNvPicPr>
            <a:picLocks noChangeAspect="1"/>
          </p:cNvPicPr>
          <p:nvPr/>
        </p:nvPicPr>
        <p:blipFill>
          <a:blip r:embed="rId13"/>
          <a:stretch>
            <a:fillRect/>
          </a:stretch>
        </p:blipFill>
        <p:spPr>
          <a:xfrm>
            <a:off x="9086850" y="4940432"/>
            <a:ext cx="2705100" cy="1844411"/>
          </a:xfrm>
          <a:prstGeom prst="rect">
            <a:avLst/>
          </a:prstGeom>
        </p:spPr>
      </p:pic>
      <p:sp>
        <p:nvSpPr>
          <p:cNvPr id="23" name="TextBox 22">
            <a:extLst>
              <a:ext uri="{FF2B5EF4-FFF2-40B4-BE49-F238E27FC236}">
                <a16:creationId xmlns:a16="http://schemas.microsoft.com/office/drawing/2014/main" id="{1DE5DDC5-23E1-4034-9690-A2821C251EBD}"/>
              </a:ext>
            </a:extLst>
          </p:cNvPr>
          <p:cNvSpPr txBox="1"/>
          <p:nvPr/>
        </p:nvSpPr>
        <p:spPr>
          <a:xfrm>
            <a:off x="5581650" y="40576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7" name="TextBox 6">
            <a:extLst>
              <a:ext uri="{FF2B5EF4-FFF2-40B4-BE49-F238E27FC236}">
                <a16:creationId xmlns:a16="http://schemas.microsoft.com/office/drawing/2014/main" id="{304DD1F0-D584-40DD-9B94-88B9DAE6EE3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43252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9693-2797-44FA-B734-075498E3EA7D}"/>
              </a:ext>
            </a:extLst>
          </p:cNvPr>
          <p:cNvSpPr>
            <a:spLocks noGrp="1"/>
          </p:cNvSpPr>
          <p:nvPr>
            <p:ph type="title"/>
          </p:nvPr>
        </p:nvSpPr>
        <p:spPr>
          <a:xfrm>
            <a:off x="677334" y="285750"/>
            <a:ext cx="8596668" cy="673100"/>
          </a:xfrm>
        </p:spPr>
        <p:txBody>
          <a:bodyPr/>
          <a:lstStyle/>
          <a:p>
            <a:pPr algn="ctr"/>
            <a:r>
              <a:rPr lang="en-GB">
                <a:solidFill>
                  <a:schemeClr val="tx1"/>
                </a:solidFill>
              </a:rPr>
              <a:t>Visualizations</a:t>
            </a:r>
            <a:endParaRPr lang="en-GB" dirty="0"/>
          </a:p>
        </p:txBody>
      </p:sp>
      <p:sp>
        <p:nvSpPr>
          <p:cNvPr id="3" name="Content Placeholder 2">
            <a:extLst>
              <a:ext uri="{FF2B5EF4-FFF2-40B4-BE49-F238E27FC236}">
                <a16:creationId xmlns:a16="http://schemas.microsoft.com/office/drawing/2014/main" id="{79EE8E58-1C31-403C-B0EA-AC17B9F477DA}"/>
              </a:ext>
            </a:extLst>
          </p:cNvPr>
          <p:cNvSpPr>
            <a:spLocks noGrp="1"/>
          </p:cNvSpPr>
          <p:nvPr>
            <p:ph idx="1"/>
          </p:nvPr>
        </p:nvSpPr>
        <p:spPr>
          <a:xfrm>
            <a:off x="782109" y="1103314"/>
            <a:ext cx="10358793" cy="5414298"/>
          </a:xfrm>
        </p:spPr>
        <p:txBody>
          <a:bodyPr vert="horz" lIns="91440" tIns="45720" rIns="91440" bIns="45720" rtlCol="0" anchor="t">
            <a:normAutofit/>
          </a:bodyPr>
          <a:lstStyle/>
          <a:p>
            <a:r>
              <a:rPr lang="en-GB"/>
              <a:t>Scatter Plot is plotted to observe the relationship between the continous input data and output.</a:t>
            </a:r>
            <a:endParaRPr lang="en-US"/>
          </a:p>
          <a:p>
            <a:pPr marL="0" indent="0">
              <a:buNone/>
            </a:pPr>
            <a:endParaRPr lang="en-GB" dirty="0"/>
          </a:p>
        </p:txBody>
      </p:sp>
      <p:pic>
        <p:nvPicPr>
          <p:cNvPr id="4" name="Picture 4" descr="Chart, scatter chart&#10;&#10;Description automatically generated">
            <a:extLst>
              <a:ext uri="{FF2B5EF4-FFF2-40B4-BE49-F238E27FC236}">
                <a16:creationId xmlns:a16="http://schemas.microsoft.com/office/drawing/2014/main" id="{9E9FBF17-134C-4711-AE01-069AB11E6C3F}"/>
              </a:ext>
            </a:extLst>
          </p:cNvPr>
          <p:cNvPicPr>
            <a:picLocks noChangeAspect="1"/>
          </p:cNvPicPr>
          <p:nvPr/>
        </p:nvPicPr>
        <p:blipFill>
          <a:blip r:embed="rId2"/>
          <a:stretch>
            <a:fillRect/>
          </a:stretch>
        </p:blipFill>
        <p:spPr>
          <a:xfrm>
            <a:off x="781050" y="1812925"/>
            <a:ext cx="2743200" cy="1727200"/>
          </a:xfrm>
          <a:prstGeom prst="rect">
            <a:avLst/>
          </a:prstGeom>
        </p:spPr>
      </p:pic>
      <p:pic>
        <p:nvPicPr>
          <p:cNvPr id="5" name="Picture 5" descr="Chart, scatter chart&#10;&#10;Description automatically generated">
            <a:extLst>
              <a:ext uri="{FF2B5EF4-FFF2-40B4-BE49-F238E27FC236}">
                <a16:creationId xmlns:a16="http://schemas.microsoft.com/office/drawing/2014/main" id="{CDD19624-6838-47E7-8FD6-D5F7CCCC285E}"/>
              </a:ext>
            </a:extLst>
          </p:cNvPr>
          <p:cNvPicPr>
            <a:picLocks noChangeAspect="1"/>
          </p:cNvPicPr>
          <p:nvPr/>
        </p:nvPicPr>
        <p:blipFill>
          <a:blip r:embed="rId3"/>
          <a:stretch>
            <a:fillRect/>
          </a:stretch>
        </p:blipFill>
        <p:spPr>
          <a:xfrm>
            <a:off x="3705225" y="1827722"/>
            <a:ext cx="2743200" cy="1716657"/>
          </a:xfrm>
          <a:prstGeom prst="rect">
            <a:avLst/>
          </a:prstGeom>
        </p:spPr>
      </p:pic>
      <p:pic>
        <p:nvPicPr>
          <p:cNvPr id="6" name="Picture 6" descr="Chart, scatter chart&#10;&#10;Description automatically generated">
            <a:extLst>
              <a:ext uri="{FF2B5EF4-FFF2-40B4-BE49-F238E27FC236}">
                <a16:creationId xmlns:a16="http://schemas.microsoft.com/office/drawing/2014/main" id="{8571AE6F-D83A-48B8-B610-8AAFA22B5452}"/>
              </a:ext>
            </a:extLst>
          </p:cNvPr>
          <p:cNvPicPr>
            <a:picLocks noChangeAspect="1"/>
          </p:cNvPicPr>
          <p:nvPr/>
        </p:nvPicPr>
        <p:blipFill>
          <a:blip r:embed="rId4"/>
          <a:stretch>
            <a:fillRect/>
          </a:stretch>
        </p:blipFill>
        <p:spPr>
          <a:xfrm>
            <a:off x="6534150" y="1792839"/>
            <a:ext cx="2743200" cy="1748322"/>
          </a:xfrm>
          <a:prstGeom prst="rect">
            <a:avLst/>
          </a:prstGeom>
        </p:spPr>
      </p:pic>
      <p:pic>
        <p:nvPicPr>
          <p:cNvPr id="7" name="Picture 7" descr="Chart, scatter chart&#10;&#10;Description automatically generated">
            <a:extLst>
              <a:ext uri="{FF2B5EF4-FFF2-40B4-BE49-F238E27FC236}">
                <a16:creationId xmlns:a16="http://schemas.microsoft.com/office/drawing/2014/main" id="{943B4531-AFA4-4A8A-8817-2914CA1C96F5}"/>
              </a:ext>
            </a:extLst>
          </p:cNvPr>
          <p:cNvPicPr>
            <a:picLocks noChangeAspect="1"/>
          </p:cNvPicPr>
          <p:nvPr/>
        </p:nvPicPr>
        <p:blipFill>
          <a:blip r:embed="rId5"/>
          <a:stretch>
            <a:fillRect/>
          </a:stretch>
        </p:blipFill>
        <p:spPr>
          <a:xfrm>
            <a:off x="781050" y="3807152"/>
            <a:ext cx="2743200" cy="1777347"/>
          </a:xfrm>
          <a:prstGeom prst="rect">
            <a:avLst/>
          </a:prstGeom>
        </p:spPr>
      </p:pic>
      <p:pic>
        <p:nvPicPr>
          <p:cNvPr id="9" name="Picture 9" descr="Chart, scatter chart&#10;&#10;Description automatically generated">
            <a:extLst>
              <a:ext uri="{FF2B5EF4-FFF2-40B4-BE49-F238E27FC236}">
                <a16:creationId xmlns:a16="http://schemas.microsoft.com/office/drawing/2014/main" id="{6FC9D130-359A-4573-8CF5-70886BEF603E}"/>
              </a:ext>
            </a:extLst>
          </p:cNvPr>
          <p:cNvPicPr>
            <a:picLocks noChangeAspect="1"/>
          </p:cNvPicPr>
          <p:nvPr/>
        </p:nvPicPr>
        <p:blipFill>
          <a:blip r:embed="rId6"/>
          <a:stretch>
            <a:fillRect/>
          </a:stretch>
        </p:blipFill>
        <p:spPr>
          <a:xfrm>
            <a:off x="3829050" y="3807929"/>
            <a:ext cx="2743200" cy="1775791"/>
          </a:xfrm>
          <a:prstGeom prst="rect">
            <a:avLst/>
          </a:prstGeom>
        </p:spPr>
      </p:pic>
      <p:pic>
        <p:nvPicPr>
          <p:cNvPr id="10" name="Picture 10" descr="Chart, scatter chart&#10;&#10;Description automatically generated">
            <a:extLst>
              <a:ext uri="{FF2B5EF4-FFF2-40B4-BE49-F238E27FC236}">
                <a16:creationId xmlns:a16="http://schemas.microsoft.com/office/drawing/2014/main" id="{651B002E-75B2-4378-8BAF-F4AF2B61A3E5}"/>
              </a:ext>
            </a:extLst>
          </p:cNvPr>
          <p:cNvPicPr>
            <a:picLocks noChangeAspect="1"/>
          </p:cNvPicPr>
          <p:nvPr/>
        </p:nvPicPr>
        <p:blipFill>
          <a:blip r:embed="rId7"/>
          <a:stretch>
            <a:fillRect/>
          </a:stretch>
        </p:blipFill>
        <p:spPr>
          <a:xfrm>
            <a:off x="6667500" y="3825976"/>
            <a:ext cx="2743200" cy="1739697"/>
          </a:xfrm>
          <a:prstGeom prst="rect">
            <a:avLst/>
          </a:prstGeom>
        </p:spPr>
      </p:pic>
      <p:sp>
        <p:nvSpPr>
          <p:cNvPr id="11" name="TextBox 10">
            <a:extLst>
              <a:ext uri="{FF2B5EF4-FFF2-40B4-BE49-F238E27FC236}">
                <a16:creationId xmlns:a16="http://schemas.microsoft.com/office/drawing/2014/main" id="{8B9A7E02-638B-4735-94F1-283C07CAED41}"/>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92808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C987-CB76-465D-8870-CB63CF2E92DB}"/>
              </a:ext>
            </a:extLst>
          </p:cNvPr>
          <p:cNvSpPr>
            <a:spLocks noGrp="1"/>
          </p:cNvSpPr>
          <p:nvPr>
            <p:ph type="title"/>
          </p:nvPr>
        </p:nvSpPr>
        <p:spPr>
          <a:xfrm>
            <a:off x="677334" y="190500"/>
            <a:ext cx="8596668" cy="596900"/>
          </a:xfrm>
        </p:spPr>
        <p:txBody>
          <a:bodyPr>
            <a:normAutofit fontScale="90000"/>
          </a:bodyPr>
          <a:lstStyle/>
          <a:p>
            <a:pPr algn="ctr"/>
            <a:r>
              <a:rPr lang="en-GB">
                <a:solidFill>
                  <a:schemeClr val="tx1"/>
                </a:solidFill>
              </a:rPr>
              <a:t>Steps and Assumptions Used:</a:t>
            </a:r>
            <a:endParaRPr lang="en-GB"/>
          </a:p>
        </p:txBody>
      </p:sp>
      <p:sp>
        <p:nvSpPr>
          <p:cNvPr id="3" name="Content Placeholder 2">
            <a:extLst>
              <a:ext uri="{FF2B5EF4-FFF2-40B4-BE49-F238E27FC236}">
                <a16:creationId xmlns:a16="http://schemas.microsoft.com/office/drawing/2014/main" id="{CC73E87C-48C8-40AF-AB73-84282058EB07}"/>
              </a:ext>
            </a:extLst>
          </p:cNvPr>
          <p:cNvSpPr>
            <a:spLocks noGrp="1"/>
          </p:cNvSpPr>
          <p:nvPr>
            <p:ph idx="1"/>
          </p:nvPr>
        </p:nvSpPr>
        <p:spPr>
          <a:xfrm>
            <a:off x="677334" y="960439"/>
            <a:ext cx="8653818" cy="5509548"/>
          </a:xfrm>
        </p:spPr>
        <p:txBody>
          <a:bodyPr vert="horz" lIns="91440" tIns="45720" rIns="91440" bIns="45720" rtlCol="0" anchor="t">
            <a:normAutofit lnSpcReduction="10000"/>
          </a:bodyPr>
          <a:lstStyle/>
          <a:p>
            <a:r>
              <a:rPr lang="en-GB"/>
              <a:t>Label Encoding: The datas in label form is converted into numeric form which is in machine-readable form.</a:t>
            </a:r>
          </a:p>
          <a:p>
            <a:pPr marL="0" indent="0" algn="ctr">
              <a:buNone/>
            </a:pPr>
            <a:endParaRPr lang="en-GB" dirty="0"/>
          </a:p>
          <a:p>
            <a:pPr marL="0" indent="0" algn="ctr">
              <a:buNone/>
            </a:pPr>
            <a:endParaRPr lang="en-GB" dirty="0"/>
          </a:p>
          <a:p>
            <a:r>
              <a:rPr lang="en-GB"/>
              <a:t>Filling Null values: There are some null values which indicates missing or unknown values represented as NaN. It can be filled by replacing it with mean, median or mode with respect to that particular column.</a:t>
            </a:r>
            <a:endParaRPr lang="en-GB" dirty="0"/>
          </a:p>
          <a:p>
            <a:pPr marL="0" indent="0" algn="ctr">
              <a:buNone/>
            </a:pPr>
            <a:endParaRPr lang="en-GB" dirty="0"/>
          </a:p>
          <a:p>
            <a:pPr algn="ctr"/>
            <a:endParaRPr lang="en-GB" dirty="0"/>
          </a:p>
          <a:p>
            <a:pPr marL="285750" indent="-285750"/>
            <a:r>
              <a:rPr lang="en-GB"/>
              <a:t>Correlation: Finding the correlation between the target and input columns.</a:t>
            </a:r>
          </a:p>
          <a:p>
            <a:pPr marL="285750" indent="-285750"/>
            <a:r>
              <a:rPr lang="en-GB"/>
              <a:t>Describe of dataset: This gives the mean, standard deviation, maximum and minimum value.</a:t>
            </a:r>
            <a:endParaRPr lang="en-GB" dirty="0"/>
          </a:p>
          <a:p>
            <a:pPr marL="285750" indent="-285750"/>
            <a:r>
              <a:rPr lang="en-GB"/>
              <a:t>Outliers: Outliers have been checked usinf box plot and the outliers present have been remloved by z-score technique.</a:t>
            </a:r>
            <a:endParaRPr lang="en-GB" dirty="0"/>
          </a:p>
          <a:p>
            <a:pPr marL="285750" indent="-285750"/>
            <a:r>
              <a:rPr lang="en-GB"/>
              <a:t>Skewness: Skewness has been checked using normal distribution curve and been removed using power transform method.</a:t>
            </a:r>
            <a:endParaRPr lang="en-GB" dirty="0"/>
          </a:p>
          <a:p>
            <a:pPr marL="0" indent="0" algn="ctr">
              <a:buNone/>
            </a:pPr>
            <a:endParaRPr lang="en-GB" dirty="0"/>
          </a:p>
        </p:txBody>
      </p:sp>
      <p:sp>
        <p:nvSpPr>
          <p:cNvPr id="4" name="TextBox 3">
            <a:extLst>
              <a:ext uri="{FF2B5EF4-FFF2-40B4-BE49-F238E27FC236}">
                <a16:creationId xmlns:a16="http://schemas.microsoft.com/office/drawing/2014/main" id="{DDC3F749-C377-465E-9441-0728E90719F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5" name="Picture 5">
            <a:extLst>
              <a:ext uri="{FF2B5EF4-FFF2-40B4-BE49-F238E27FC236}">
                <a16:creationId xmlns:a16="http://schemas.microsoft.com/office/drawing/2014/main" id="{4A6A5FDE-0E6D-4792-B31A-FD2C30805775}"/>
              </a:ext>
            </a:extLst>
          </p:cNvPr>
          <p:cNvPicPr>
            <a:picLocks noChangeAspect="1"/>
          </p:cNvPicPr>
          <p:nvPr/>
        </p:nvPicPr>
        <p:blipFill>
          <a:blip r:embed="rId2"/>
          <a:stretch>
            <a:fillRect/>
          </a:stretch>
        </p:blipFill>
        <p:spPr>
          <a:xfrm>
            <a:off x="2695575" y="1446552"/>
            <a:ext cx="4619625" cy="583522"/>
          </a:xfrm>
          <a:prstGeom prst="rect">
            <a:avLst/>
          </a:prstGeom>
        </p:spPr>
      </p:pic>
      <p:pic>
        <p:nvPicPr>
          <p:cNvPr id="6" name="Picture 6" descr="Text&#10;&#10;Description automatically generated">
            <a:extLst>
              <a:ext uri="{FF2B5EF4-FFF2-40B4-BE49-F238E27FC236}">
                <a16:creationId xmlns:a16="http://schemas.microsoft.com/office/drawing/2014/main" id="{87736877-52F6-4030-8AC9-9C2574F99D55}"/>
              </a:ext>
            </a:extLst>
          </p:cNvPr>
          <p:cNvPicPr>
            <a:picLocks noChangeAspect="1"/>
          </p:cNvPicPr>
          <p:nvPr/>
        </p:nvPicPr>
        <p:blipFill>
          <a:blip r:embed="rId3"/>
          <a:stretch>
            <a:fillRect/>
          </a:stretch>
        </p:blipFill>
        <p:spPr>
          <a:xfrm>
            <a:off x="2438400" y="3341416"/>
            <a:ext cx="5124450" cy="660942"/>
          </a:xfrm>
          <a:prstGeom prst="rect">
            <a:avLst/>
          </a:prstGeom>
        </p:spPr>
      </p:pic>
      <p:sp>
        <p:nvSpPr>
          <p:cNvPr id="7" name="TextBox 6">
            <a:extLst>
              <a:ext uri="{FF2B5EF4-FFF2-40B4-BE49-F238E27FC236}">
                <a16:creationId xmlns:a16="http://schemas.microsoft.com/office/drawing/2014/main" id="{FF0669C9-9622-4C0B-89CA-41943F096973}"/>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9" name="TextBox 8">
            <a:extLst>
              <a:ext uri="{FF2B5EF4-FFF2-40B4-BE49-F238E27FC236}">
                <a16:creationId xmlns:a16="http://schemas.microsoft.com/office/drawing/2014/main" id="{94940B51-085C-4E99-BD2C-208A27A5294B}"/>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10" name="TextBox 9">
            <a:extLst>
              <a:ext uri="{FF2B5EF4-FFF2-40B4-BE49-F238E27FC236}">
                <a16:creationId xmlns:a16="http://schemas.microsoft.com/office/drawing/2014/main" id="{97ADA4F0-9FA2-42D4-A756-29CF34CEBCE4}"/>
              </a:ext>
            </a:extLst>
          </p:cNvPr>
          <p:cNvSpPr txBox="1"/>
          <p:nvPr/>
        </p:nvSpPr>
        <p:spPr>
          <a:xfrm>
            <a:off x="9134475" y="63341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Continued...</a:t>
            </a:r>
            <a:endParaRPr lang="en-GB" dirty="0"/>
          </a:p>
        </p:txBody>
      </p:sp>
    </p:spTree>
    <p:extLst>
      <p:ext uri="{BB962C8B-B14F-4D97-AF65-F5344CB8AC3E}">
        <p14:creationId xmlns:p14="http://schemas.microsoft.com/office/powerpoint/2010/main" val="354139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2E96-F5C7-4595-81F0-8367CA372DC9}"/>
              </a:ext>
            </a:extLst>
          </p:cNvPr>
          <p:cNvSpPr>
            <a:spLocks noGrp="1"/>
          </p:cNvSpPr>
          <p:nvPr>
            <p:ph type="title"/>
          </p:nvPr>
        </p:nvSpPr>
        <p:spPr>
          <a:xfrm>
            <a:off x="724959" y="723900"/>
            <a:ext cx="8596668" cy="987425"/>
          </a:xfrm>
        </p:spPr>
        <p:txBody>
          <a:bodyPr>
            <a:normAutofit/>
          </a:bodyPr>
          <a:lstStyle/>
          <a:p>
            <a:pPr algn="ctr"/>
            <a:r>
              <a:rPr lang="en-GB">
                <a:solidFill>
                  <a:schemeClr val="tx1"/>
                </a:solidFill>
              </a:rPr>
              <a:t>Steps and Assumptions Used:</a:t>
            </a:r>
            <a:endParaRPr lang="en-GB" dirty="0"/>
          </a:p>
        </p:txBody>
      </p:sp>
      <p:sp>
        <p:nvSpPr>
          <p:cNvPr id="3" name="Content Placeholder 2">
            <a:extLst>
              <a:ext uri="{FF2B5EF4-FFF2-40B4-BE49-F238E27FC236}">
                <a16:creationId xmlns:a16="http://schemas.microsoft.com/office/drawing/2014/main" id="{7BA4BA16-2F74-4BE0-9CBB-2C67FEA21CE1}"/>
              </a:ext>
            </a:extLst>
          </p:cNvPr>
          <p:cNvSpPr>
            <a:spLocks noGrp="1"/>
          </p:cNvSpPr>
          <p:nvPr>
            <p:ph idx="1"/>
          </p:nvPr>
        </p:nvSpPr>
        <p:spPr>
          <a:xfrm>
            <a:off x="724959" y="1931989"/>
            <a:ext cx="8596668" cy="3090198"/>
          </a:xfrm>
        </p:spPr>
        <p:txBody>
          <a:bodyPr vert="horz" lIns="91440" tIns="45720" rIns="91440" bIns="45720" rtlCol="0" anchor="t">
            <a:normAutofit/>
          </a:bodyPr>
          <a:lstStyle/>
          <a:p>
            <a:pPr lvl="1"/>
            <a:r>
              <a:rPr lang="en-GB"/>
              <a:t>Dropping the columns: The columns which are not correlated to the target column have been deleted.</a:t>
            </a:r>
            <a:endParaRPr lang="en-GB" dirty="0"/>
          </a:p>
          <a:p>
            <a:pPr lvl="1"/>
            <a:r>
              <a:rPr lang="en-GB"/>
              <a:t>The dataset has been</a:t>
            </a:r>
            <a:r>
              <a:rPr lang="en-GB" dirty="0"/>
              <a:t> </a:t>
            </a:r>
            <a:r>
              <a:rPr lang="en-GB"/>
              <a:t>divided into features and vectors.</a:t>
            </a:r>
            <a:endParaRPr lang="en-GB" dirty="0"/>
          </a:p>
          <a:p>
            <a:pPr lvl="1"/>
            <a:r>
              <a:rPr lang="en-GB"/>
              <a:t>Data scaling is done using standard scaler.</a:t>
            </a:r>
            <a:endParaRPr lang="en-GB" dirty="0"/>
          </a:p>
          <a:p>
            <a:pPr marL="457200" lvl="1" indent="0" algn="ctr">
              <a:buNone/>
            </a:pPr>
            <a:endParaRPr lang="en-GB" dirty="0"/>
          </a:p>
          <a:p>
            <a:pPr lvl="1"/>
            <a:endParaRPr lang="en-GB" dirty="0"/>
          </a:p>
          <a:p>
            <a:pPr lvl="1"/>
            <a:r>
              <a:rPr lang="en-GB"/>
              <a:t>Building the model using regression technique.</a:t>
            </a:r>
            <a:endParaRPr lang="en-GB" dirty="0"/>
          </a:p>
          <a:p>
            <a:pPr lvl="1"/>
            <a:r>
              <a:rPr lang="en-GB"/>
              <a:t>The best model was chosen and saved the model.</a:t>
            </a:r>
            <a:endParaRPr lang="en-GB" dirty="0"/>
          </a:p>
        </p:txBody>
      </p:sp>
      <p:pic>
        <p:nvPicPr>
          <p:cNvPr id="4" name="Picture 4" descr="A picture containing logo&#10;&#10;Description automatically generated">
            <a:extLst>
              <a:ext uri="{FF2B5EF4-FFF2-40B4-BE49-F238E27FC236}">
                <a16:creationId xmlns:a16="http://schemas.microsoft.com/office/drawing/2014/main" id="{F2713CB4-6BAE-4E2A-92C0-CEC8898BF843}"/>
              </a:ext>
            </a:extLst>
          </p:cNvPr>
          <p:cNvPicPr>
            <a:picLocks noChangeAspect="1"/>
          </p:cNvPicPr>
          <p:nvPr/>
        </p:nvPicPr>
        <p:blipFill>
          <a:blip r:embed="rId2"/>
          <a:stretch>
            <a:fillRect/>
          </a:stretch>
        </p:blipFill>
        <p:spPr>
          <a:xfrm>
            <a:off x="2486025" y="3232365"/>
            <a:ext cx="4705350" cy="698069"/>
          </a:xfrm>
          <a:prstGeom prst="rect">
            <a:avLst/>
          </a:prstGeom>
        </p:spPr>
      </p:pic>
    </p:spTree>
    <p:extLst>
      <p:ext uri="{BB962C8B-B14F-4D97-AF65-F5344CB8AC3E}">
        <p14:creationId xmlns:p14="http://schemas.microsoft.com/office/powerpoint/2010/main" val="166625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0FCD-5AD0-4C35-9734-0A20B027A983}"/>
              </a:ext>
            </a:extLst>
          </p:cNvPr>
          <p:cNvSpPr>
            <a:spLocks noGrp="1"/>
          </p:cNvSpPr>
          <p:nvPr>
            <p:ph type="title"/>
          </p:nvPr>
        </p:nvSpPr>
        <p:spPr>
          <a:xfrm>
            <a:off x="677334" y="609600"/>
            <a:ext cx="8596668" cy="758825"/>
          </a:xfrm>
        </p:spPr>
        <p:txBody>
          <a:bodyPr/>
          <a:lstStyle/>
          <a:p>
            <a:pPr algn="ctr"/>
            <a:r>
              <a:rPr lang="en-GB">
                <a:solidFill>
                  <a:schemeClr val="tx1"/>
                </a:solidFill>
              </a:rPr>
              <a:t>Model Dashboard</a:t>
            </a:r>
            <a:endParaRPr lang="en-GB" dirty="0">
              <a:solidFill>
                <a:schemeClr val="tx1"/>
              </a:solidFill>
            </a:endParaRPr>
          </a:p>
        </p:txBody>
      </p:sp>
      <p:sp>
        <p:nvSpPr>
          <p:cNvPr id="3" name="Content Placeholder 2">
            <a:extLst>
              <a:ext uri="{FF2B5EF4-FFF2-40B4-BE49-F238E27FC236}">
                <a16:creationId xmlns:a16="http://schemas.microsoft.com/office/drawing/2014/main" id="{6C1F3A98-CB6A-4769-BC0B-753DC8B1A8FF}"/>
              </a:ext>
            </a:extLst>
          </p:cNvPr>
          <p:cNvSpPr>
            <a:spLocks noGrp="1"/>
          </p:cNvSpPr>
          <p:nvPr>
            <p:ph idx="1"/>
          </p:nvPr>
        </p:nvSpPr>
        <p:spPr>
          <a:xfrm>
            <a:off x="677334" y="1303339"/>
            <a:ext cx="8596668" cy="4738023"/>
          </a:xfrm>
        </p:spPr>
        <p:txBody>
          <a:bodyPr vert="horz" lIns="91440" tIns="45720" rIns="91440" bIns="45720" rtlCol="0" anchor="t">
            <a:normAutofit/>
          </a:bodyPr>
          <a:lstStyle/>
          <a:p>
            <a:r>
              <a:rPr lang="en-GB"/>
              <a:t>Regression models are used to predict the house price in this project.</a:t>
            </a:r>
            <a:endParaRPr lang="en-US"/>
          </a:p>
          <a:p>
            <a:r>
              <a:rPr lang="en-GB"/>
              <a:t>Linear Regression: It gives the relationship between the dependent and independent variables.</a:t>
            </a:r>
          </a:p>
          <a:p>
            <a:pPr marL="0" indent="0">
              <a:buNone/>
            </a:pPr>
            <a:endParaRPr lang="en-GB" dirty="0"/>
          </a:p>
          <a:p>
            <a:pPr marL="0" indent="0">
              <a:buNone/>
            </a:pPr>
            <a:endParaRPr lang="en-GB" dirty="0"/>
          </a:p>
          <a:p>
            <a:pPr marL="0" indent="0">
              <a:buNone/>
            </a:pPr>
            <a:endParaRPr lang="en-GB" dirty="0"/>
          </a:p>
        </p:txBody>
      </p:sp>
      <p:pic>
        <p:nvPicPr>
          <p:cNvPr id="4" name="Picture 4" descr="A picture containing chart&#10;&#10;Description automatically generated">
            <a:extLst>
              <a:ext uri="{FF2B5EF4-FFF2-40B4-BE49-F238E27FC236}">
                <a16:creationId xmlns:a16="http://schemas.microsoft.com/office/drawing/2014/main" id="{C9CBE30F-9B5D-4ED2-8DCC-B05D803E13D8}"/>
              </a:ext>
            </a:extLst>
          </p:cNvPr>
          <p:cNvPicPr>
            <a:picLocks noChangeAspect="1"/>
          </p:cNvPicPr>
          <p:nvPr/>
        </p:nvPicPr>
        <p:blipFill>
          <a:blip r:embed="rId2"/>
          <a:stretch>
            <a:fillRect/>
          </a:stretch>
        </p:blipFill>
        <p:spPr>
          <a:xfrm>
            <a:off x="2152650" y="2385900"/>
            <a:ext cx="5981700" cy="619351"/>
          </a:xfrm>
          <a:prstGeom prst="rect">
            <a:avLst/>
          </a:prstGeom>
        </p:spPr>
      </p:pic>
      <p:sp>
        <p:nvSpPr>
          <p:cNvPr id="5" name="TextBox 4">
            <a:extLst>
              <a:ext uri="{FF2B5EF4-FFF2-40B4-BE49-F238E27FC236}">
                <a16:creationId xmlns:a16="http://schemas.microsoft.com/office/drawing/2014/main" id="{180691ED-784B-4DB4-A46D-AB6F0B22CAAC}"/>
              </a:ext>
            </a:extLst>
          </p:cNvPr>
          <p:cNvSpPr txBox="1"/>
          <p:nvPr/>
        </p:nvSpPr>
        <p:spPr>
          <a:xfrm flipV="1">
            <a:off x="6267450" y="3798332"/>
            <a:ext cx="2333625" cy="478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7" name="TextBox 6">
            <a:extLst>
              <a:ext uri="{FF2B5EF4-FFF2-40B4-BE49-F238E27FC236}">
                <a16:creationId xmlns:a16="http://schemas.microsoft.com/office/drawing/2014/main" id="{1C0DABE0-1172-4659-BC6E-F1D95AFF1DAD}"/>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9" name="Picture 9" descr="Chart, scatter chart&#10;&#10;Description automatically generated">
            <a:extLst>
              <a:ext uri="{FF2B5EF4-FFF2-40B4-BE49-F238E27FC236}">
                <a16:creationId xmlns:a16="http://schemas.microsoft.com/office/drawing/2014/main" id="{6EF4E930-25A1-4829-8C36-C19B40D956B4}"/>
              </a:ext>
            </a:extLst>
          </p:cNvPr>
          <p:cNvPicPr>
            <a:picLocks noChangeAspect="1"/>
          </p:cNvPicPr>
          <p:nvPr/>
        </p:nvPicPr>
        <p:blipFill>
          <a:blip r:embed="rId3"/>
          <a:stretch>
            <a:fillRect/>
          </a:stretch>
        </p:blipFill>
        <p:spPr>
          <a:xfrm>
            <a:off x="3133725" y="3134369"/>
            <a:ext cx="4029075" cy="2989562"/>
          </a:xfrm>
          <a:prstGeom prst="rect">
            <a:avLst/>
          </a:prstGeom>
        </p:spPr>
      </p:pic>
    </p:spTree>
    <p:extLst>
      <p:ext uri="{BB962C8B-B14F-4D97-AF65-F5344CB8AC3E}">
        <p14:creationId xmlns:p14="http://schemas.microsoft.com/office/powerpoint/2010/main" val="9314993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Housing: Price Prediction</vt:lpstr>
      <vt:lpstr>Problem Statement</vt:lpstr>
      <vt:lpstr>Machine Learning</vt:lpstr>
      <vt:lpstr>Exploratory Data Analysis</vt:lpstr>
      <vt:lpstr>Visualizations</vt:lpstr>
      <vt:lpstr>Visualizations</vt:lpstr>
      <vt:lpstr>Steps and Assumptions Used:</vt:lpstr>
      <vt:lpstr>Steps and Assumptions Used:</vt:lpstr>
      <vt:lpstr>Model Dashboard</vt:lpstr>
      <vt:lpstr>PowerPoint Presentation</vt:lpstr>
      <vt:lpstr>PowerPoint Presentation</vt:lpstr>
      <vt:lpstr>PowerPoint Presentation</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640</cp:revision>
  <dcterms:created xsi:type="dcterms:W3CDTF">2021-10-28T05:08:25Z</dcterms:created>
  <dcterms:modified xsi:type="dcterms:W3CDTF">2021-10-28T11:17:06Z</dcterms:modified>
</cp:coreProperties>
</file>