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21253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8ECB46-3FCF-44F6-AD65-9804F42C7442}" type="datetimeFigureOut">
              <a:rPr lang="en-IN" smtClean="0"/>
              <a:t>14-01-2022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81294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33475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030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3764617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2330482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00236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364150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29748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86515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318279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8ECB46-3FCF-44F6-AD65-9804F42C7442}" type="datetimeFigureOut">
              <a:rPr lang="en-IN" smtClean="0"/>
              <a:t>14-01-2022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158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8ECB46-3FCF-44F6-AD65-9804F42C7442}" type="datetimeFigureOut">
              <a:rPr lang="en-IN" smtClean="0"/>
              <a:t>14-01-2022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43964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76201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81295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08ECB46-3FCF-44F6-AD65-9804F42C7442}" type="datetimeFigureOut">
              <a:rPr lang="en-IN" smtClean="0"/>
              <a:t>14-01-2022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62647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8ECB46-3FCF-44F6-AD65-9804F42C7442}" type="datetimeFigureOut">
              <a:rPr lang="en-IN" smtClean="0"/>
              <a:t>14-01-2022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F140A-B733-488B-9510-D25B1BE7538C}" type="slidenum">
              <a:rPr lang="en-IN" smtClean="0"/>
              <a:t>‹#›</a:t>
            </a:fld>
            <a:endParaRPr lang="en-IN"/>
          </a:p>
        </p:txBody>
      </p:sp>
    </p:spTree>
    <p:extLst>
      <p:ext uri="{BB962C8B-B14F-4D97-AF65-F5344CB8AC3E}">
        <p14:creationId xmlns:p14="http://schemas.microsoft.com/office/powerpoint/2010/main" val="134908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8ECB46-3FCF-44F6-AD65-9804F42C7442}" type="datetimeFigureOut">
              <a:rPr lang="en-IN" smtClean="0"/>
              <a:t>14-01-2022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AF140A-B733-488B-9510-D25B1BE7538C}" type="slidenum">
              <a:rPr lang="en-IN" smtClean="0"/>
              <a:t>‹#›</a:t>
            </a:fld>
            <a:endParaRPr lang="en-IN"/>
          </a:p>
        </p:txBody>
      </p:sp>
    </p:spTree>
    <p:extLst>
      <p:ext uri="{BB962C8B-B14F-4D97-AF65-F5344CB8AC3E}">
        <p14:creationId xmlns:p14="http://schemas.microsoft.com/office/powerpoint/2010/main" val="21723344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RATINGS PREDICTION PROJECT</a:t>
            </a:r>
            <a:endParaRPr lang="en-IN" dirty="0"/>
          </a:p>
        </p:txBody>
      </p:sp>
      <p:sp>
        <p:nvSpPr>
          <p:cNvPr id="3" name="Subtitle 2"/>
          <p:cNvSpPr>
            <a:spLocks noGrp="1"/>
          </p:cNvSpPr>
          <p:nvPr>
            <p:ph type="subTitle" idx="1"/>
          </p:nvPr>
        </p:nvSpPr>
        <p:spPr/>
        <p:txBody>
          <a:bodyPr/>
          <a:lstStyle/>
          <a:p>
            <a:r>
              <a:rPr lang="en-US" dirty="0" smtClean="0"/>
              <a:t>Presented by:</a:t>
            </a:r>
          </a:p>
          <a:p>
            <a:r>
              <a:rPr lang="en-US" dirty="0" err="1" smtClean="0"/>
              <a:t>Ashika</a:t>
            </a:r>
            <a:r>
              <a:rPr lang="en-US" dirty="0" smtClean="0"/>
              <a:t> </a:t>
            </a:r>
            <a:r>
              <a:rPr lang="en-US" dirty="0" err="1" smtClean="0"/>
              <a:t>yasmeen</a:t>
            </a:r>
            <a:endParaRPr lang="en-IN" dirty="0"/>
          </a:p>
        </p:txBody>
      </p:sp>
      <p:pic>
        <p:nvPicPr>
          <p:cNvPr id="4" name="Picture 3">
            <a:extLst>
              <a:ext uri="{FF2B5EF4-FFF2-40B4-BE49-F238E27FC236}">
                <a16:creationId xmlns:a16="http://schemas.microsoft.com/office/drawing/2014/main" id="{5E7530CA-28D5-4C2A-B636-C042F2BE16B8}"/>
              </a:ext>
            </a:extLst>
          </p:cNvPr>
          <p:cNvPicPr>
            <a:picLocks noChangeAspect="1"/>
          </p:cNvPicPr>
          <p:nvPr/>
        </p:nvPicPr>
        <p:blipFill>
          <a:blip r:embed="rId2"/>
          <a:stretch>
            <a:fillRect/>
          </a:stretch>
        </p:blipFill>
        <p:spPr>
          <a:xfrm>
            <a:off x="9020907" y="3112590"/>
            <a:ext cx="3171093" cy="2222256"/>
          </a:xfrm>
          <a:prstGeom prst="rect">
            <a:avLst/>
          </a:prstGeom>
        </p:spPr>
      </p:pic>
    </p:spTree>
    <p:extLst>
      <p:ext uri="{BB962C8B-B14F-4D97-AF65-F5344CB8AC3E}">
        <p14:creationId xmlns:p14="http://schemas.microsoft.com/office/powerpoint/2010/main" val="24275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7674"/>
          </a:xfrm>
        </p:spPr>
        <p:txBody>
          <a:bodyPr/>
          <a:lstStyle/>
          <a:p>
            <a:pPr algn="ctr"/>
            <a:r>
              <a:rPr lang="en-US" dirty="0" smtClean="0"/>
              <a:t>FINALIZED MODEL</a:t>
            </a:r>
            <a:endParaRPr lang="en-IN" dirty="0"/>
          </a:p>
        </p:txBody>
      </p:sp>
      <p:sp>
        <p:nvSpPr>
          <p:cNvPr id="3" name="Content Placeholder 2"/>
          <p:cNvSpPr>
            <a:spLocks noGrp="1"/>
          </p:cNvSpPr>
          <p:nvPr>
            <p:ph idx="1"/>
          </p:nvPr>
        </p:nvSpPr>
        <p:spPr>
          <a:xfrm>
            <a:off x="1103312" y="1239716"/>
            <a:ext cx="8946541" cy="5008684"/>
          </a:xfrm>
        </p:spPr>
        <p:txBody>
          <a:bodyPr/>
          <a:lstStyle/>
          <a:p>
            <a:pPr marL="0" indent="0">
              <a:lnSpc>
                <a:spcPct val="85000"/>
              </a:lnSpc>
              <a:spcBef>
                <a:spcPts val="1300"/>
              </a:spcBef>
              <a:buNone/>
            </a:pPr>
            <a:r>
              <a:rPr lang="en-GB" dirty="0" smtClean="0">
                <a:ea typeface="+mn-lt"/>
                <a:cs typeface="+mn-lt"/>
              </a:rPr>
              <a:t>Support Vector Classifier </a:t>
            </a:r>
            <a:r>
              <a:rPr lang="en-GB" dirty="0">
                <a:ea typeface="+mn-lt"/>
                <a:cs typeface="+mn-lt"/>
              </a:rPr>
              <a:t>is chosen as a best model with </a:t>
            </a:r>
            <a:r>
              <a:rPr lang="en-GB" dirty="0" smtClean="0">
                <a:ea typeface="+mn-lt"/>
                <a:cs typeface="+mn-lt"/>
              </a:rPr>
              <a:t>72% </a:t>
            </a:r>
            <a:r>
              <a:rPr lang="en-GB" dirty="0">
                <a:ea typeface="+mn-lt"/>
                <a:cs typeface="+mn-lt"/>
              </a:rPr>
              <a:t>accuracy.</a:t>
            </a:r>
            <a:endParaRPr lang="en-US" dirty="0">
              <a:ea typeface="+mn-lt"/>
              <a:cs typeface="+mn-lt"/>
            </a:endParaRPr>
          </a:p>
          <a:p>
            <a:pPr algn="ctr">
              <a:lnSpc>
                <a:spcPct val="85000"/>
              </a:lnSpc>
              <a:spcBef>
                <a:spcPts val="1300"/>
              </a:spcBef>
            </a:pPr>
            <a:endParaRPr lang="en-GB" dirty="0">
              <a:ea typeface="+mn-lt"/>
              <a:cs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40" y="1633171"/>
            <a:ext cx="5534025" cy="4857750"/>
          </a:xfrm>
          <a:prstGeom prst="rect">
            <a:avLst/>
          </a:prstGeom>
        </p:spPr>
      </p:pic>
    </p:spTree>
    <p:extLst>
      <p:ext uri="{BB962C8B-B14F-4D97-AF65-F5344CB8AC3E}">
        <p14:creationId xmlns:p14="http://schemas.microsoft.com/office/powerpoint/2010/main" val="228590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a:xfrm>
            <a:off x="1103312" y="1230923"/>
            <a:ext cx="8946541" cy="5017477"/>
          </a:xfrm>
        </p:spPr>
        <p:txBody>
          <a:bodyPr/>
          <a:lstStyle/>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dirty="0" err="1">
                <a:latin typeface="Century" panose="02040604050505020304" pitchFamily="18" charset="0"/>
                <a:ea typeface="Calibri" panose="020F0502020204030204" pitchFamily="34" charset="0"/>
                <a:cs typeface="Times New Roman" panose="02020603050405020304" pitchFamily="18" charset="0"/>
              </a:rPr>
              <a:t>analyze</a:t>
            </a:r>
            <a:r>
              <a:rPr lang="en-IN"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dirty="0" err="1">
                <a:latin typeface="Century" panose="02040604050505020304" pitchFamily="18" charset="0"/>
                <a:ea typeface="Calibri" panose="020F0502020204030204" pitchFamily="34" charset="0"/>
                <a:cs typeface="Times New Roman" panose="02020603050405020304" pitchFamily="18" charset="0"/>
              </a:rPr>
              <a:t>punctuatuions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urls</a:t>
            </a:r>
            <a:r>
              <a:rPr lang="en-IN" dirty="0">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a:t>
            </a:r>
            <a:r>
              <a:rPr lang="en-IN" dirty="0" err="1">
                <a:latin typeface="Century" panose="02040604050505020304" pitchFamily="18" charset="0"/>
                <a:ea typeface="Calibri" panose="020F0502020204030204" pitchFamily="34" charset="0"/>
                <a:cs typeface="Times New Roman" panose="02020603050405020304" pitchFamily="18" charset="0"/>
              </a:rPr>
              <a:t>tunning</a:t>
            </a:r>
            <a:r>
              <a:rPr lang="en-IN" dirty="0">
                <a:latin typeface="Century" panose="02040604050505020304" pitchFamily="18" charset="0"/>
                <a:ea typeface="Calibri" panose="020F0502020204030204" pitchFamily="34" charset="0"/>
                <a:cs typeface="Times New Roman" panose="02020603050405020304" pitchFamily="18" charset="0"/>
              </a:rPr>
              <a:t>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pPr marL="0" indent="0">
              <a:buNone/>
            </a:pPr>
            <a:endParaRPr lang="en-IN" dirty="0"/>
          </a:p>
        </p:txBody>
      </p:sp>
    </p:spTree>
    <p:extLst>
      <p:ext uri="{BB962C8B-B14F-4D97-AF65-F5344CB8AC3E}">
        <p14:creationId xmlns:p14="http://schemas.microsoft.com/office/powerpoint/2010/main" val="155352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7924"/>
            <a:ext cx="9404723" cy="967154"/>
          </a:xfrm>
        </p:spPr>
        <p:txBody>
          <a:bodyPr/>
          <a:lstStyle/>
          <a:p>
            <a:pPr algn="ctr"/>
            <a:r>
              <a:rPr lang="en-US" dirty="0" smtClean="0"/>
              <a:t>PROBLEM STATEMENT</a:t>
            </a:r>
            <a:endParaRPr lang="en-IN" dirty="0"/>
          </a:p>
        </p:txBody>
      </p:sp>
      <p:sp>
        <p:nvSpPr>
          <p:cNvPr id="3" name="Content Placeholder 2"/>
          <p:cNvSpPr>
            <a:spLocks noGrp="1"/>
          </p:cNvSpPr>
          <p:nvPr>
            <p:ph idx="1"/>
          </p:nvPr>
        </p:nvSpPr>
        <p:spPr>
          <a:xfrm>
            <a:off x="1103312" y="861646"/>
            <a:ext cx="8946541" cy="5363308"/>
          </a:xfrm>
        </p:spPr>
        <p:txBody>
          <a:bodyPr/>
          <a:lstStyle/>
          <a:p>
            <a:r>
              <a:rPr lang="en-US" dirty="0">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latin typeface="Century" panose="02040604050505020304" pitchFamily="18" charset="0"/>
            </a:endParaRPr>
          </a:p>
          <a:p>
            <a:r>
              <a:rPr lang="en-IN" dirty="0">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pPr marL="0" indent="0">
              <a:buNone/>
            </a:pPr>
            <a:endParaRPr lang="en-IN" dirty="0"/>
          </a:p>
        </p:txBody>
      </p:sp>
    </p:spTree>
    <p:extLst>
      <p:ext uri="{BB962C8B-B14F-4D97-AF65-F5344CB8AC3E}">
        <p14:creationId xmlns:p14="http://schemas.microsoft.com/office/powerpoint/2010/main" val="87996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31985"/>
          </a:xfrm>
        </p:spPr>
        <p:txBody>
          <a:bodyPr/>
          <a:lstStyle/>
          <a:p>
            <a:pPr algn="ctr"/>
            <a:r>
              <a:rPr lang="en-US" dirty="0" smtClean="0"/>
              <a:t>MACHINE LEARNING</a:t>
            </a:r>
            <a:endParaRPr lang="en-IN" dirty="0"/>
          </a:p>
        </p:txBody>
      </p:sp>
      <p:sp>
        <p:nvSpPr>
          <p:cNvPr id="3" name="Content Placeholder 2"/>
          <p:cNvSpPr>
            <a:spLocks noGrp="1"/>
          </p:cNvSpPr>
          <p:nvPr>
            <p:ph idx="1"/>
          </p:nvPr>
        </p:nvSpPr>
        <p:spPr>
          <a:xfrm>
            <a:off x="422031" y="1028700"/>
            <a:ext cx="11166231" cy="5143500"/>
          </a:xfrm>
        </p:spPr>
        <p:txBody>
          <a:bodyPr>
            <a:normAutofit/>
          </a:bodyPr>
          <a:lstStyle/>
          <a:p>
            <a:pPr lvl="0">
              <a:buChar char="•"/>
            </a:pPr>
            <a:r>
              <a:rPr lang="en-GB" dirty="0">
                <a:ea typeface="Arial"/>
                <a:cs typeface="Arial"/>
              </a:rPr>
              <a:t>Machine Learning is a subfield of Artificial Intelligence (AI) that works with algorithms and technologies.</a:t>
            </a:r>
            <a:r>
              <a:rPr lang="en-US" dirty="0">
                <a:ea typeface="Arial"/>
                <a:cs typeface="Arial"/>
              </a:rPr>
              <a:t>​</a:t>
            </a:r>
          </a:p>
          <a:p>
            <a:pPr lvl="0">
              <a:buChar char="•"/>
            </a:pPr>
            <a:r>
              <a:rPr lang="en-GB" dirty="0">
                <a:ea typeface="Arial"/>
                <a:cs typeface="Arial"/>
              </a:rPr>
              <a:t>Machine Learning (ML) is categorized into two groups:</a:t>
            </a:r>
            <a:r>
              <a:rPr lang="en-US" dirty="0">
                <a:ea typeface="Arial"/>
                <a:cs typeface="Arial"/>
              </a:rPr>
              <a:t>​</a:t>
            </a:r>
          </a:p>
          <a:p>
            <a:pPr lvl="0">
              <a:buChar char="•"/>
            </a:pPr>
            <a:r>
              <a:rPr lang="en-GB" dirty="0">
                <a:ea typeface="Arial"/>
                <a:cs typeface="Arial"/>
              </a:rPr>
              <a:t>Supervised ML: In supervised ML, we are given a dataset and already know our output, having the idea of relationship between input and output data. Supervised machine learning problems are categorized into regression and classification problems.</a:t>
            </a:r>
            <a:r>
              <a:rPr lang="en-US" dirty="0">
                <a:ea typeface="Arial"/>
                <a:cs typeface="Arial"/>
              </a:rPr>
              <a:t>​</a:t>
            </a:r>
          </a:p>
          <a:p>
            <a:pPr lvl="0">
              <a:buChar char="•"/>
            </a:pPr>
            <a:r>
              <a:rPr lang="en-GB" dirty="0">
                <a:ea typeface="Arial"/>
                <a:cs typeface="Arial"/>
              </a:rPr>
              <a:t>Unsupervised ML: In Unsupervised ML, there is no information or idea about output is known </a:t>
            </a:r>
            <a:r>
              <a:rPr lang="en-GB" dirty="0" err="1">
                <a:ea typeface="Arial"/>
                <a:cs typeface="Arial"/>
              </a:rPr>
              <a:t>i.e</a:t>
            </a:r>
            <a:r>
              <a:rPr lang="en-GB" dirty="0">
                <a:ea typeface="Arial"/>
                <a:cs typeface="Arial"/>
              </a:rPr>
              <a:t> there is no relationship between input and output data. We can derive structure by clustering the data based on the relationships among the variables in the data.</a:t>
            </a:r>
            <a:r>
              <a:rPr lang="en-US" dirty="0">
                <a:ea typeface="Arial"/>
                <a:cs typeface="Arial"/>
              </a:rPr>
              <a:t>​</a:t>
            </a:r>
          </a:p>
          <a:p>
            <a:pPr lvl="0">
              <a:buChar char="•"/>
            </a:pPr>
            <a:r>
              <a:rPr lang="en-GB" dirty="0">
                <a:ea typeface="Arial"/>
                <a:cs typeface="Arial"/>
              </a:rPr>
              <a:t>In this project, we used supervised machine learning to predict the customer retention in Indian E-commerce using classification models.</a:t>
            </a:r>
            <a:r>
              <a:rPr lang="en-US" dirty="0">
                <a:ea typeface="Arial"/>
                <a:cs typeface="Arial"/>
              </a:rPr>
              <a:t>​</a:t>
            </a:r>
          </a:p>
          <a:p>
            <a:pPr marL="0" lvl="0" indent="0">
              <a:buNone/>
            </a:pPr>
            <a:endParaRPr lang="en-GB" dirty="0">
              <a:latin typeface="Calibri Light"/>
              <a:cs typeface="Arial"/>
            </a:endParaRPr>
          </a:p>
        </p:txBody>
      </p:sp>
    </p:spTree>
    <p:extLst>
      <p:ext uri="{BB962C8B-B14F-4D97-AF65-F5344CB8AC3E}">
        <p14:creationId xmlns:p14="http://schemas.microsoft.com/office/powerpoint/2010/main" val="313982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DATA ANALYSIS</a:t>
            </a:r>
            <a:endParaRPr lang="en-IN"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v"/>
            </a:pPr>
            <a:r>
              <a:rPr lang="en-GB" dirty="0"/>
              <a:t>Data Visualization</a:t>
            </a:r>
            <a:endParaRPr lang="en-US" dirty="0">
              <a:ea typeface="+mn-lt"/>
              <a:cs typeface="+mn-lt"/>
            </a:endParaRPr>
          </a:p>
          <a:p>
            <a:pPr>
              <a:lnSpc>
                <a:spcPct val="100000"/>
              </a:lnSpc>
              <a:buFont typeface="Wingdings" panose="05000000000000000000" pitchFamily="2" charset="2"/>
              <a:buChar char="v"/>
            </a:pPr>
            <a:r>
              <a:rPr lang="en-GB" dirty="0"/>
              <a:t>Data Pre-Processing</a:t>
            </a:r>
            <a:endParaRPr lang="en-US" dirty="0">
              <a:ea typeface="+mn-lt"/>
              <a:cs typeface="+mn-lt"/>
            </a:endParaRPr>
          </a:p>
          <a:p>
            <a:pPr>
              <a:lnSpc>
                <a:spcPct val="100000"/>
              </a:lnSpc>
              <a:buFont typeface="Wingdings" panose="05000000000000000000" pitchFamily="2" charset="2"/>
              <a:buChar char="v"/>
            </a:pPr>
            <a:r>
              <a:rPr lang="en-GB" dirty="0"/>
              <a:t>Natural Language Processing</a:t>
            </a:r>
          </a:p>
          <a:p>
            <a:pPr>
              <a:lnSpc>
                <a:spcPct val="100000"/>
              </a:lnSpc>
              <a:buFont typeface="Wingdings" panose="05000000000000000000" pitchFamily="2" charset="2"/>
              <a:buChar char="v"/>
            </a:pPr>
            <a:r>
              <a:rPr lang="en-GB" dirty="0"/>
              <a:t>Lemmatization</a:t>
            </a:r>
          </a:p>
          <a:p>
            <a:pPr>
              <a:lnSpc>
                <a:spcPct val="100000"/>
              </a:lnSpc>
              <a:buFont typeface="Wingdings" panose="05000000000000000000" pitchFamily="2" charset="2"/>
              <a:buChar char="v"/>
            </a:pPr>
            <a:r>
              <a:rPr lang="en-GB" dirty="0">
                <a:ea typeface="+mn-lt"/>
                <a:cs typeface="+mn-lt"/>
              </a:rPr>
              <a:t>Vectorization</a:t>
            </a:r>
          </a:p>
          <a:p>
            <a:pPr>
              <a:lnSpc>
                <a:spcPct val="100000"/>
              </a:lnSpc>
              <a:buFont typeface="Wingdings" panose="05000000000000000000" pitchFamily="2" charset="2"/>
              <a:buChar char="v"/>
            </a:pPr>
            <a:r>
              <a:rPr lang="en-GB" dirty="0"/>
              <a:t>Splitting the data into features and target</a:t>
            </a:r>
            <a:endParaRPr lang="en-US" dirty="0">
              <a:ea typeface="+mn-lt"/>
              <a:cs typeface="+mn-lt"/>
            </a:endParaRPr>
          </a:p>
          <a:p>
            <a:pPr>
              <a:lnSpc>
                <a:spcPct val="100000"/>
              </a:lnSpc>
              <a:buFont typeface="Wingdings" panose="05000000000000000000" pitchFamily="2" charset="2"/>
              <a:buChar char="v"/>
            </a:pPr>
            <a:r>
              <a:rPr lang="en-GB" dirty="0"/>
              <a:t>Building a model</a:t>
            </a:r>
            <a:endParaRPr lang="en-US" dirty="0">
              <a:ea typeface="+mn-lt"/>
              <a:cs typeface="+mn-lt"/>
            </a:endParaRPr>
          </a:p>
          <a:p>
            <a:pPr>
              <a:lnSpc>
                <a:spcPct val="100000"/>
              </a:lnSpc>
              <a:buFont typeface="Wingdings" panose="05000000000000000000" pitchFamily="2" charset="2"/>
              <a:buChar char="v"/>
            </a:pPr>
            <a:r>
              <a:rPr lang="en-GB" dirty="0"/>
              <a:t>Choosing the best model</a:t>
            </a:r>
            <a:endParaRPr lang="en-US" dirty="0">
              <a:ea typeface="+mn-lt"/>
              <a:cs typeface="+mn-lt"/>
            </a:endParaRPr>
          </a:p>
          <a:p>
            <a:pPr>
              <a:lnSpc>
                <a:spcPct val="100000"/>
              </a:lnSpc>
              <a:buFont typeface="Wingdings" panose="05000000000000000000" pitchFamily="2" charset="2"/>
              <a:buChar char="v"/>
            </a:pPr>
            <a:r>
              <a:rPr lang="en-GB" dirty="0"/>
              <a:t>Saving the model</a:t>
            </a:r>
            <a:endParaRPr lang="en-GB" dirty="0">
              <a:ea typeface="+mn-lt"/>
              <a:cs typeface="+mn-lt"/>
            </a:endParaRPr>
          </a:p>
          <a:p>
            <a:pPr marL="0" indent="0">
              <a:lnSpc>
                <a:spcPct val="85000"/>
              </a:lnSpc>
              <a:spcBef>
                <a:spcPts val="1300"/>
              </a:spcBef>
              <a:buNone/>
            </a:pPr>
            <a:endParaRPr lang="en-GB" dirty="0">
              <a:ea typeface="+mn-lt"/>
              <a:cs typeface="+mn-lt"/>
            </a:endParaRPr>
          </a:p>
        </p:txBody>
      </p:sp>
    </p:spTree>
    <p:extLst>
      <p:ext uri="{BB962C8B-B14F-4D97-AF65-F5344CB8AC3E}">
        <p14:creationId xmlns:p14="http://schemas.microsoft.com/office/powerpoint/2010/main" val="20856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VISUALIZATIONS</a:t>
            </a:r>
            <a:endParaRPr lang="en-IN" dirty="0"/>
          </a:p>
        </p:txBody>
      </p:sp>
      <p:sp>
        <p:nvSpPr>
          <p:cNvPr id="3" name="Content Placeholder 2"/>
          <p:cNvSpPr>
            <a:spLocks noGrp="1"/>
          </p:cNvSpPr>
          <p:nvPr>
            <p:ph idx="1"/>
          </p:nvPr>
        </p:nvSpPr>
        <p:spPr>
          <a:xfrm>
            <a:off x="1103312" y="1485900"/>
            <a:ext cx="8946541" cy="4762499"/>
          </a:xfrm>
        </p:spPr>
        <p:txBody>
          <a:bodyPr/>
          <a:lstStyle/>
          <a:p>
            <a:r>
              <a:rPr lang="en-US" dirty="0" smtClean="0"/>
              <a:t>Character Count</a:t>
            </a:r>
          </a:p>
          <a:p>
            <a:pPr marL="0" indent="0" algn="ctr">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151" y="2022231"/>
            <a:ext cx="8935697" cy="4459957"/>
          </a:xfrm>
          <a:prstGeom prst="rect">
            <a:avLst/>
          </a:prstGeom>
        </p:spPr>
      </p:pic>
    </p:spTree>
    <p:extLst>
      <p:ext uri="{BB962C8B-B14F-4D97-AF65-F5344CB8AC3E}">
        <p14:creationId xmlns:p14="http://schemas.microsoft.com/office/powerpoint/2010/main" val="347602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6716"/>
            <a:ext cx="9404723" cy="844062"/>
          </a:xfrm>
        </p:spPr>
        <p:txBody>
          <a:bodyPr/>
          <a:lstStyle/>
          <a:p>
            <a:pPr algn="ctr"/>
            <a:r>
              <a:rPr lang="en-US" dirty="0" smtClean="0"/>
              <a:t>visualizations</a:t>
            </a:r>
            <a:endParaRPr lang="en-IN" dirty="0"/>
          </a:p>
        </p:txBody>
      </p:sp>
      <p:sp>
        <p:nvSpPr>
          <p:cNvPr id="3" name="Content Placeholder 2"/>
          <p:cNvSpPr>
            <a:spLocks noGrp="1"/>
          </p:cNvSpPr>
          <p:nvPr>
            <p:ph idx="1"/>
          </p:nvPr>
        </p:nvSpPr>
        <p:spPr>
          <a:xfrm>
            <a:off x="646112" y="808892"/>
            <a:ext cx="10959734" cy="5439507"/>
          </a:xfrm>
        </p:spPr>
        <p:txBody>
          <a:bodyPr/>
          <a:lstStyle/>
          <a:p>
            <a:r>
              <a:rPr lang="en-US" dirty="0" smtClean="0"/>
              <a:t>Top 30 most frequently occurring and rarely occurring words.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98" y="1403826"/>
            <a:ext cx="5430504" cy="25087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46" y="4027819"/>
            <a:ext cx="10058400" cy="2830181"/>
          </a:xfrm>
          <a:prstGeom prst="rect">
            <a:avLst/>
          </a:prstGeom>
        </p:spPr>
      </p:pic>
    </p:spTree>
    <p:extLst>
      <p:ext uri="{BB962C8B-B14F-4D97-AF65-F5344CB8AC3E}">
        <p14:creationId xmlns:p14="http://schemas.microsoft.com/office/powerpoint/2010/main" val="165684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1547"/>
            <a:ext cx="9404723" cy="835268"/>
          </a:xfrm>
        </p:spPr>
        <p:txBody>
          <a:bodyPr/>
          <a:lstStyle/>
          <a:p>
            <a:pPr algn="ctr"/>
            <a:r>
              <a:rPr lang="en-US" dirty="0" smtClean="0"/>
              <a:t>visualizations</a:t>
            </a:r>
            <a:endParaRPr lang="en-IN" dirty="0"/>
          </a:p>
        </p:txBody>
      </p:sp>
      <p:sp>
        <p:nvSpPr>
          <p:cNvPr id="3" name="Content Placeholder 2"/>
          <p:cNvSpPr>
            <a:spLocks noGrp="1"/>
          </p:cNvSpPr>
          <p:nvPr>
            <p:ph idx="1"/>
          </p:nvPr>
        </p:nvSpPr>
        <p:spPr>
          <a:xfrm>
            <a:off x="246186" y="800100"/>
            <a:ext cx="11834445" cy="5838092"/>
          </a:xfrm>
        </p:spPr>
        <p:txBody>
          <a:bodyPr/>
          <a:lstStyle/>
          <a:p>
            <a:r>
              <a:rPr lang="en-US" dirty="0" err="1" smtClean="0"/>
              <a:t>WordCloud</a:t>
            </a:r>
            <a:r>
              <a:rPr lang="en-US" dirty="0" smtClean="0"/>
              <a:t> of rating1,2,3,4 and 5.</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659" y="1316335"/>
            <a:ext cx="2716918" cy="19544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908" y="1316335"/>
            <a:ext cx="5137000" cy="36952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0586" y="1316335"/>
            <a:ext cx="2851366" cy="2051119"/>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5034" y="4431742"/>
            <a:ext cx="2716918" cy="19544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864" y="4211935"/>
            <a:ext cx="2851366" cy="2051119"/>
          </a:xfrm>
          <a:prstGeom prst="rect">
            <a:avLst/>
          </a:prstGeom>
        </p:spPr>
      </p:pic>
    </p:spTree>
    <p:extLst>
      <p:ext uri="{BB962C8B-B14F-4D97-AF65-F5344CB8AC3E}">
        <p14:creationId xmlns:p14="http://schemas.microsoft.com/office/powerpoint/2010/main" val="115362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0338"/>
            <a:ext cx="9404723" cy="782516"/>
          </a:xfrm>
        </p:spPr>
        <p:txBody>
          <a:bodyPr/>
          <a:lstStyle/>
          <a:p>
            <a:pPr algn="ctr"/>
            <a:r>
              <a:rPr lang="en-US" dirty="0" smtClean="0"/>
              <a:t>STEPS AND ASSUMPTIONS USED</a:t>
            </a:r>
            <a:endParaRPr lang="en-IN" dirty="0"/>
          </a:p>
        </p:txBody>
      </p:sp>
      <p:sp>
        <p:nvSpPr>
          <p:cNvPr id="3" name="Content Placeholder 2"/>
          <p:cNvSpPr>
            <a:spLocks noGrp="1"/>
          </p:cNvSpPr>
          <p:nvPr>
            <p:ph idx="1"/>
          </p:nvPr>
        </p:nvSpPr>
        <p:spPr>
          <a:xfrm>
            <a:off x="131886" y="852854"/>
            <a:ext cx="11913576" cy="5908431"/>
          </a:xfrm>
        </p:spPr>
        <p:txBody>
          <a:bodyPr/>
          <a:lstStyle/>
          <a:p>
            <a:pPr>
              <a:lnSpc>
                <a:spcPct val="100000"/>
              </a:lnSpc>
              <a:buFont typeface="Wingdings" panose="05000000000000000000" pitchFamily="2" charset="2"/>
              <a:buChar char="q"/>
            </a:pPr>
            <a:r>
              <a:rPr lang="en-GB" dirty="0"/>
              <a:t>Finding if the null values are present. There are no null values present in this dataset.</a:t>
            </a:r>
          </a:p>
          <a:p>
            <a:pPr>
              <a:lnSpc>
                <a:spcPct val="100000"/>
              </a:lnSpc>
              <a:buFont typeface="Wingdings" panose="05000000000000000000" pitchFamily="2" charset="2"/>
              <a:buChar char="q"/>
            </a:pPr>
            <a:r>
              <a:rPr lang="en-GB" dirty="0"/>
              <a:t>Correlation: Finding the correlation between the target and input columns.</a:t>
            </a:r>
            <a:endParaRPr lang="en-US" dirty="0">
              <a:ea typeface="+mn-lt"/>
              <a:cs typeface="+mn-lt"/>
            </a:endParaRPr>
          </a:p>
          <a:p>
            <a:pPr>
              <a:lnSpc>
                <a:spcPct val="100000"/>
              </a:lnSpc>
              <a:buFont typeface="Wingdings" panose="05000000000000000000" pitchFamily="2" charset="2"/>
              <a:buChar char="q"/>
            </a:pPr>
            <a:r>
              <a:rPr lang="en-GB" dirty="0"/>
              <a:t>Describe of dataset: This gives the mean, standard deviation, maximum and minimum value.</a:t>
            </a:r>
            <a:endParaRPr lang="en-GB" dirty="0">
              <a:ea typeface="+mn-lt"/>
              <a:cs typeface="+mn-lt"/>
            </a:endParaRPr>
          </a:p>
          <a:p>
            <a:pPr>
              <a:lnSpc>
                <a:spcPct val="100000"/>
              </a:lnSpc>
              <a:buFont typeface="Wingdings" panose="05000000000000000000" pitchFamily="2" charset="2"/>
              <a:buChar char="q"/>
            </a:pPr>
            <a:r>
              <a:rPr lang="en-GB" dirty="0"/>
              <a:t>Skewness: Skewness has been checked using normal distribution curve and been removed using power transform method.</a:t>
            </a:r>
            <a:endParaRPr lang="en-US" dirty="0">
              <a:ea typeface="+mn-lt"/>
              <a:cs typeface="+mn-lt"/>
            </a:endParaRPr>
          </a:p>
          <a:p>
            <a:pPr>
              <a:lnSpc>
                <a:spcPct val="100000"/>
              </a:lnSpc>
              <a:buFont typeface="Wingdings" panose="05000000000000000000" pitchFamily="2" charset="2"/>
              <a:buChar char="q"/>
            </a:pPr>
            <a:r>
              <a:rPr lang="en-GB" dirty="0"/>
              <a:t>Natural Language Processing: All the uppercase letters are converted into lower case, punctuations, web address and email, phone numbers are replaced.</a:t>
            </a:r>
          </a:p>
          <a:p>
            <a:pPr>
              <a:lnSpc>
                <a:spcPct val="100000"/>
              </a:lnSpc>
              <a:buFont typeface="Wingdings" panose="05000000000000000000" pitchFamily="2" charset="2"/>
              <a:buChar char="q"/>
            </a:pPr>
            <a:r>
              <a:rPr lang="en-GB" dirty="0"/>
              <a:t>Lemmatization is done.</a:t>
            </a:r>
          </a:p>
          <a:p>
            <a:pPr>
              <a:lnSpc>
                <a:spcPct val="100000"/>
              </a:lnSpc>
              <a:buFont typeface="Wingdings" panose="05000000000000000000" pitchFamily="2" charset="2"/>
              <a:buChar char="q"/>
            </a:pPr>
            <a:r>
              <a:rPr lang="en-GB" dirty="0"/>
              <a:t>Vectorization is done to convert the text into machine readable form</a:t>
            </a:r>
            <a:r>
              <a:rPr lang="en-GB" dirty="0" smtClean="0"/>
              <a:t>.</a:t>
            </a:r>
          </a:p>
          <a:p>
            <a:pPr>
              <a:buFont typeface="Wingdings" panose="05000000000000000000" pitchFamily="2" charset="2"/>
              <a:buChar char="q"/>
            </a:pPr>
            <a:r>
              <a:rPr lang="en-GB" dirty="0" err="1"/>
              <a:t>tf-idf</a:t>
            </a:r>
            <a:r>
              <a:rPr lang="en-GB" dirty="0"/>
              <a:t> (term frequency-inverse document frequency) method is used to </a:t>
            </a:r>
            <a:r>
              <a:rPr lang="en-GB" dirty="0" err="1"/>
              <a:t>vectorize</a:t>
            </a:r>
            <a:r>
              <a:rPr lang="en-GB" dirty="0"/>
              <a:t> text.</a:t>
            </a:r>
          </a:p>
          <a:p>
            <a:pPr>
              <a:lnSpc>
                <a:spcPct val="100000"/>
              </a:lnSpc>
              <a:buFont typeface="Wingdings" panose="05000000000000000000" pitchFamily="2" charset="2"/>
              <a:buChar char="q"/>
            </a:pPr>
            <a:r>
              <a:rPr lang="en-GB" dirty="0"/>
              <a:t>The dataset has been divided into features and vectors.</a:t>
            </a:r>
            <a:endParaRPr lang="en-US" dirty="0">
              <a:ea typeface="+mn-lt"/>
              <a:cs typeface="+mn-lt"/>
            </a:endParaRPr>
          </a:p>
          <a:p>
            <a:pPr>
              <a:lnSpc>
                <a:spcPct val="100000"/>
              </a:lnSpc>
              <a:buFont typeface="Wingdings" panose="05000000000000000000" pitchFamily="2" charset="2"/>
              <a:buChar char="q"/>
            </a:pPr>
            <a:r>
              <a:rPr lang="en-GB" dirty="0"/>
              <a:t>Data scaling is done using standard scaler.</a:t>
            </a:r>
            <a:endParaRPr lang="en-US" dirty="0">
              <a:ea typeface="+mn-lt"/>
              <a:cs typeface="+mn-lt"/>
            </a:endParaRPr>
          </a:p>
          <a:p>
            <a:pPr>
              <a:lnSpc>
                <a:spcPct val="100000"/>
              </a:lnSpc>
              <a:buFont typeface="Wingdings" panose="05000000000000000000" pitchFamily="2" charset="2"/>
              <a:buChar char="q"/>
            </a:pPr>
            <a:r>
              <a:rPr lang="en-GB" dirty="0"/>
              <a:t>Building the model using classification technique and the best model is saved.</a:t>
            </a:r>
            <a:endParaRPr lang="en-US" dirty="0">
              <a:ea typeface="+mn-lt"/>
              <a:cs typeface="+mn-lt"/>
            </a:endParaRPr>
          </a:p>
          <a:p>
            <a:pPr marL="0" indent="0">
              <a:lnSpc>
                <a:spcPct val="85000"/>
              </a:lnSpc>
              <a:spcBef>
                <a:spcPts val="1300"/>
              </a:spcBef>
              <a:buNone/>
            </a:pPr>
            <a:endParaRPr lang="en-GB" dirty="0">
              <a:ea typeface="+mn-lt"/>
              <a:cs typeface="+mn-lt"/>
            </a:endParaRPr>
          </a:p>
          <a:p>
            <a:pPr>
              <a:lnSpc>
                <a:spcPct val="100000"/>
              </a:lnSpc>
              <a:buFont typeface="Wingdings,Sans-Serif" panose="020B0604020202020204" pitchFamily="34" charset="0"/>
              <a:buChar char="Ø"/>
            </a:pPr>
            <a:endParaRPr lang="en-GB" dirty="0"/>
          </a:p>
        </p:txBody>
      </p:sp>
    </p:spTree>
    <p:extLst>
      <p:ext uri="{BB962C8B-B14F-4D97-AF65-F5344CB8AC3E}">
        <p14:creationId xmlns:p14="http://schemas.microsoft.com/office/powerpoint/2010/main" val="198680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1546"/>
            <a:ext cx="9404723" cy="826477"/>
          </a:xfrm>
        </p:spPr>
        <p:txBody>
          <a:bodyPr/>
          <a:lstStyle/>
          <a:p>
            <a:pPr algn="ctr"/>
            <a:r>
              <a:rPr lang="en-US" dirty="0" smtClean="0"/>
              <a:t>MODEL DASHBOARD</a:t>
            </a:r>
            <a:endParaRPr lang="en-IN" dirty="0"/>
          </a:p>
        </p:txBody>
      </p:sp>
      <p:sp>
        <p:nvSpPr>
          <p:cNvPr id="3" name="Content Placeholder 2"/>
          <p:cNvSpPr>
            <a:spLocks noGrp="1"/>
          </p:cNvSpPr>
          <p:nvPr>
            <p:ph idx="1"/>
          </p:nvPr>
        </p:nvSpPr>
        <p:spPr>
          <a:xfrm>
            <a:off x="175846" y="817685"/>
            <a:ext cx="11860823" cy="5855677"/>
          </a:xfrm>
        </p:spPr>
        <p:txBody>
          <a:bodyPr>
            <a:normAutofit fontScale="92500"/>
          </a:bodyPr>
          <a:lstStyle/>
          <a:p>
            <a:pPr>
              <a:lnSpc>
                <a:spcPct val="100000"/>
              </a:lnSpc>
              <a:buFont typeface="Wingdings" panose="05000000000000000000" pitchFamily="2" charset="2"/>
              <a:buChar char="v"/>
            </a:pPr>
            <a:r>
              <a:rPr lang="en-GB" dirty="0">
                <a:ea typeface="+mn-lt"/>
                <a:cs typeface="+mn-lt"/>
              </a:rPr>
              <a:t>Classification models are used to predict the comment toxicity in this project.</a:t>
            </a:r>
          </a:p>
          <a:p>
            <a:pPr>
              <a:lnSpc>
                <a:spcPct val="100000"/>
              </a:lnSpc>
              <a:buFont typeface="Wingdings" panose="05000000000000000000" pitchFamily="2" charset="2"/>
              <a:buChar char="v"/>
            </a:pPr>
            <a:r>
              <a:rPr lang="en-GB" dirty="0"/>
              <a:t>Logistic Regression: It gives the relationship between the dependent and independent variables. It is used when the value of the target variable is categorical in nature.</a:t>
            </a:r>
            <a:endParaRPr lang="en-US" dirty="0">
              <a:ea typeface="+mn-lt"/>
              <a:cs typeface="+mn-lt"/>
            </a:endParaRPr>
          </a:p>
          <a:p>
            <a:pPr>
              <a:lnSpc>
                <a:spcPct val="100000"/>
              </a:lnSpc>
              <a:buFont typeface="Wingdings" panose="05000000000000000000" pitchFamily="2" charset="2"/>
              <a:buChar char="v"/>
            </a:pPr>
            <a:r>
              <a:rPr lang="en-GB" dirty="0"/>
              <a:t>Decision Tree Classifier: It is a tree-structured classifier, where internal nodes represent the features of a dataset, branches represent the decision rules and each leaf node represents the outcome.</a:t>
            </a:r>
          </a:p>
          <a:p>
            <a:pPr>
              <a:lnSpc>
                <a:spcPct val="100000"/>
              </a:lnSpc>
              <a:buFont typeface="Wingdings" panose="05000000000000000000" pitchFamily="2" charset="2"/>
              <a:buChar char="v"/>
            </a:pPr>
            <a:r>
              <a:rPr lang="en-GB" dirty="0" err="1">
                <a:ea typeface="+mn-lt"/>
                <a:cs typeface="+mn-lt"/>
              </a:rPr>
              <a:t>KNNeighbors</a:t>
            </a:r>
            <a:r>
              <a:rPr lang="en-GB" dirty="0">
                <a:ea typeface="+mn-lt"/>
                <a:cs typeface="+mn-lt"/>
              </a:rPr>
              <a:t> Classifier: In KNN, K is the number of nearest </a:t>
            </a:r>
            <a:r>
              <a:rPr lang="en-GB" dirty="0" err="1">
                <a:ea typeface="+mn-lt"/>
                <a:cs typeface="+mn-lt"/>
              </a:rPr>
              <a:t>neighbors</a:t>
            </a:r>
            <a:r>
              <a:rPr lang="en-GB" dirty="0">
                <a:ea typeface="+mn-lt"/>
                <a:cs typeface="+mn-lt"/>
              </a:rPr>
              <a:t>. The number of </a:t>
            </a:r>
            <a:r>
              <a:rPr lang="en-GB" dirty="0" err="1">
                <a:ea typeface="+mn-lt"/>
                <a:cs typeface="+mn-lt"/>
              </a:rPr>
              <a:t>neighbors</a:t>
            </a:r>
            <a:r>
              <a:rPr lang="en-GB" dirty="0">
                <a:ea typeface="+mn-lt"/>
                <a:cs typeface="+mn-lt"/>
              </a:rPr>
              <a:t> is the core deciding factor.</a:t>
            </a:r>
          </a:p>
          <a:p>
            <a:pPr>
              <a:lnSpc>
                <a:spcPct val="100000"/>
              </a:lnSpc>
              <a:buFont typeface="Wingdings" panose="05000000000000000000" pitchFamily="2" charset="2"/>
              <a:buChar char="v"/>
            </a:pPr>
            <a:r>
              <a:rPr lang="en-GB" dirty="0">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r>
              <a:rPr lang="en-GB" dirty="0" smtClean="0">
                <a:ea typeface="+mn-lt"/>
                <a:cs typeface="+mn-lt"/>
              </a:rPr>
              <a:t>.</a:t>
            </a:r>
          </a:p>
          <a:p>
            <a:pPr>
              <a:buFont typeface="Wingdings" panose="05000000000000000000" pitchFamily="2" charset="2"/>
              <a:buChar char="v"/>
            </a:pPr>
            <a:r>
              <a:rPr lang="en-GB" dirty="0"/>
              <a:t>Ada Boost Classifier: It is one of the ensemble boosting classifier that begins by fitting a classifier on the original dataset and then fits additional copies of the classifier on the same dataset.</a:t>
            </a:r>
          </a:p>
          <a:p>
            <a:pPr>
              <a:buFont typeface="Wingdings" panose="05000000000000000000" pitchFamily="2" charset="2"/>
              <a:buChar char="v"/>
            </a:pPr>
            <a:r>
              <a:rPr lang="en-GB" dirty="0"/>
              <a:t>Gradient Boosting Classifier: This classifiers combines many weak learning models together to create a strong predictive model.</a:t>
            </a:r>
          </a:p>
          <a:p>
            <a:pPr>
              <a:buFont typeface="Wingdings" panose="05000000000000000000" pitchFamily="2" charset="2"/>
              <a:buChar char="v"/>
            </a:pPr>
            <a:r>
              <a:rPr lang="en-GB" dirty="0" err="1"/>
              <a:t>XGBoost</a:t>
            </a:r>
            <a:r>
              <a:rPr lang="en-GB" dirty="0"/>
              <a:t> Classifier: It is an optimized Gradient Boosting technique.</a:t>
            </a:r>
          </a:p>
          <a:p>
            <a:pPr>
              <a:lnSpc>
                <a:spcPct val="100000"/>
              </a:lnSpc>
              <a:buFont typeface="Wingdings" panose="05000000000000000000" pitchFamily="2" charset="2"/>
              <a:buChar char="v"/>
            </a:pPr>
            <a:endParaRPr lang="en-US" dirty="0">
              <a:ea typeface="+mn-lt"/>
              <a:cs typeface="+mn-lt"/>
            </a:endParaRPr>
          </a:p>
        </p:txBody>
      </p:sp>
    </p:spTree>
    <p:extLst>
      <p:ext uri="{BB962C8B-B14F-4D97-AF65-F5344CB8AC3E}">
        <p14:creationId xmlns:p14="http://schemas.microsoft.com/office/powerpoint/2010/main" val="4084466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506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Century</vt:lpstr>
      <vt:lpstr>Century Gothic</vt:lpstr>
      <vt:lpstr>Times New Roman</vt:lpstr>
      <vt:lpstr>Wingdings</vt:lpstr>
      <vt:lpstr>Wingdings 3</vt:lpstr>
      <vt:lpstr>Wingdings,Sans-Serif</vt:lpstr>
      <vt:lpstr>Ion</vt:lpstr>
      <vt:lpstr>RATINGS PREDICTION PROJECT</vt:lpstr>
      <vt:lpstr>PROBLEM STATEMENT</vt:lpstr>
      <vt:lpstr>MACHINE LEARNING</vt:lpstr>
      <vt:lpstr>EXPLORATORY DATA ANALYSIS</vt:lpstr>
      <vt:lpstr>VISUALIZATIONS</vt:lpstr>
      <vt:lpstr>visualizations</vt:lpstr>
      <vt:lpstr>visualizations</vt:lpstr>
      <vt:lpstr>STEPS AND ASSUMPTIONS USED</vt:lpstr>
      <vt:lpstr>MODEL DASHBOARD</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DELL</dc:creator>
  <cp:lastModifiedBy>DELL</cp:lastModifiedBy>
  <cp:revision>3</cp:revision>
  <dcterms:created xsi:type="dcterms:W3CDTF">2022-01-14T18:23:43Z</dcterms:created>
  <dcterms:modified xsi:type="dcterms:W3CDTF">2022-01-14T18:44:28Z</dcterms:modified>
</cp:coreProperties>
</file>