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6" r:id="rId9"/>
    <p:sldId id="263" r:id="rId10"/>
    <p:sldId id="264"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62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F8BA3D6-0DCA-4481-AA51-C9FB798A9563}" type="datetimeFigureOut">
              <a:rPr lang="en-IN" smtClean="0"/>
              <a:t>05-04-2024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56CDCF71-9F52-45B2-BA8B-E3AC7CA087FA}" type="slidenum">
              <a:rPr lang="en-IN" smtClean="0"/>
              <a:t>‹#›</a:t>
            </a:fld>
            <a:endParaRPr lang="en-IN"/>
          </a:p>
        </p:txBody>
      </p:sp>
    </p:spTree>
    <p:extLst>
      <p:ext uri="{BB962C8B-B14F-4D97-AF65-F5344CB8AC3E}">
        <p14:creationId xmlns:p14="http://schemas.microsoft.com/office/powerpoint/2010/main" val="3027163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6CDCF71-9F52-45B2-BA8B-E3AC7CA087FA}" type="slidenum">
              <a:rPr lang="en-IN" smtClean="0"/>
              <a:t>1</a:t>
            </a:fld>
            <a:endParaRPr lang="en-IN"/>
          </a:p>
        </p:txBody>
      </p:sp>
    </p:spTree>
    <p:extLst>
      <p:ext uri="{BB962C8B-B14F-4D97-AF65-F5344CB8AC3E}">
        <p14:creationId xmlns:p14="http://schemas.microsoft.com/office/powerpoint/2010/main" val="3992501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581400" y="621539"/>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067050" y="1639663"/>
            <a:ext cx="6457695" cy="386003"/>
          </a:xfrm>
          <a:prstGeom prst="rect">
            <a:avLst/>
          </a:prstGeom>
        </p:spPr>
        <p:txBody>
          <a:bodyPr vert="horz" wrap="square" lIns="0" tIns="16510" rIns="0" bIns="0" rtlCol="0">
            <a:spAutoFit/>
          </a:bodyPr>
          <a:lstStyle/>
          <a:p>
            <a:pPr marL="3213735">
              <a:lnSpc>
                <a:spcPct val="100000"/>
              </a:lnSpc>
              <a:spcBef>
                <a:spcPts val="130"/>
              </a:spcBef>
            </a:pPr>
            <a:endParaRPr sz="2400" b="1" spc="15" dirty="0"/>
          </a:p>
        </p:txBody>
      </p:sp>
      <p:sp>
        <p:nvSpPr>
          <p:cNvPr id="8" name="object 8"/>
          <p:cNvSpPr txBox="1"/>
          <p:nvPr/>
        </p:nvSpPr>
        <p:spPr>
          <a:xfrm>
            <a:off x="4524375" y="2343704"/>
            <a:ext cx="4876800" cy="382156"/>
          </a:xfrm>
          <a:prstGeom prst="rect">
            <a:avLst/>
          </a:prstGeom>
        </p:spPr>
        <p:txBody>
          <a:bodyPr vert="horz" wrap="square" lIns="0" tIns="12700" rIns="0" bIns="0" rtlCol="0">
            <a:spAutoFit/>
          </a:bodyPr>
          <a:lstStyle/>
          <a:p>
            <a:pPr marL="12700">
              <a:lnSpc>
                <a:spcPct val="100000"/>
              </a:lnSpc>
              <a:spcBef>
                <a:spcPts val="100"/>
              </a:spcBef>
            </a:pPr>
            <a:r>
              <a:rPr lang="en-IN" sz="2400" b="1" spc="10" dirty="0">
                <a:solidFill>
                  <a:srgbClr val="2D936B"/>
                </a:solidFill>
                <a:latin typeface="Trebuchet MS"/>
                <a:cs typeface="Trebuchet MS"/>
              </a:rPr>
              <a:t>IMAGE CLASSIFIATION USING CNN</a:t>
            </a:r>
            <a:endParaRPr sz="2400" b="1"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extBox 11">
            <a:extLst>
              <a:ext uri="{FF2B5EF4-FFF2-40B4-BE49-F238E27FC236}">
                <a16:creationId xmlns:a16="http://schemas.microsoft.com/office/drawing/2014/main" xmlns="" id="{E7D3FBF3-8D0F-9B8D-1122-1938C8DD91F5}"/>
              </a:ext>
            </a:extLst>
          </p:cNvPr>
          <p:cNvSpPr txBox="1"/>
          <p:nvPr/>
        </p:nvSpPr>
        <p:spPr>
          <a:xfrm>
            <a:off x="3962400" y="3657600"/>
            <a:ext cx="2333625" cy="461665"/>
          </a:xfrm>
          <a:prstGeom prst="rect">
            <a:avLst/>
          </a:prstGeom>
          <a:noFill/>
        </p:spPr>
        <p:txBody>
          <a:bodyPr wrap="square" rtlCol="0">
            <a:spAutoFit/>
          </a:bodyPr>
          <a:lstStyle/>
          <a:p>
            <a:r>
              <a:rPr lang="en-IN" sz="2400" dirty="0">
                <a:solidFill>
                  <a:schemeClr val="accent5">
                    <a:lumMod val="50000"/>
                  </a:schemeClr>
                </a:solidFill>
              </a:rPr>
              <a:t>Presented By:</a:t>
            </a:r>
          </a:p>
        </p:txBody>
      </p:sp>
      <p:sp>
        <p:nvSpPr>
          <p:cNvPr id="13" name="TextBox 12">
            <a:extLst>
              <a:ext uri="{FF2B5EF4-FFF2-40B4-BE49-F238E27FC236}">
                <a16:creationId xmlns:a16="http://schemas.microsoft.com/office/drawing/2014/main" xmlns="" id="{B64ECEDB-F830-4A28-05B8-0FCB41CBACF3}"/>
              </a:ext>
            </a:extLst>
          </p:cNvPr>
          <p:cNvSpPr txBox="1"/>
          <p:nvPr/>
        </p:nvSpPr>
        <p:spPr>
          <a:xfrm>
            <a:off x="5562600" y="4191000"/>
            <a:ext cx="4343400" cy="1200329"/>
          </a:xfrm>
          <a:prstGeom prst="rect">
            <a:avLst/>
          </a:prstGeom>
          <a:noFill/>
        </p:spPr>
        <p:txBody>
          <a:bodyPr wrap="square" rtlCol="0">
            <a:spAutoFit/>
          </a:bodyPr>
          <a:lstStyle/>
          <a:p>
            <a:r>
              <a:rPr lang="en-IN" dirty="0" smtClean="0">
                <a:solidFill>
                  <a:schemeClr val="accent5">
                    <a:lumMod val="50000"/>
                  </a:schemeClr>
                </a:solidFill>
              </a:rPr>
              <a:t>ASHIKA M</a:t>
            </a:r>
            <a:endParaRPr lang="en-IN" dirty="0">
              <a:solidFill>
                <a:schemeClr val="accent5">
                  <a:lumMod val="50000"/>
                </a:schemeClr>
              </a:solidFill>
            </a:endParaRPr>
          </a:p>
          <a:p>
            <a:r>
              <a:rPr lang="en-IN" dirty="0">
                <a:solidFill>
                  <a:schemeClr val="accent5">
                    <a:lumMod val="50000"/>
                  </a:schemeClr>
                </a:solidFill>
              </a:rPr>
              <a:t>B. E. Computer Science and </a:t>
            </a:r>
            <a:r>
              <a:rPr lang="en-IN" dirty="0" smtClean="0">
                <a:solidFill>
                  <a:schemeClr val="accent5">
                    <a:lumMod val="50000"/>
                  </a:schemeClr>
                </a:solidFill>
              </a:rPr>
              <a:t>Engineering</a:t>
            </a:r>
            <a:endParaRPr lang="en-IN" dirty="0">
              <a:solidFill>
                <a:schemeClr val="accent5">
                  <a:lumMod val="50000"/>
                </a:schemeClr>
              </a:solidFill>
            </a:endParaRPr>
          </a:p>
          <a:p>
            <a:r>
              <a:rPr lang="en-IN" dirty="0">
                <a:solidFill>
                  <a:schemeClr val="accent5">
                    <a:lumMod val="50000"/>
                  </a:schemeClr>
                </a:solidFill>
              </a:rPr>
              <a:t>NM id: </a:t>
            </a:r>
            <a:r>
              <a:rPr lang="en-IN" dirty="0" smtClean="0">
                <a:solidFill>
                  <a:schemeClr val="accent5">
                    <a:lumMod val="50000"/>
                  </a:schemeClr>
                </a:solidFill>
              </a:rPr>
              <a:t>au962821104012</a:t>
            </a:r>
            <a:endParaRPr lang="en-IN" dirty="0">
              <a:solidFill>
                <a:schemeClr val="accent5">
                  <a:lumMod val="50000"/>
                </a:schemeClr>
              </a:solidFill>
            </a:endParaRPr>
          </a:p>
          <a:p>
            <a:r>
              <a:rPr lang="en-IN" dirty="0">
                <a:solidFill>
                  <a:schemeClr val="accent5">
                    <a:lumMod val="50000"/>
                  </a:schemeClr>
                </a:solidFill>
              </a:rPr>
              <a:t>University College of Engineering Nagercoil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144000" y="558200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083968" y="127445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144000" y="614362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p:nvPr/>
        </p:nvSpPr>
        <p:spPr>
          <a:xfrm>
            <a:off x="919163" y="1436382"/>
            <a:ext cx="9153525" cy="4581767"/>
          </a:xfrm>
          <a:prstGeom prst="rect">
            <a:avLst/>
          </a:prstGeom>
        </p:spPr>
        <p:txBody>
          <a:bodyPr vert="horz" wrap="square" lIns="0" tIns="12700" rIns="0" bIns="0" rtlCol="0">
            <a:spAutoFit/>
          </a:bodyPr>
          <a:lstStyle/>
          <a:p>
            <a:pPr marL="342900" indent="-342900">
              <a:lnSpc>
                <a:spcPct val="150000"/>
              </a:lnSpc>
              <a:buFont typeface="Arial" panose="020B0604020202020204" pitchFamily="34" charset="0"/>
              <a:buChar char="•"/>
            </a:pPr>
            <a:r>
              <a:rPr lang="en-US" sz="2000" b="1" dirty="0">
                <a:latin typeface="Gill Sans MT" panose="020B0502020104020203" pitchFamily="34" charset="0"/>
              </a:rPr>
              <a:t>Architecture Overview:</a:t>
            </a:r>
          </a:p>
          <a:p>
            <a:pPr>
              <a:lnSpc>
                <a:spcPct val="150000"/>
              </a:lnSpc>
            </a:pPr>
            <a:r>
              <a:rPr lang="en-US" sz="2000" dirty="0">
                <a:latin typeface="Gill Sans MT" panose="020B0502020104020203" pitchFamily="34" charset="0"/>
              </a:rPr>
              <a:t>              Utilized a multi-layer CNN for image classification tasks. Layers included convolutional layers, max-pooling layers, flatten layer, and dense layers for classification.</a:t>
            </a:r>
          </a:p>
          <a:p>
            <a:pPr marL="342900" indent="-342900">
              <a:lnSpc>
                <a:spcPct val="150000"/>
              </a:lnSpc>
              <a:buFont typeface="Arial" panose="020B0604020202020204" pitchFamily="34" charset="0"/>
              <a:buChar char="•"/>
            </a:pPr>
            <a:r>
              <a:rPr lang="en-US" sz="2000" b="1" dirty="0">
                <a:latin typeface="Gill Sans MT" panose="020B0502020104020203" pitchFamily="34" charset="0"/>
              </a:rPr>
              <a:t>Convolutional Layers:</a:t>
            </a:r>
          </a:p>
          <a:p>
            <a:pPr>
              <a:lnSpc>
                <a:spcPct val="150000"/>
              </a:lnSpc>
            </a:pPr>
            <a:r>
              <a:rPr lang="en-US" sz="2000" dirty="0">
                <a:latin typeface="Gill Sans MT" panose="020B0502020104020203" pitchFamily="34" charset="0"/>
              </a:rPr>
              <a:t>              Used 2D convolutional layers to extract features from input images. Employed </a:t>
            </a:r>
            <a:r>
              <a:rPr lang="en-US" sz="2000" dirty="0" err="1">
                <a:latin typeface="Gill Sans MT" panose="020B0502020104020203" pitchFamily="34" charset="0"/>
              </a:rPr>
              <a:t>ReLU</a:t>
            </a:r>
            <a:r>
              <a:rPr lang="en-US" sz="2000" dirty="0">
                <a:latin typeface="Gill Sans MT" panose="020B0502020104020203" pitchFamily="34" charset="0"/>
              </a:rPr>
              <a:t> activation for non-linearity and feature mapping.</a:t>
            </a:r>
          </a:p>
          <a:p>
            <a:pPr marL="342900" indent="-342900">
              <a:lnSpc>
                <a:spcPct val="150000"/>
              </a:lnSpc>
              <a:buFont typeface="Arial" panose="020B0604020202020204" pitchFamily="34" charset="0"/>
              <a:buChar char="•"/>
            </a:pPr>
            <a:r>
              <a:rPr lang="en-US" sz="2000" b="1" dirty="0">
                <a:latin typeface="Gill Sans MT" panose="020B0502020104020203" pitchFamily="34" charset="0"/>
              </a:rPr>
              <a:t>Max-Pooling Layers:</a:t>
            </a:r>
          </a:p>
          <a:p>
            <a:pPr>
              <a:lnSpc>
                <a:spcPct val="150000"/>
              </a:lnSpc>
            </a:pPr>
            <a:r>
              <a:rPr lang="en-US" sz="2000" dirty="0">
                <a:latin typeface="Gill Sans MT" panose="020B0502020104020203" pitchFamily="34" charset="0"/>
              </a:rPr>
              <a:t>               Applied max-pooling layers for spatial down sampling, reducing computational complexity. Enhanced model's ability to capture essential features while reducing spatial dimensions.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895100" y="479103"/>
            <a:ext cx="3303904" cy="629018"/>
          </a:xfrm>
          <a:prstGeom prst="rect">
            <a:avLst/>
          </a:prstGeom>
        </p:spPr>
        <p:txBody>
          <a:bodyPr vert="horz" wrap="square" lIns="0" tIns="13335" rIns="0" bIns="0" rtlCol="0">
            <a:spAutoFit/>
          </a:bodyPr>
          <a:lstStyle/>
          <a:p>
            <a:pPr marL="12700">
              <a:lnSpc>
                <a:spcPct val="100000"/>
              </a:lnSpc>
              <a:spcBef>
                <a:spcPts val="105"/>
              </a:spcBef>
            </a:pPr>
            <a:r>
              <a:rPr sz="4000" b="1" spc="15" dirty="0">
                <a:latin typeface="Trebuchet MS"/>
                <a:cs typeface="Trebuchet MS"/>
              </a:rPr>
              <a:t>M</a:t>
            </a:r>
            <a:r>
              <a:rPr sz="4000" b="1" dirty="0">
                <a:latin typeface="Trebuchet MS"/>
                <a:cs typeface="Trebuchet MS"/>
              </a:rPr>
              <a:t>O</a:t>
            </a:r>
            <a:r>
              <a:rPr sz="4000" b="1" spc="-15" dirty="0">
                <a:latin typeface="Trebuchet MS"/>
                <a:cs typeface="Trebuchet MS"/>
              </a:rPr>
              <a:t>D</a:t>
            </a:r>
            <a:r>
              <a:rPr sz="4000" b="1" spc="-35" dirty="0">
                <a:latin typeface="Trebuchet MS"/>
                <a:cs typeface="Trebuchet MS"/>
              </a:rPr>
              <a:t>E</a:t>
            </a:r>
            <a:r>
              <a:rPr sz="4000" b="1" spc="-30" dirty="0">
                <a:latin typeface="Trebuchet MS"/>
                <a:cs typeface="Trebuchet MS"/>
              </a:rPr>
              <a:t>LL</a:t>
            </a:r>
            <a:r>
              <a:rPr sz="4000" b="1" spc="-5" dirty="0">
                <a:latin typeface="Trebuchet MS"/>
                <a:cs typeface="Trebuchet MS"/>
              </a:rPr>
              <a:t>I</a:t>
            </a:r>
            <a:r>
              <a:rPr sz="4000" b="1" spc="30" dirty="0">
                <a:latin typeface="Trebuchet MS"/>
                <a:cs typeface="Trebuchet MS"/>
              </a:rPr>
              <a:t>N</a:t>
            </a:r>
            <a:r>
              <a:rPr sz="4000" b="1" spc="5" dirty="0">
                <a:latin typeface="Trebuchet MS"/>
                <a:cs typeface="Trebuchet MS"/>
              </a:rPr>
              <a:t>G</a:t>
            </a:r>
            <a:endParaRPr sz="4000" dirty="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A9F8F6-1236-6819-8BE9-D681E7859B85}"/>
              </a:ext>
            </a:extLst>
          </p:cNvPr>
          <p:cNvSpPr>
            <a:spLocks noGrp="1"/>
          </p:cNvSpPr>
          <p:nvPr>
            <p:ph type="title"/>
          </p:nvPr>
        </p:nvSpPr>
        <p:spPr>
          <a:xfrm>
            <a:off x="755332" y="385444"/>
            <a:ext cx="10681335" cy="615553"/>
          </a:xfrm>
        </p:spPr>
        <p:txBody>
          <a:bodyPr/>
          <a:lstStyle/>
          <a:p>
            <a:r>
              <a:rPr lang="en-IN" sz="4000" dirty="0"/>
              <a:t>RESULTS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066800"/>
            <a:ext cx="8168402" cy="4953000"/>
          </a:xfrm>
          <a:prstGeom prst="rect">
            <a:avLst/>
          </a:prstGeom>
        </p:spPr>
      </p:pic>
    </p:spTree>
    <p:extLst>
      <p:ext uri="{BB962C8B-B14F-4D97-AF65-F5344CB8AC3E}">
        <p14:creationId xmlns:p14="http://schemas.microsoft.com/office/powerpoint/2010/main" val="3263339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216A9D-A14D-307D-E873-C479F6E7278A}"/>
              </a:ext>
            </a:extLst>
          </p:cNvPr>
          <p:cNvSpPr>
            <a:spLocks noGrp="1"/>
          </p:cNvSpPr>
          <p:nvPr>
            <p:ph type="title"/>
          </p:nvPr>
        </p:nvSpPr>
        <p:spPr>
          <a:xfrm>
            <a:off x="755332" y="838200"/>
            <a:ext cx="10681335" cy="615553"/>
          </a:xfrm>
        </p:spPr>
        <p:txBody>
          <a:bodyPr/>
          <a:lstStyle/>
          <a:p>
            <a:r>
              <a:rPr lang="en-IN" sz="4000" dirty="0"/>
              <a:t>CONCLUSION</a:t>
            </a:r>
          </a:p>
        </p:txBody>
      </p:sp>
      <p:sp>
        <p:nvSpPr>
          <p:cNvPr id="3" name="TextBox 2">
            <a:extLst>
              <a:ext uri="{FF2B5EF4-FFF2-40B4-BE49-F238E27FC236}">
                <a16:creationId xmlns:a16="http://schemas.microsoft.com/office/drawing/2014/main" xmlns="" id="{4FA81783-BB9D-86C9-0D10-54702694B0DC}"/>
              </a:ext>
            </a:extLst>
          </p:cNvPr>
          <p:cNvSpPr txBox="1"/>
          <p:nvPr/>
        </p:nvSpPr>
        <p:spPr>
          <a:xfrm>
            <a:off x="755332" y="2133600"/>
            <a:ext cx="9303068" cy="3085075"/>
          </a:xfrm>
          <a:prstGeom prst="rect">
            <a:avLst/>
          </a:prstGeom>
          <a:noFill/>
        </p:spPr>
        <p:txBody>
          <a:bodyPr wrap="square" rtlCol="0">
            <a:spAutoFit/>
          </a:bodyPr>
          <a:lstStyle/>
          <a:p>
            <a:pPr marL="306000" marR="0" lvl="0" indent="-306000" algn="l" defTabSz="457200" rtl="0" eaLnBrk="1" fontAlgn="auto" latinLnBrk="0" hangingPunct="1">
              <a:lnSpc>
                <a:spcPct val="150000"/>
              </a:lnSpc>
              <a:spcBef>
                <a:spcPct val="20000"/>
              </a:spcBef>
              <a:spcAft>
                <a:spcPts val="600"/>
              </a:spcAft>
              <a:buClr>
                <a:srgbClr val="4590B8"/>
              </a:buClr>
              <a:buSzPct val="92000"/>
              <a:buFont typeface="Wingdings" panose="05000000000000000000" pitchFamily="2" charset="2"/>
              <a:buChar char="ü"/>
              <a:tabLst/>
              <a:defRPr/>
            </a:pPr>
            <a:r>
              <a:rPr kumimoji="0" lang="en-US" sz="2000" b="0" i="0" u="none" strike="noStrike" kern="1200" cap="none" spc="0" normalizeH="0" baseline="0" noProof="0" dirty="0">
                <a:ln>
                  <a:noFill/>
                </a:ln>
                <a:solidFill>
                  <a:srgbClr val="3D3D3D"/>
                </a:solidFill>
                <a:effectLst/>
                <a:uLnTx/>
                <a:uFillTx/>
                <a:latin typeface="Gill Sans MT" panose="020B0502020104020203"/>
                <a:ea typeface="+mn-ea"/>
                <a:cs typeface="+mn-cs"/>
              </a:rPr>
              <a:t>Thus, the project successfully created an accurate CNN model for CIFAR-10 image classification using TensorFlow/ </a:t>
            </a:r>
            <a:r>
              <a:rPr kumimoji="0" lang="en-US" sz="2000" b="0" i="0" u="none" strike="noStrike" kern="1200" cap="none" spc="0" normalizeH="0" baseline="0" noProof="0" dirty="0" err="1">
                <a:ln>
                  <a:noFill/>
                </a:ln>
                <a:solidFill>
                  <a:srgbClr val="3D3D3D"/>
                </a:solidFill>
                <a:effectLst/>
                <a:uLnTx/>
                <a:uFillTx/>
                <a:latin typeface="Gill Sans MT" panose="020B0502020104020203"/>
                <a:ea typeface="+mn-ea"/>
                <a:cs typeface="+mn-cs"/>
              </a:rPr>
              <a:t>Keras</a:t>
            </a:r>
            <a:r>
              <a:rPr kumimoji="0" lang="en-US" sz="2000" b="0" i="0" u="none" strike="noStrike" kern="1200" cap="none" spc="0" normalizeH="0" baseline="0" noProof="0" dirty="0">
                <a:ln>
                  <a:noFill/>
                </a:ln>
                <a:solidFill>
                  <a:srgbClr val="3D3D3D"/>
                </a:solidFill>
                <a:effectLst/>
                <a:uLnTx/>
                <a:uFillTx/>
                <a:latin typeface="Gill Sans MT" panose="020B0502020104020203"/>
                <a:ea typeface="+mn-ea"/>
                <a:cs typeface="+mn-cs"/>
              </a:rPr>
              <a:t>. </a:t>
            </a:r>
          </a:p>
          <a:p>
            <a:pPr marL="306000" marR="0" lvl="0" indent="-306000" algn="l" defTabSz="457200" rtl="0" eaLnBrk="1" fontAlgn="auto" latinLnBrk="0" hangingPunct="1">
              <a:lnSpc>
                <a:spcPct val="150000"/>
              </a:lnSpc>
              <a:spcBef>
                <a:spcPct val="20000"/>
              </a:spcBef>
              <a:spcAft>
                <a:spcPts val="600"/>
              </a:spcAft>
              <a:buClr>
                <a:srgbClr val="4590B8"/>
              </a:buClr>
              <a:buSzPct val="92000"/>
              <a:buFont typeface="Wingdings" panose="05000000000000000000" pitchFamily="2" charset="2"/>
              <a:buChar char="ü"/>
              <a:tabLst/>
              <a:defRPr/>
            </a:pPr>
            <a:r>
              <a:rPr kumimoji="0" lang="en-US" sz="2000" b="0" i="0" u="none" strike="noStrike" kern="1200" cap="none" spc="0" normalizeH="0" baseline="0" noProof="0" dirty="0">
                <a:ln>
                  <a:noFill/>
                </a:ln>
                <a:solidFill>
                  <a:srgbClr val="3D3D3D"/>
                </a:solidFill>
                <a:effectLst/>
                <a:uLnTx/>
                <a:uFillTx/>
                <a:latin typeface="Gill Sans MT" panose="020B0502020104020203"/>
                <a:ea typeface="+mn-ea"/>
                <a:cs typeface="+mn-cs"/>
              </a:rPr>
              <a:t>The model's performance was validated, highlighting the effectiveness of deep learning in image recognition tasks. </a:t>
            </a:r>
          </a:p>
          <a:p>
            <a:pPr marL="306000" marR="0" lvl="0" indent="-306000" algn="l" defTabSz="457200" rtl="0" eaLnBrk="1" fontAlgn="auto" latinLnBrk="0" hangingPunct="1">
              <a:lnSpc>
                <a:spcPct val="150000"/>
              </a:lnSpc>
              <a:spcBef>
                <a:spcPct val="20000"/>
              </a:spcBef>
              <a:spcAft>
                <a:spcPts val="600"/>
              </a:spcAft>
              <a:buClr>
                <a:srgbClr val="4590B8"/>
              </a:buClr>
              <a:buSzPct val="92000"/>
              <a:buFont typeface="Wingdings" panose="05000000000000000000" pitchFamily="2" charset="2"/>
              <a:buChar char="ü"/>
              <a:tabLst/>
              <a:defRPr/>
            </a:pPr>
            <a:r>
              <a:rPr kumimoji="0" lang="en-US" sz="2000" b="0" i="0" u="none" strike="noStrike" kern="1200" cap="none" spc="0" normalizeH="0" baseline="0" noProof="0" dirty="0">
                <a:ln>
                  <a:noFill/>
                </a:ln>
                <a:solidFill>
                  <a:srgbClr val="3D3D3D"/>
                </a:solidFill>
                <a:effectLst/>
                <a:uLnTx/>
                <a:uFillTx/>
                <a:latin typeface="Gill Sans MT" panose="020B0502020104020203"/>
                <a:ea typeface="+mn-ea"/>
                <a:cs typeface="+mn-cs"/>
              </a:rPr>
              <a:t>Future enhancements are possible based on these results, contributing to ongoing advancements in computer vision.</a:t>
            </a:r>
            <a:endParaRPr kumimoji="0" lang="en-IN" sz="2000" b="0" i="0" u="none" strike="noStrike" kern="1200" cap="none" spc="0" normalizeH="0" baseline="0" noProof="0" dirty="0">
              <a:ln>
                <a:noFill/>
              </a:ln>
              <a:solidFill>
                <a:srgbClr val="3D3D3D"/>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141450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32224"/>
          </a:xfrm>
          <a:prstGeom prst="rect">
            <a:avLst/>
          </a:prstGeom>
        </p:spPr>
        <p:txBody>
          <a:bodyPr vert="horz" wrap="square" lIns="0" tIns="16510" rIns="0" bIns="0" rtlCol="0">
            <a:spAutoFit/>
          </a:bodyPr>
          <a:lstStyle/>
          <a:p>
            <a:pPr marL="12700">
              <a:lnSpc>
                <a:spcPct val="100000"/>
              </a:lnSpc>
              <a:spcBef>
                <a:spcPts val="130"/>
              </a:spcBef>
            </a:pPr>
            <a:r>
              <a:rPr sz="4000" spc="5" dirty="0"/>
              <a:t>PROJECT</a:t>
            </a:r>
            <a:r>
              <a:rPr sz="4000" spc="-85" dirty="0"/>
              <a:t> </a:t>
            </a:r>
            <a:r>
              <a:rPr sz="4000" spc="25" dirty="0"/>
              <a:t>TITLE</a:t>
            </a:r>
            <a:endParaRPr sz="40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466725" y="2878260"/>
            <a:ext cx="9667875" cy="646331"/>
          </a:xfrm>
          <a:prstGeom prst="rect">
            <a:avLst/>
          </a:prstGeom>
          <a:noFill/>
        </p:spPr>
        <p:txBody>
          <a:bodyPr wrap="square" rtlCol="0">
            <a:spAutoFit/>
          </a:bodyPr>
          <a:lstStyle/>
          <a:p>
            <a:pPr marL="0" indent="0">
              <a:buNone/>
            </a:pPr>
            <a:r>
              <a:rPr lang="en-IN" sz="3200" dirty="0" smtClean="0"/>
              <a:t>           </a:t>
            </a:r>
            <a:r>
              <a:rPr lang="en-IN" sz="3600" dirty="0" smtClean="0"/>
              <a:t>IMAGE </a:t>
            </a:r>
            <a:r>
              <a:rPr lang="en-IN" sz="3600" dirty="0"/>
              <a:t>CLASSIFICATION USING CNN </a:t>
            </a:r>
            <a:endParaRPr lang="en-IN"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914400" y="732296"/>
            <a:ext cx="3146425" cy="629018"/>
          </a:xfrm>
          <a:prstGeom prst="rect">
            <a:avLst/>
          </a:prstGeom>
        </p:spPr>
        <p:txBody>
          <a:bodyPr vert="horz" wrap="square" lIns="0" tIns="13335" rIns="0" bIns="0" rtlCol="0">
            <a:spAutoFit/>
          </a:bodyPr>
          <a:lstStyle/>
          <a:p>
            <a:pPr marL="12700">
              <a:lnSpc>
                <a:spcPct val="100000"/>
              </a:lnSpc>
              <a:spcBef>
                <a:spcPts val="105"/>
              </a:spcBef>
            </a:pPr>
            <a:r>
              <a:rPr sz="4000" spc="25" dirty="0">
                <a:latin typeface="Trebuchet MS" panose="020B0603020202020204" pitchFamily="34" charset="0"/>
              </a:rPr>
              <a:t>A</a:t>
            </a:r>
            <a:r>
              <a:rPr sz="4000" spc="-5" dirty="0">
                <a:latin typeface="Trebuchet MS" panose="020B0603020202020204" pitchFamily="34" charset="0"/>
              </a:rPr>
              <a:t>G</a:t>
            </a:r>
            <a:r>
              <a:rPr sz="4000" spc="-35" dirty="0">
                <a:latin typeface="Trebuchet MS" panose="020B0603020202020204" pitchFamily="34" charset="0"/>
              </a:rPr>
              <a:t>E</a:t>
            </a:r>
            <a:r>
              <a:rPr sz="4000" spc="15" dirty="0">
                <a:latin typeface="Trebuchet MS" panose="020B0603020202020204" pitchFamily="34" charset="0"/>
              </a:rPr>
              <a:t>N</a:t>
            </a:r>
            <a:r>
              <a:rPr sz="4000" dirty="0">
                <a:latin typeface="Trebuchet MS" panose="020B0603020202020204" pitchFamily="34"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2FD139C0-D347-0D5A-2127-5A5B5026BA60}"/>
              </a:ext>
            </a:extLst>
          </p:cNvPr>
          <p:cNvSpPr txBox="1"/>
          <p:nvPr/>
        </p:nvSpPr>
        <p:spPr>
          <a:xfrm>
            <a:off x="2133946" y="1678959"/>
            <a:ext cx="7203984" cy="4031873"/>
          </a:xfrm>
          <a:prstGeom prst="rect">
            <a:avLst/>
          </a:prstGeom>
          <a:noFill/>
        </p:spPr>
        <p:txBody>
          <a:bodyPr wrap="square" rtlCol="0">
            <a:spAutoFit/>
          </a:bodyPr>
          <a:lstStyle/>
          <a:p>
            <a:pPr marL="285750" indent="-285750">
              <a:buFont typeface="Arial" panose="020B0604020202020204" pitchFamily="34" charset="0"/>
              <a:buChar char="•"/>
            </a:pPr>
            <a:r>
              <a:rPr lang="en-US" sz="3200" dirty="0">
                <a:latin typeface="Gill Sans MT" panose="020B0502020104020203" pitchFamily="34" charset="0"/>
              </a:rPr>
              <a:t>Problem Statement</a:t>
            </a:r>
          </a:p>
          <a:p>
            <a:pPr marL="285750" indent="-285750">
              <a:buFont typeface="Arial" panose="020B0604020202020204" pitchFamily="34" charset="0"/>
              <a:buChar char="•"/>
            </a:pPr>
            <a:r>
              <a:rPr lang="en-US" sz="3200" dirty="0">
                <a:latin typeface="Gill Sans MT" panose="020B0502020104020203" pitchFamily="34" charset="0"/>
              </a:rPr>
              <a:t>Project Overview</a:t>
            </a:r>
          </a:p>
          <a:p>
            <a:pPr marL="285750" indent="-285750">
              <a:buFont typeface="Arial" panose="020B0604020202020204" pitchFamily="34" charset="0"/>
              <a:buChar char="•"/>
            </a:pPr>
            <a:r>
              <a:rPr lang="en-US" sz="3200" dirty="0">
                <a:latin typeface="Gill Sans MT" panose="020B0502020104020203" pitchFamily="34" charset="0"/>
              </a:rPr>
              <a:t>Who are the end users?</a:t>
            </a:r>
          </a:p>
          <a:p>
            <a:pPr marL="285750" indent="-285750">
              <a:buFont typeface="Arial" panose="020B0604020202020204" pitchFamily="34" charset="0"/>
              <a:buChar char="•"/>
            </a:pPr>
            <a:r>
              <a:rPr lang="en-US" sz="3200" dirty="0">
                <a:latin typeface="Gill Sans MT" panose="020B0502020104020203" pitchFamily="34" charset="0"/>
              </a:rPr>
              <a:t>Solution and its value proposition</a:t>
            </a:r>
          </a:p>
          <a:p>
            <a:pPr marL="285750" indent="-285750">
              <a:buFont typeface="Arial" panose="020B0604020202020204" pitchFamily="34" charset="0"/>
              <a:buChar char="•"/>
            </a:pPr>
            <a:r>
              <a:rPr lang="en-US" sz="3200" dirty="0">
                <a:latin typeface="Gill Sans MT" panose="020B0502020104020203" pitchFamily="34" charset="0"/>
              </a:rPr>
              <a:t>The wow in the Solution</a:t>
            </a:r>
          </a:p>
          <a:p>
            <a:pPr marL="285750" indent="-285750">
              <a:buFont typeface="Arial" panose="020B0604020202020204" pitchFamily="34" charset="0"/>
              <a:buChar char="•"/>
            </a:pPr>
            <a:r>
              <a:rPr lang="en-US" sz="3200" dirty="0">
                <a:latin typeface="Gill Sans MT" panose="020B0502020104020203" pitchFamily="34" charset="0"/>
              </a:rPr>
              <a:t>Modelling</a:t>
            </a:r>
          </a:p>
          <a:p>
            <a:pPr marL="285750" indent="-285750">
              <a:buFont typeface="Arial" panose="020B0604020202020204" pitchFamily="34" charset="0"/>
              <a:buChar char="•"/>
            </a:pPr>
            <a:r>
              <a:rPr lang="en-US" sz="3200" dirty="0">
                <a:latin typeface="Gill Sans MT" panose="020B0502020104020203" pitchFamily="34" charset="0"/>
              </a:rPr>
              <a:t>Results</a:t>
            </a:r>
          </a:p>
          <a:p>
            <a:pPr marL="285750" indent="-285750">
              <a:buFont typeface="Arial" panose="020B0604020202020204" pitchFamily="34" charset="0"/>
              <a:buChar char="•"/>
            </a:pPr>
            <a:r>
              <a:rPr lang="en-US" sz="3200" dirty="0">
                <a:latin typeface="Gill Sans MT" panose="020B0502020104020203" pitchFamily="34" charset="0"/>
              </a:rPr>
              <a:t>Conclusion</a:t>
            </a:r>
            <a:endParaRPr lang="en-IN" sz="3200" dirty="0">
              <a:latin typeface="Gill Sans MT" panose="020B05020201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834312" y="113445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70232" y="915311"/>
            <a:ext cx="7553325"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a:latin typeface="Trebuchet MS" panose="020B0603020202020204" pitchFamily="34" charset="0"/>
              </a:rPr>
              <a:t>P</a:t>
            </a:r>
            <a:r>
              <a:rPr sz="4000" spc="15" dirty="0">
                <a:latin typeface="Trebuchet MS" panose="020B0603020202020204" pitchFamily="34" charset="0"/>
              </a:rPr>
              <a:t>ROB</a:t>
            </a:r>
            <a:r>
              <a:rPr sz="4000" spc="55" dirty="0">
                <a:latin typeface="Trebuchet MS" panose="020B0603020202020204" pitchFamily="34" charset="0"/>
              </a:rPr>
              <a:t>L</a:t>
            </a:r>
            <a:r>
              <a:rPr sz="4000" spc="-20" dirty="0">
                <a:latin typeface="Trebuchet MS" panose="020B0603020202020204" pitchFamily="34" charset="0"/>
              </a:rPr>
              <a:t>E</a:t>
            </a:r>
            <a:r>
              <a:rPr sz="4000" spc="20" dirty="0">
                <a:latin typeface="Trebuchet MS" panose="020B0603020202020204" pitchFamily="34" charset="0"/>
              </a:rPr>
              <a:t>M</a:t>
            </a:r>
            <a:r>
              <a:rPr lang="en-IN" sz="4000" spc="20" dirty="0">
                <a:latin typeface="Trebuchet MS" panose="020B0603020202020204" pitchFamily="34" charset="0"/>
              </a:rPr>
              <a:t> </a:t>
            </a:r>
            <a:r>
              <a:rPr sz="4000" spc="10" dirty="0">
                <a:latin typeface="Trebuchet MS" panose="020B0603020202020204" pitchFamily="34" charset="0"/>
              </a:rPr>
              <a:t>S</a:t>
            </a:r>
            <a:r>
              <a:rPr sz="4000" spc="-370" dirty="0">
                <a:latin typeface="Trebuchet MS" panose="020B0603020202020204" pitchFamily="34" charset="0"/>
              </a:rPr>
              <a:t>T</a:t>
            </a:r>
            <a:r>
              <a:rPr sz="4000" spc="-375" dirty="0">
                <a:latin typeface="Trebuchet MS" panose="020B0603020202020204" pitchFamily="34" charset="0"/>
              </a:rPr>
              <a:t>A</a:t>
            </a:r>
            <a:r>
              <a:rPr sz="4000" spc="15" dirty="0">
                <a:latin typeface="Trebuchet MS" panose="020B0603020202020204" pitchFamily="34" charset="0"/>
              </a:rPr>
              <a:t>T</a:t>
            </a:r>
            <a:r>
              <a:rPr sz="4000" spc="-10" dirty="0">
                <a:latin typeface="Trebuchet MS" panose="020B0603020202020204" pitchFamily="34" charset="0"/>
              </a:rPr>
              <a:t>E</a:t>
            </a:r>
            <a:r>
              <a:rPr sz="4000" spc="-20" dirty="0">
                <a:latin typeface="Trebuchet MS" panose="020B0603020202020204" pitchFamily="34" charset="0"/>
              </a:rPr>
              <a:t>ME</a:t>
            </a:r>
            <a:r>
              <a:rPr sz="4000" spc="10" dirty="0">
                <a:latin typeface="Trebuchet MS" panose="020B0603020202020204" pitchFamily="34" charset="0"/>
              </a:rPr>
              <a:t>NT</a:t>
            </a:r>
            <a:endParaRPr sz="4000" dirty="0">
              <a:latin typeface="Trebuchet MS" panose="020B0603020202020204" pitchFamily="34"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xmlns="" id="{19B76C09-E04C-5185-409E-3CA397419072}"/>
              </a:ext>
            </a:extLst>
          </p:cNvPr>
          <p:cNvSpPr txBox="1"/>
          <p:nvPr/>
        </p:nvSpPr>
        <p:spPr>
          <a:xfrm>
            <a:off x="470232" y="1794129"/>
            <a:ext cx="7553325" cy="3269741"/>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IN" sz="2000" dirty="0">
                <a:latin typeface="Gill Sans MT" panose="020B0502020104020203" pitchFamily="34" charset="0"/>
              </a:rPr>
              <a:t>Developing a CNN with TensorFlow/ </a:t>
            </a:r>
            <a:r>
              <a:rPr lang="en-IN" sz="2000" dirty="0" err="1">
                <a:latin typeface="Gill Sans MT" panose="020B0502020104020203" pitchFamily="34" charset="0"/>
              </a:rPr>
              <a:t>Keras</a:t>
            </a:r>
            <a:r>
              <a:rPr lang="en-IN" sz="2000" dirty="0">
                <a:latin typeface="Gill Sans MT" panose="020B0502020104020203" pitchFamily="34" charset="0"/>
              </a:rPr>
              <a:t> for CIFAR-10 image classification into ten categories like 'airplane', 'automobile', 'bird', 'cat', 'deer', 'dog', 'frog', 'horse', 'ship', and 'truck’. </a:t>
            </a:r>
          </a:p>
          <a:p>
            <a:pPr marL="342900" indent="-342900">
              <a:lnSpc>
                <a:spcPct val="150000"/>
              </a:lnSpc>
              <a:buFont typeface="Wingdings" panose="05000000000000000000" pitchFamily="2" charset="2"/>
              <a:buChar char="Ø"/>
            </a:pPr>
            <a:r>
              <a:rPr lang="en-IN" sz="2000" dirty="0">
                <a:latin typeface="Gill Sans MT" panose="020B0502020104020203" pitchFamily="34" charset="0"/>
              </a:rPr>
              <a:t>Training involves normalized pixel values and one-hot encoded labels. </a:t>
            </a:r>
          </a:p>
          <a:p>
            <a:pPr marL="342900" indent="-342900">
              <a:lnSpc>
                <a:spcPct val="150000"/>
              </a:lnSpc>
              <a:buFont typeface="Wingdings" panose="05000000000000000000" pitchFamily="2" charset="2"/>
              <a:buChar char="Ø"/>
            </a:pPr>
            <a:r>
              <a:rPr lang="en-IN" sz="2000" dirty="0">
                <a:latin typeface="Gill Sans MT" panose="020B0502020104020203" pitchFamily="34" charset="0"/>
              </a:rPr>
              <a:t>Post-training, sample test images with true and predicted labels are visualized to assess model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611822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latin typeface="Trebuchet MS" panose="020B0603020202020204" pitchFamily="34" charset="0"/>
              </a:rPr>
              <a:t>PROJECT</a:t>
            </a:r>
            <a:r>
              <a:rPr lang="en-IN" sz="4000" spc="5" dirty="0">
                <a:latin typeface="Trebuchet MS" panose="020B0603020202020204" pitchFamily="34" charset="0"/>
              </a:rPr>
              <a:t> </a:t>
            </a:r>
            <a:r>
              <a:rPr sz="4000" spc="-20" dirty="0">
                <a:latin typeface="Trebuchet MS" panose="020B0603020202020204" pitchFamily="34" charset="0"/>
              </a:rPr>
              <a:t>OVERVIEW</a:t>
            </a:r>
            <a:endParaRPr sz="4000" dirty="0">
              <a:latin typeface="Trebuchet MS" panose="020B0603020202020204" pitchFamily="34"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7D0E2B17-E058-9819-CD63-A408DB6E70C2}"/>
              </a:ext>
            </a:extLst>
          </p:cNvPr>
          <p:cNvSpPr txBox="1"/>
          <p:nvPr/>
        </p:nvSpPr>
        <p:spPr>
          <a:xfrm>
            <a:off x="676275" y="2014299"/>
            <a:ext cx="7924800" cy="406265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latin typeface="Gill Sans MT" panose="020B0502020104020203" pitchFamily="34" charset="0"/>
              </a:rPr>
              <a:t>“Image Classification with CNN using TensorFlow/ </a:t>
            </a:r>
            <a:r>
              <a:rPr lang="en-US" sz="2000" dirty="0" err="1">
                <a:latin typeface="Gill Sans MT" panose="020B0502020104020203" pitchFamily="34" charset="0"/>
              </a:rPr>
              <a:t>Keras</a:t>
            </a:r>
            <a:r>
              <a:rPr lang="en-US" sz="2000" dirty="0">
                <a:latin typeface="Gill Sans MT" panose="020B0502020104020203" pitchFamily="34" charset="0"/>
              </a:rPr>
              <a:t>” aims to develop a model that accurately categorizes CIFAR-10 dataset images into ten classes. </a:t>
            </a:r>
          </a:p>
          <a:p>
            <a:pPr marL="285750" indent="-285750">
              <a:lnSpc>
                <a:spcPct val="150000"/>
              </a:lnSpc>
              <a:buFont typeface="Arial" panose="020B0604020202020204" pitchFamily="34" charset="0"/>
              <a:buChar char="•"/>
            </a:pPr>
            <a:r>
              <a:rPr lang="en-US" sz="2000" dirty="0">
                <a:latin typeface="Gill Sans MT" panose="020B0502020104020203" pitchFamily="34" charset="0"/>
              </a:rPr>
              <a:t>This involves implementing a CNN architecture with normalization, one-hot encoding, and </a:t>
            </a:r>
            <a:r>
              <a:rPr lang="en-US" sz="2000" dirty="0" err="1">
                <a:latin typeface="Gill Sans MT" panose="020B0502020104020203" pitchFamily="34" charset="0"/>
              </a:rPr>
              <a:t>softmax</a:t>
            </a:r>
            <a:r>
              <a:rPr lang="en-US" sz="2000" dirty="0">
                <a:latin typeface="Gill Sans MT" panose="020B0502020104020203" pitchFamily="34" charset="0"/>
              </a:rPr>
              <a:t> activation for training and evaluation. </a:t>
            </a:r>
          </a:p>
          <a:p>
            <a:pPr marL="285750" indent="-285750">
              <a:lnSpc>
                <a:spcPct val="150000"/>
              </a:lnSpc>
              <a:buFont typeface="Arial" panose="020B0604020202020204" pitchFamily="34" charset="0"/>
              <a:buChar char="•"/>
            </a:pPr>
            <a:r>
              <a:rPr lang="en-US" sz="2000" dirty="0">
                <a:latin typeface="Gill Sans MT" panose="020B0502020104020203" pitchFamily="34" charset="0"/>
              </a:rPr>
              <a:t>The expected outcome is a highly accurate model validated through performance metrics, with room for future enhancements and optimizations.</a:t>
            </a:r>
            <a:endParaRPr lang="en-IN" sz="2000" dirty="0">
              <a:latin typeface="Gill Sans MT" panose="020B0502020104020203" pitchFamily="34" charset="0"/>
            </a:endParaRP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391400" y="108610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03847" y="683345"/>
            <a:ext cx="7225348" cy="632224"/>
          </a:xfrm>
          <a:prstGeom prst="rect">
            <a:avLst/>
          </a:prstGeom>
        </p:spPr>
        <p:txBody>
          <a:bodyPr vert="horz" wrap="square" lIns="0" tIns="16510" rIns="0" bIns="0" rtlCol="0">
            <a:spAutoFit/>
          </a:bodyPr>
          <a:lstStyle/>
          <a:p>
            <a:pPr marL="12700">
              <a:lnSpc>
                <a:spcPct val="100000"/>
              </a:lnSpc>
              <a:spcBef>
                <a:spcPts val="130"/>
              </a:spcBef>
            </a:pPr>
            <a:r>
              <a:rPr sz="4000" spc="25" dirty="0">
                <a:latin typeface="Trebuchet MS" panose="020B0603020202020204" pitchFamily="34" charset="0"/>
              </a:rPr>
              <a:t>W</a:t>
            </a:r>
            <a:r>
              <a:rPr sz="4000" spc="-20" dirty="0">
                <a:latin typeface="Trebuchet MS" panose="020B0603020202020204" pitchFamily="34" charset="0"/>
              </a:rPr>
              <a:t>H</a:t>
            </a:r>
            <a:r>
              <a:rPr sz="4000" spc="20" dirty="0">
                <a:latin typeface="Trebuchet MS" panose="020B0603020202020204" pitchFamily="34" charset="0"/>
              </a:rPr>
              <a:t>O</a:t>
            </a:r>
            <a:r>
              <a:rPr sz="4000" spc="-235" dirty="0">
                <a:latin typeface="Trebuchet MS" panose="020B0603020202020204" pitchFamily="34" charset="0"/>
              </a:rPr>
              <a:t> </a:t>
            </a:r>
            <a:r>
              <a:rPr sz="4000" spc="-10" dirty="0">
                <a:latin typeface="Trebuchet MS" panose="020B0603020202020204" pitchFamily="34" charset="0"/>
              </a:rPr>
              <a:t>AR</a:t>
            </a:r>
            <a:r>
              <a:rPr sz="4000" spc="15" dirty="0">
                <a:latin typeface="Trebuchet MS" panose="020B0603020202020204" pitchFamily="34" charset="0"/>
              </a:rPr>
              <a:t>E</a:t>
            </a:r>
            <a:r>
              <a:rPr sz="4000" spc="-35" dirty="0">
                <a:latin typeface="Trebuchet MS" panose="020B0603020202020204" pitchFamily="34" charset="0"/>
              </a:rPr>
              <a:t> </a:t>
            </a:r>
            <a:r>
              <a:rPr sz="4000" spc="-10" dirty="0">
                <a:latin typeface="Trebuchet MS" panose="020B0603020202020204" pitchFamily="34" charset="0"/>
              </a:rPr>
              <a:t>T</a:t>
            </a:r>
            <a:r>
              <a:rPr sz="4000" spc="-15" dirty="0">
                <a:latin typeface="Trebuchet MS" panose="020B0603020202020204" pitchFamily="34" charset="0"/>
              </a:rPr>
              <a:t>H</a:t>
            </a:r>
            <a:r>
              <a:rPr sz="4000" spc="15" dirty="0">
                <a:latin typeface="Trebuchet MS" panose="020B0603020202020204" pitchFamily="34" charset="0"/>
              </a:rPr>
              <a:t>E</a:t>
            </a:r>
            <a:r>
              <a:rPr sz="4000" spc="-35" dirty="0">
                <a:latin typeface="Trebuchet MS" panose="020B0603020202020204" pitchFamily="34" charset="0"/>
              </a:rPr>
              <a:t> </a:t>
            </a:r>
            <a:r>
              <a:rPr sz="4000" spc="-20" dirty="0">
                <a:latin typeface="Trebuchet MS" panose="020B0603020202020204" pitchFamily="34" charset="0"/>
              </a:rPr>
              <a:t>E</a:t>
            </a:r>
            <a:r>
              <a:rPr sz="4000" spc="30" dirty="0">
                <a:latin typeface="Trebuchet MS" panose="020B0603020202020204" pitchFamily="34" charset="0"/>
              </a:rPr>
              <a:t>N</a:t>
            </a:r>
            <a:r>
              <a:rPr sz="4000" spc="15" dirty="0">
                <a:latin typeface="Trebuchet MS" panose="020B0603020202020204" pitchFamily="34" charset="0"/>
              </a:rPr>
              <a:t>D</a:t>
            </a:r>
            <a:r>
              <a:rPr sz="4000" spc="-45" dirty="0">
                <a:latin typeface="Trebuchet MS" panose="020B0603020202020204" pitchFamily="34" charset="0"/>
              </a:rPr>
              <a:t> </a:t>
            </a:r>
            <a:r>
              <a:rPr sz="4000" dirty="0">
                <a:latin typeface="Trebuchet MS" panose="020B0603020202020204" pitchFamily="34" charset="0"/>
              </a:rPr>
              <a:t>U</a:t>
            </a:r>
            <a:r>
              <a:rPr sz="4000" spc="10" dirty="0">
                <a:latin typeface="Trebuchet MS" panose="020B0603020202020204" pitchFamily="34" charset="0"/>
              </a:rPr>
              <a:t>S</a:t>
            </a:r>
            <a:r>
              <a:rPr sz="4000" spc="-25" dirty="0">
                <a:latin typeface="Trebuchet MS" panose="020B0603020202020204" pitchFamily="34" charset="0"/>
              </a:rPr>
              <a:t>E</a:t>
            </a:r>
            <a:r>
              <a:rPr sz="4000" spc="-10" dirty="0">
                <a:latin typeface="Trebuchet MS" panose="020B0603020202020204" pitchFamily="34" charset="0"/>
              </a:rPr>
              <a:t>R</a:t>
            </a:r>
            <a:r>
              <a:rPr sz="4000" spc="5" dirty="0">
                <a:latin typeface="Trebuchet MS" panose="020B0603020202020204" pitchFamily="34" charset="0"/>
              </a:rPr>
              <a:t>S?</a:t>
            </a:r>
            <a:endParaRPr sz="4000" dirty="0">
              <a:latin typeface="Trebuchet MS" panose="020B0603020202020204" pitchFamily="34"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xmlns="" id="{591D8310-6211-A7D6-82C6-3670F090DCA9}"/>
              </a:ext>
            </a:extLst>
          </p:cNvPr>
          <p:cNvSpPr txBox="1"/>
          <p:nvPr/>
        </p:nvSpPr>
        <p:spPr>
          <a:xfrm>
            <a:off x="771140" y="1583242"/>
            <a:ext cx="8835073" cy="498598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b="1" dirty="0">
                <a:latin typeface="Gill Sans MT" panose="020B0502020104020203" pitchFamily="34" charset="0"/>
              </a:rPr>
              <a:t>Researchers and Data Scientists: </a:t>
            </a:r>
            <a:r>
              <a:rPr lang="en-US" sz="2000" dirty="0">
                <a:latin typeface="Gill Sans MT" panose="020B0502020104020203" pitchFamily="34" charset="0"/>
              </a:rPr>
              <a:t>Interested in studying and experimenting with CNNs for image classification tasks.</a:t>
            </a:r>
          </a:p>
          <a:p>
            <a:pPr marL="285750" indent="-285750">
              <a:lnSpc>
                <a:spcPct val="150000"/>
              </a:lnSpc>
              <a:buFont typeface="Arial" panose="020B0604020202020204" pitchFamily="34" charset="0"/>
              <a:buChar char="•"/>
            </a:pPr>
            <a:r>
              <a:rPr lang="en-US" sz="2000" b="1" dirty="0">
                <a:latin typeface="Gill Sans MT" panose="020B0502020104020203" pitchFamily="34" charset="0"/>
              </a:rPr>
              <a:t>Developers and Engineers: </a:t>
            </a:r>
            <a:r>
              <a:rPr lang="en-US" sz="2000" dirty="0">
                <a:latin typeface="Gill Sans MT" panose="020B0502020104020203" pitchFamily="34" charset="0"/>
              </a:rPr>
              <a:t>Want to integrate image classification capabilities into applications or systems.</a:t>
            </a:r>
          </a:p>
          <a:p>
            <a:pPr marL="285750" indent="-285750">
              <a:lnSpc>
                <a:spcPct val="150000"/>
              </a:lnSpc>
              <a:buFont typeface="Arial" panose="020B0604020202020204" pitchFamily="34" charset="0"/>
              <a:buChar char="•"/>
            </a:pPr>
            <a:r>
              <a:rPr lang="en-US" sz="2000" b="1" dirty="0">
                <a:latin typeface="Gill Sans MT" panose="020B0502020104020203" pitchFamily="34" charset="0"/>
              </a:rPr>
              <a:t>Educators and Students: </a:t>
            </a:r>
            <a:r>
              <a:rPr lang="en-US" sz="2000" dirty="0">
                <a:latin typeface="Gill Sans MT" panose="020B0502020104020203" pitchFamily="34" charset="0"/>
              </a:rPr>
              <a:t>Use the project for learning about machine learning and deep learning concepts.</a:t>
            </a:r>
          </a:p>
          <a:p>
            <a:pPr marL="285750" indent="-285750">
              <a:lnSpc>
                <a:spcPct val="150000"/>
              </a:lnSpc>
              <a:buFont typeface="Arial" panose="020B0604020202020204" pitchFamily="34" charset="0"/>
              <a:buChar char="•"/>
            </a:pPr>
            <a:r>
              <a:rPr lang="en-US" sz="2000" b="1" dirty="0">
                <a:latin typeface="Gill Sans MT" panose="020B0502020104020203" pitchFamily="34" charset="0"/>
              </a:rPr>
              <a:t>Industry Professionals: </a:t>
            </a:r>
            <a:r>
              <a:rPr lang="en-US" sz="2000" dirty="0">
                <a:latin typeface="Gill Sans MT" panose="020B0502020104020203" pitchFamily="34" charset="0"/>
              </a:rPr>
              <a:t>Utilize the model for tasks like automated image tagging or object recognition in various industries.</a:t>
            </a:r>
          </a:p>
          <a:p>
            <a:pPr marL="285750" indent="-285750">
              <a:lnSpc>
                <a:spcPct val="150000"/>
              </a:lnSpc>
              <a:buFont typeface="Arial" panose="020B0604020202020204" pitchFamily="34" charset="0"/>
              <a:buChar char="•"/>
            </a:pPr>
            <a:r>
              <a:rPr lang="en-US" sz="2000" b="1" dirty="0">
                <a:latin typeface="Gill Sans MT" panose="020B0502020104020203" pitchFamily="34" charset="0"/>
              </a:rPr>
              <a:t>General Public: </a:t>
            </a:r>
            <a:r>
              <a:rPr lang="en-US" sz="2000" dirty="0">
                <a:latin typeface="Gill Sans MT" panose="020B0502020104020203" pitchFamily="34" charset="0"/>
              </a:rPr>
              <a:t>Access the model through user-friendly interfaces or applications for image classification needs.</a:t>
            </a:r>
            <a:endParaRPr lang="en-IN" sz="2000" dirty="0">
              <a:latin typeface="Gill Sans MT" panose="020B0502020104020203" pitchFamily="34" charset="0"/>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629018"/>
          </a:xfrm>
          <a:prstGeom prst="rect">
            <a:avLst/>
          </a:prstGeom>
        </p:spPr>
        <p:txBody>
          <a:bodyPr vert="horz" wrap="square" lIns="0" tIns="13335" rIns="0" bIns="0" rtlCol="0">
            <a:spAutoFit/>
          </a:bodyPr>
          <a:lstStyle/>
          <a:p>
            <a:pPr marL="12700">
              <a:lnSpc>
                <a:spcPct val="100000"/>
              </a:lnSpc>
              <a:spcBef>
                <a:spcPts val="105"/>
              </a:spcBef>
            </a:pPr>
            <a:r>
              <a:rPr sz="4000" spc="25" dirty="0"/>
              <a:t>S</a:t>
            </a:r>
            <a:r>
              <a:rPr sz="4000" spc="10" dirty="0"/>
              <a:t>O</a:t>
            </a:r>
            <a:r>
              <a:rPr sz="4000" spc="25" dirty="0"/>
              <a:t>LU</a:t>
            </a:r>
            <a:r>
              <a:rPr sz="4000" spc="-35" dirty="0"/>
              <a:t>T</a:t>
            </a:r>
            <a:r>
              <a:rPr sz="4000" spc="-30" dirty="0"/>
              <a:t>I</a:t>
            </a:r>
            <a:r>
              <a:rPr sz="4000" spc="10" dirty="0"/>
              <a:t>O</a:t>
            </a:r>
            <a:r>
              <a:rPr sz="4000" dirty="0"/>
              <a:t>N</a:t>
            </a:r>
            <a:r>
              <a:rPr sz="4000" spc="-345" dirty="0"/>
              <a:t> </a:t>
            </a:r>
            <a:r>
              <a:rPr sz="4000" spc="-35" dirty="0"/>
              <a:t>A</a:t>
            </a:r>
            <a:r>
              <a:rPr sz="4000" spc="-5" dirty="0"/>
              <a:t>N</a:t>
            </a:r>
            <a:r>
              <a:rPr sz="4000" dirty="0"/>
              <a:t>D</a:t>
            </a:r>
            <a:r>
              <a:rPr sz="4000" spc="35" dirty="0"/>
              <a:t> </a:t>
            </a:r>
            <a:r>
              <a:rPr sz="4000" spc="-30" dirty="0"/>
              <a:t>I</a:t>
            </a:r>
            <a:r>
              <a:rPr sz="4000" spc="-35" dirty="0"/>
              <a:t>T</a:t>
            </a:r>
            <a:r>
              <a:rPr sz="4000" dirty="0"/>
              <a:t>S</a:t>
            </a:r>
            <a:r>
              <a:rPr sz="4000" spc="60" dirty="0"/>
              <a:t> </a:t>
            </a:r>
            <a:r>
              <a:rPr sz="4000" spc="-295" dirty="0"/>
              <a:t>V</a:t>
            </a:r>
            <a:r>
              <a:rPr sz="4000" spc="-35" dirty="0"/>
              <a:t>A</a:t>
            </a:r>
            <a:r>
              <a:rPr sz="4000" spc="25" dirty="0"/>
              <a:t>LU</a:t>
            </a:r>
            <a:r>
              <a:rPr sz="4000" dirty="0"/>
              <a:t>E</a:t>
            </a:r>
            <a:r>
              <a:rPr sz="4000" spc="-65" dirty="0"/>
              <a:t> </a:t>
            </a:r>
            <a:r>
              <a:rPr sz="4000" spc="-15" dirty="0"/>
              <a:t>P</a:t>
            </a:r>
            <a:r>
              <a:rPr sz="4000" spc="-30" dirty="0"/>
              <a:t>R</a:t>
            </a:r>
            <a:r>
              <a:rPr sz="4000" spc="10" dirty="0"/>
              <a:t>O</a:t>
            </a:r>
            <a:r>
              <a:rPr sz="4000" spc="-15" dirty="0"/>
              <a:t>P</a:t>
            </a:r>
            <a:r>
              <a:rPr sz="4000" spc="10" dirty="0"/>
              <a:t>O</a:t>
            </a:r>
            <a:r>
              <a:rPr sz="4000" spc="25" dirty="0"/>
              <a:t>S</a:t>
            </a:r>
            <a:r>
              <a:rPr sz="4000" spc="-30" dirty="0"/>
              <a:t>I</a:t>
            </a:r>
            <a:r>
              <a:rPr sz="4000" spc="-35" dirty="0"/>
              <a:t>T</a:t>
            </a:r>
            <a:r>
              <a:rPr sz="4000" spc="-30" dirty="0"/>
              <a:t>I</a:t>
            </a:r>
            <a:r>
              <a:rPr sz="4000" spc="10" dirty="0"/>
              <a:t>O</a:t>
            </a:r>
            <a:r>
              <a:rPr sz="40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xmlns="" id="{389E74F5-EC86-F2F7-8891-708E120FB460}"/>
              </a:ext>
            </a:extLst>
          </p:cNvPr>
          <p:cNvSpPr txBox="1"/>
          <p:nvPr/>
        </p:nvSpPr>
        <p:spPr>
          <a:xfrm>
            <a:off x="542123" y="1919009"/>
            <a:ext cx="9153525" cy="406265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b="1" dirty="0">
                <a:latin typeface="Gill Sans MT" panose="020B0502020104020203" pitchFamily="34" charset="0"/>
              </a:rPr>
              <a:t>Convolutional Neural Network (CNN): </a:t>
            </a:r>
            <a:r>
              <a:rPr lang="en-US" sz="2000" dirty="0">
                <a:latin typeface="Gill Sans MT" panose="020B0502020104020203" pitchFamily="34" charset="0"/>
              </a:rPr>
              <a:t>Utilized TensorFlow/ </a:t>
            </a:r>
            <a:r>
              <a:rPr lang="en-US" sz="2000" dirty="0" err="1">
                <a:latin typeface="Gill Sans MT" panose="020B0502020104020203" pitchFamily="34" charset="0"/>
              </a:rPr>
              <a:t>Keras</a:t>
            </a:r>
            <a:r>
              <a:rPr lang="en-US" sz="2000" dirty="0">
                <a:latin typeface="Gill Sans MT" panose="020B0502020104020203" pitchFamily="34" charset="0"/>
              </a:rPr>
              <a:t> to develop a robust CNN architecture for image classification tasks.</a:t>
            </a:r>
          </a:p>
          <a:p>
            <a:pPr marL="285750" indent="-285750">
              <a:lnSpc>
                <a:spcPct val="150000"/>
              </a:lnSpc>
              <a:buFont typeface="Arial" panose="020B0604020202020204" pitchFamily="34" charset="0"/>
              <a:buChar char="•"/>
            </a:pPr>
            <a:r>
              <a:rPr lang="en-US" sz="2000" b="1" dirty="0">
                <a:latin typeface="Gill Sans MT" panose="020B0502020104020203" pitchFamily="34" charset="0"/>
              </a:rPr>
              <a:t>CIFAR-10 Dataset: </a:t>
            </a:r>
            <a:r>
              <a:rPr lang="en-US" sz="2000" dirty="0">
                <a:latin typeface="Gill Sans MT" panose="020B0502020104020203" pitchFamily="34" charset="0"/>
              </a:rPr>
              <a:t>Trained the model on the CIFAR-10 dataset, consisting of 60,000 32x32 color images across ten categories.</a:t>
            </a:r>
          </a:p>
          <a:p>
            <a:pPr marL="285750" indent="-285750">
              <a:lnSpc>
                <a:spcPct val="150000"/>
              </a:lnSpc>
              <a:buFont typeface="Arial" panose="020B0604020202020204" pitchFamily="34" charset="0"/>
              <a:buChar char="•"/>
            </a:pPr>
            <a:r>
              <a:rPr lang="en-US" sz="2000" b="1" dirty="0">
                <a:latin typeface="Gill Sans MT" panose="020B0502020104020203" pitchFamily="34" charset="0"/>
              </a:rPr>
              <a:t>Model Training: </a:t>
            </a:r>
            <a:r>
              <a:rPr lang="en-US" sz="2000" dirty="0">
                <a:latin typeface="Gill Sans MT" panose="020B0502020104020203" pitchFamily="34" charset="0"/>
              </a:rPr>
              <a:t>Normalized pixel values and applied one-hot encoding to labels for efficient training.</a:t>
            </a:r>
          </a:p>
          <a:p>
            <a:pPr marL="285750" indent="-285750">
              <a:lnSpc>
                <a:spcPct val="150000"/>
              </a:lnSpc>
              <a:buFont typeface="Arial" panose="020B0604020202020204" pitchFamily="34" charset="0"/>
              <a:buChar char="•"/>
            </a:pPr>
            <a:r>
              <a:rPr lang="en-US" sz="2000" b="1" dirty="0">
                <a:latin typeface="Gill Sans MT" panose="020B0502020104020203" pitchFamily="34" charset="0"/>
              </a:rPr>
              <a:t>Evaluation Metrics: </a:t>
            </a:r>
            <a:r>
              <a:rPr lang="en-US" sz="2000" dirty="0">
                <a:latin typeface="Gill Sans MT" panose="020B0502020104020203" pitchFamily="34" charset="0"/>
              </a:rPr>
              <a:t>Evaluated the model using accuracy and loss metrics on a separate test set to measure its performance.</a:t>
            </a:r>
            <a:endParaRPr lang="en-IN" sz="2000" dirty="0">
              <a:latin typeface="Gill Sans MT" panose="020B0502020104020203" pitchFamily="34" charset="0"/>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70F376-1DC1-026A-A3A7-BEBE30062D09}"/>
              </a:ext>
            </a:extLst>
          </p:cNvPr>
          <p:cNvSpPr>
            <a:spLocks noGrp="1"/>
          </p:cNvSpPr>
          <p:nvPr>
            <p:ph type="title"/>
          </p:nvPr>
        </p:nvSpPr>
        <p:spPr>
          <a:xfrm>
            <a:off x="457200" y="816777"/>
            <a:ext cx="10681335" cy="615553"/>
          </a:xfrm>
        </p:spPr>
        <p:txBody>
          <a:bodyPr/>
          <a:lstStyle/>
          <a:p>
            <a:r>
              <a:rPr lang="en-IN" sz="4000" dirty="0"/>
              <a:t>SOLUTION AND ITS VALUE PROPOSITION </a:t>
            </a:r>
            <a:r>
              <a:rPr lang="en-IN" sz="2000" dirty="0"/>
              <a:t>(CONT’)</a:t>
            </a:r>
          </a:p>
        </p:txBody>
      </p:sp>
      <p:sp>
        <p:nvSpPr>
          <p:cNvPr id="3" name="TextBox 2">
            <a:extLst>
              <a:ext uri="{FF2B5EF4-FFF2-40B4-BE49-F238E27FC236}">
                <a16:creationId xmlns:a16="http://schemas.microsoft.com/office/drawing/2014/main" xmlns="" id="{CC6C8CCA-243F-3A83-8632-6EC1C40E87AD}"/>
              </a:ext>
            </a:extLst>
          </p:cNvPr>
          <p:cNvSpPr txBox="1"/>
          <p:nvPr/>
        </p:nvSpPr>
        <p:spPr>
          <a:xfrm>
            <a:off x="457200" y="1981200"/>
            <a:ext cx="9220200" cy="3752246"/>
          </a:xfrm>
          <a:prstGeom prst="rect">
            <a:avLst/>
          </a:prstGeom>
          <a:noFill/>
        </p:spPr>
        <p:txBody>
          <a:bodyPr wrap="square" rtlCol="0">
            <a:spAutoFit/>
          </a:bodyPr>
          <a:lstStyle/>
          <a:p>
            <a:pPr marL="0" marR="0" lvl="0" indent="0" algn="l" defTabSz="457200" rtl="0" eaLnBrk="1" fontAlgn="auto" latinLnBrk="0" hangingPunct="1">
              <a:lnSpc>
                <a:spcPct val="150000"/>
              </a:lnSpc>
              <a:spcBef>
                <a:spcPct val="20000"/>
              </a:spcBef>
              <a:spcAft>
                <a:spcPts val="600"/>
              </a:spcAft>
              <a:buClr>
                <a:srgbClr val="4590B8"/>
              </a:buClr>
              <a:buSzPct val="92000"/>
              <a:buFont typeface="Wingdings 2" panose="05020102010507070707" pitchFamily="18" charset="2"/>
              <a:buNone/>
              <a:tabLst/>
              <a:defRPr/>
            </a:pPr>
            <a:r>
              <a:rPr kumimoji="0" lang="en-IN" sz="2400" b="1" i="0" u="none" strike="noStrike" kern="1200" cap="none" spc="0" normalizeH="0" baseline="0" noProof="0" dirty="0">
                <a:ln>
                  <a:noFill/>
                </a:ln>
                <a:solidFill>
                  <a:srgbClr val="3D3D3D"/>
                </a:solidFill>
                <a:effectLst/>
                <a:uLnTx/>
                <a:uFillTx/>
                <a:latin typeface="Gill Sans MT" panose="020B0502020104020203"/>
                <a:ea typeface="+mn-ea"/>
                <a:cs typeface="+mn-cs"/>
              </a:rPr>
              <a:t>Value Proposition:</a:t>
            </a:r>
          </a:p>
          <a:p>
            <a:pPr marL="306000" marR="0" lvl="0" indent="-306000" algn="l" defTabSz="457200" rtl="0" eaLnBrk="1" fontAlgn="auto" latinLnBrk="0" hangingPunct="1">
              <a:lnSpc>
                <a:spcPct val="150000"/>
              </a:lnSpc>
              <a:spcBef>
                <a:spcPct val="20000"/>
              </a:spcBef>
              <a:spcAft>
                <a:spcPts val="600"/>
              </a:spcAft>
              <a:buClr>
                <a:srgbClr val="4590B8"/>
              </a:buClr>
              <a:buSzPct val="92000"/>
              <a:buFont typeface="Wingdings 2" panose="05020102010507070707" pitchFamily="18" charset="2"/>
              <a:buChar char=""/>
              <a:tabLst/>
              <a:defRPr/>
            </a:pPr>
            <a:r>
              <a:rPr kumimoji="0" lang="en-US" sz="1800" b="1" i="0" u="none" strike="noStrike" kern="1200" cap="none" spc="0" normalizeH="0" baseline="0" noProof="0" dirty="0">
                <a:ln>
                  <a:noFill/>
                </a:ln>
                <a:solidFill>
                  <a:srgbClr val="3D3D3D"/>
                </a:solidFill>
                <a:effectLst/>
                <a:uLnTx/>
                <a:uFillTx/>
                <a:latin typeface="Gill Sans MT" panose="020B0502020104020203"/>
                <a:ea typeface="+mn-ea"/>
                <a:cs typeface="+mn-cs"/>
              </a:rPr>
              <a:t> Accurate Classification: </a:t>
            </a:r>
            <a:r>
              <a:rPr kumimoji="0" lang="en-US" sz="1800" b="0" i="0" u="none" strike="noStrike" kern="1200" cap="none" spc="0" normalizeH="0" baseline="0" noProof="0" dirty="0">
                <a:ln>
                  <a:noFill/>
                </a:ln>
                <a:solidFill>
                  <a:srgbClr val="3D3D3D"/>
                </a:solidFill>
                <a:effectLst/>
                <a:uLnTx/>
                <a:uFillTx/>
                <a:latin typeface="Gill Sans MT" panose="020B0502020104020203"/>
                <a:ea typeface="+mn-ea"/>
                <a:cs typeface="+mn-cs"/>
              </a:rPr>
              <a:t>Achieve precise image classification across diverse categories.</a:t>
            </a:r>
          </a:p>
          <a:p>
            <a:pPr marL="306000" marR="0" lvl="0" indent="-306000" algn="l" defTabSz="457200" rtl="0" eaLnBrk="1" fontAlgn="auto" latinLnBrk="0" hangingPunct="1">
              <a:lnSpc>
                <a:spcPct val="150000"/>
              </a:lnSpc>
              <a:spcBef>
                <a:spcPct val="20000"/>
              </a:spcBef>
              <a:spcAft>
                <a:spcPts val="600"/>
              </a:spcAft>
              <a:buClr>
                <a:srgbClr val="4590B8"/>
              </a:buClr>
              <a:buSzPct val="92000"/>
              <a:buFont typeface="Wingdings 2" panose="05020102010507070707" pitchFamily="18" charset="2"/>
              <a:buChar char=""/>
              <a:tabLst/>
              <a:defRPr/>
            </a:pPr>
            <a:r>
              <a:rPr kumimoji="0" lang="en-US" sz="1800" b="1" i="0" u="none" strike="noStrike" kern="1200" cap="none" spc="0" normalizeH="0" baseline="0" noProof="0" dirty="0">
                <a:ln>
                  <a:noFill/>
                </a:ln>
                <a:solidFill>
                  <a:srgbClr val="3D3D3D"/>
                </a:solidFill>
                <a:effectLst/>
                <a:uLnTx/>
                <a:uFillTx/>
                <a:latin typeface="Gill Sans MT" panose="020B0502020104020203"/>
                <a:ea typeface="+mn-ea"/>
                <a:cs typeface="+mn-cs"/>
              </a:rPr>
              <a:t> Versatile Application: </a:t>
            </a:r>
            <a:r>
              <a:rPr kumimoji="0" lang="en-US" sz="1800" b="0" i="0" u="none" strike="noStrike" kern="1200" cap="none" spc="0" normalizeH="0" baseline="0" noProof="0" dirty="0">
                <a:ln>
                  <a:noFill/>
                </a:ln>
                <a:solidFill>
                  <a:srgbClr val="3D3D3D"/>
                </a:solidFill>
                <a:effectLst/>
                <a:uLnTx/>
                <a:uFillTx/>
                <a:latin typeface="Gill Sans MT" panose="020B0502020104020203"/>
                <a:ea typeface="+mn-ea"/>
                <a:cs typeface="+mn-cs"/>
              </a:rPr>
              <a:t>Suitable for diverse fields from education to industry applications.</a:t>
            </a:r>
          </a:p>
          <a:p>
            <a:pPr marL="306000" marR="0" lvl="0" indent="-306000" algn="l" defTabSz="457200" rtl="0" eaLnBrk="1" fontAlgn="auto" latinLnBrk="0" hangingPunct="1">
              <a:lnSpc>
                <a:spcPct val="150000"/>
              </a:lnSpc>
              <a:spcBef>
                <a:spcPct val="20000"/>
              </a:spcBef>
              <a:spcAft>
                <a:spcPts val="600"/>
              </a:spcAft>
              <a:buClr>
                <a:srgbClr val="4590B8"/>
              </a:buClr>
              <a:buSzPct val="92000"/>
              <a:buFont typeface="Wingdings 2" panose="05020102010507070707" pitchFamily="18" charset="2"/>
              <a:buChar char=""/>
              <a:tabLst/>
              <a:defRPr/>
            </a:pPr>
            <a:r>
              <a:rPr kumimoji="0" lang="en-US" sz="1800" b="1" i="0" u="none" strike="noStrike" kern="1200" cap="none" spc="0" normalizeH="0" baseline="0" noProof="0" dirty="0">
                <a:ln>
                  <a:noFill/>
                </a:ln>
                <a:solidFill>
                  <a:srgbClr val="3D3D3D"/>
                </a:solidFill>
                <a:effectLst/>
                <a:uLnTx/>
                <a:uFillTx/>
                <a:latin typeface="Gill Sans MT" panose="020B0502020104020203"/>
                <a:ea typeface="+mn-ea"/>
                <a:cs typeface="+mn-cs"/>
              </a:rPr>
              <a:t> Efficiency and Automation: </a:t>
            </a:r>
            <a:r>
              <a:rPr kumimoji="0" lang="en-US" sz="1800" b="0" i="0" u="none" strike="noStrike" kern="1200" cap="none" spc="0" normalizeH="0" baseline="0" noProof="0" dirty="0">
                <a:ln>
                  <a:noFill/>
                </a:ln>
                <a:solidFill>
                  <a:srgbClr val="3D3D3D"/>
                </a:solidFill>
                <a:effectLst/>
                <a:uLnTx/>
                <a:uFillTx/>
                <a:latin typeface="Gill Sans MT" panose="020B0502020104020203"/>
                <a:ea typeface="+mn-ea"/>
                <a:cs typeface="+mn-cs"/>
              </a:rPr>
              <a:t>Streamline image categorization tasks for improved efficiency.</a:t>
            </a:r>
          </a:p>
          <a:p>
            <a:pPr marL="306000" marR="0" lvl="0" indent="-306000" algn="l" defTabSz="457200" rtl="0" eaLnBrk="1" fontAlgn="auto" latinLnBrk="0" hangingPunct="1">
              <a:lnSpc>
                <a:spcPct val="150000"/>
              </a:lnSpc>
              <a:spcBef>
                <a:spcPct val="20000"/>
              </a:spcBef>
              <a:spcAft>
                <a:spcPts val="600"/>
              </a:spcAft>
              <a:buClr>
                <a:srgbClr val="4590B8"/>
              </a:buClr>
              <a:buSzPct val="92000"/>
              <a:buFont typeface="Wingdings 2" panose="05020102010507070707" pitchFamily="18" charset="2"/>
              <a:buChar char=""/>
              <a:tabLst/>
              <a:defRPr/>
            </a:pPr>
            <a:r>
              <a:rPr kumimoji="0" lang="en-US" sz="1800" b="1" i="0" u="none" strike="noStrike" kern="1200" cap="none" spc="0" normalizeH="0" baseline="0" noProof="0" dirty="0">
                <a:ln>
                  <a:noFill/>
                </a:ln>
                <a:solidFill>
                  <a:srgbClr val="3D3D3D"/>
                </a:solidFill>
                <a:effectLst/>
                <a:uLnTx/>
                <a:uFillTx/>
                <a:latin typeface="Gill Sans MT" panose="020B0502020104020203"/>
                <a:ea typeface="+mn-ea"/>
                <a:cs typeface="+mn-cs"/>
              </a:rPr>
              <a:t> Educational Resource: </a:t>
            </a:r>
            <a:r>
              <a:rPr kumimoji="0" lang="en-US" sz="1800" b="0" i="0" u="none" strike="noStrike" kern="1200" cap="none" spc="0" normalizeH="0" baseline="0" noProof="0" dirty="0">
                <a:ln>
                  <a:noFill/>
                </a:ln>
                <a:solidFill>
                  <a:srgbClr val="3D3D3D"/>
                </a:solidFill>
                <a:effectLst/>
                <a:uLnTx/>
                <a:uFillTx/>
                <a:latin typeface="Gill Sans MT" panose="020B0502020104020203"/>
                <a:ea typeface="+mn-ea"/>
                <a:cs typeface="+mn-cs"/>
              </a:rPr>
              <a:t>Valuable for learning CNNs and image classification techniques.</a:t>
            </a:r>
          </a:p>
          <a:p>
            <a:pPr marL="306000" marR="0" lvl="0" indent="-306000" algn="l" defTabSz="457200" rtl="0" eaLnBrk="1" fontAlgn="auto" latinLnBrk="0" hangingPunct="1">
              <a:lnSpc>
                <a:spcPct val="150000"/>
              </a:lnSpc>
              <a:spcBef>
                <a:spcPct val="20000"/>
              </a:spcBef>
              <a:spcAft>
                <a:spcPts val="600"/>
              </a:spcAft>
              <a:buClr>
                <a:srgbClr val="4590B8"/>
              </a:buClr>
              <a:buSzPct val="92000"/>
              <a:buFont typeface="Wingdings 2" panose="05020102010507070707" pitchFamily="18" charset="2"/>
              <a:buChar char=""/>
              <a:tabLst/>
              <a:defRPr/>
            </a:pPr>
            <a:r>
              <a:rPr kumimoji="0" lang="en-US" sz="1800" b="1" i="0" u="none" strike="noStrike" kern="1200" cap="none" spc="0" normalizeH="0" baseline="0" noProof="0" dirty="0">
                <a:ln>
                  <a:noFill/>
                </a:ln>
                <a:solidFill>
                  <a:srgbClr val="3D3D3D"/>
                </a:solidFill>
                <a:effectLst/>
                <a:uLnTx/>
                <a:uFillTx/>
                <a:latin typeface="Gill Sans MT" panose="020B0502020104020203"/>
                <a:ea typeface="+mn-ea"/>
                <a:cs typeface="+mn-cs"/>
              </a:rPr>
              <a:t> Enhanced User Experience: </a:t>
            </a:r>
            <a:r>
              <a:rPr kumimoji="0" lang="en-US" sz="1800" b="0" i="0" u="none" strike="noStrike" kern="1200" cap="none" spc="0" normalizeH="0" baseline="0" noProof="0" dirty="0">
                <a:ln>
                  <a:noFill/>
                </a:ln>
                <a:solidFill>
                  <a:srgbClr val="3D3D3D"/>
                </a:solidFill>
                <a:effectLst/>
                <a:uLnTx/>
                <a:uFillTx/>
                <a:latin typeface="Gill Sans MT" panose="020B0502020104020203"/>
                <a:ea typeface="+mn-ea"/>
                <a:cs typeface="+mn-cs"/>
              </a:rPr>
              <a:t>Elevate user experience with advanced image processing capabilities.</a:t>
            </a:r>
            <a:endParaRPr kumimoji="0" lang="en-IN" sz="1800" b="0" i="0" u="none" strike="noStrike" kern="1200" cap="none" spc="0" normalizeH="0" baseline="0" noProof="0" dirty="0">
              <a:ln>
                <a:noFill/>
              </a:ln>
              <a:solidFill>
                <a:srgbClr val="3D3D3D"/>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684488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482089" y="180237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32224"/>
          </a:xfrm>
          <a:prstGeom prst="rect">
            <a:avLst/>
          </a:prstGeom>
        </p:spPr>
        <p:txBody>
          <a:bodyPr vert="horz" wrap="square" lIns="0" tIns="16510" rIns="0" bIns="0" rtlCol="0">
            <a:spAutoFit/>
          </a:bodyPr>
          <a:lstStyle/>
          <a:p>
            <a:pPr marL="12700">
              <a:lnSpc>
                <a:spcPct val="100000"/>
              </a:lnSpc>
              <a:spcBef>
                <a:spcPts val="130"/>
              </a:spcBef>
            </a:pPr>
            <a:r>
              <a:rPr sz="4000" spc="15" dirty="0"/>
              <a:t>THE</a:t>
            </a:r>
            <a:r>
              <a:rPr sz="4000" spc="20" dirty="0"/>
              <a:t> </a:t>
            </a:r>
            <a:r>
              <a:rPr sz="4000" spc="10" dirty="0"/>
              <a:t>WOW</a:t>
            </a:r>
            <a:r>
              <a:rPr sz="4000" spc="85" dirty="0"/>
              <a:t> </a:t>
            </a:r>
            <a:r>
              <a:rPr sz="4000" spc="10" dirty="0"/>
              <a:t>IN</a:t>
            </a:r>
            <a:r>
              <a:rPr sz="4000" spc="-5" dirty="0"/>
              <a:t> </a:t>
            </a:r>
            <a:r>
              <a:rPr lang="en-IN" sz="4000" spc="15" dirty="0"/>
              <a:t>THE</a:t>
            </a:r>
            <a:r>
              <a:rPr sz="4000" spc="-10" dirty="0"/>
              <a:t> </a:t>
            </a:r>
            <a:r>
              <a:rPr sz="4000" spc="20" dirty="0"/>
              <a:t>SOLUTION</a:t>
            </a:r>
            <a:endParaRPr sz="40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E96B37A5-1E2A-9175-60B7-A942CC77C0B8}"/>
              </a:ext>
            </a:extLst>
          </p:cNvPr>
          <p:cNvSpPr txBox="1"/>
          <p:nvPr/>
        </p:nvSpPr>
        <p:spPr>
          <a:xfrm>
            <a:off x="2700588" y="1859769"/>
            <a:ext cx="6534150" cy="3731406"/>
          </a:xfrm>
          <a:prstGeom prst="rect">
            <a:avLst/>
          </a:prstGeom>
          <a:noFill/>
        </p:spPr>
        <p:txBody>
          <a:bodyPr wrap="square" rtlCol="0">
            <a:spAutoFit/>
          </a:bodyPr>
          <a:lstStyle/>
          <a:p>
            <a:pPr marL="0" marR="0" lvl="0" indent="0" algn="l" defTabSz="457200" rtl="0" eaLnBrk="1" fontAlgn="auto" latinLnBrk="0" hangingPunct="1">
              <a:lnSpc>
                <a:spcPct val="150000"/>
              </a:lnSpc>
              <a:spcBef>
                <a:spcPct val="20000"/>
              </a:spcBef>
              <a:spcAft>
                <a:spcPts val="600"/>
              </a:spcAft>
              <a:buClr>
                <a:srgbClr val="4590B8"/>
              </a:buClr>
              <a:buSzPct val="92000"/>
              <a:buFont typeface="Wingdings 2" panose="05020102010507070707" pitchFamily="18" charset="2"/>
              <a:buNone/>
              <a:tabLst/>
              <a:defRPr/>
            </a:pPr>
            <a:r>
              <a:rPr kumimoji="0" lang="en-US" sz="2000" b="1" i="0" u="sng" strike="noStrike" kern="1200" cap="none" spc="0" normalizeH="0" baseline="0" noProof="0" dirty="0">
                <a:ln>
                  <a:noFill/>
                </a:ln>
                <a:solidFill>
                  <a:srgbClr val="3D3D3D"/>
                </a:solidFill>
                <a:effectLst/>
                <a:uLnTx/>
                <a:uFillTx/>
                <a:latin typeface="Gill Sans MT" panose="020B0502020104020203"/>
                <a:ea typeface="+mn-ea"/>
                <a:cs typeface="+mn-cs"/>
              </a:rPr>
              <a:t>Advanced CNN Architecture: </a:t>
            </a:r>
            <a:r>
              <a:rPr kumimoji="0" lang="en-US" sz="2000" b="0" i="0" u="none" strike="noStrike" kern="1200" cap="none" spc="0" normalizeH="0" baseline="0" noProof="0" dirty="0">
                <a:ln>
                  <a:noFill/>
                </a:ln>
                <a:solidFill>
                  <a:srgbClr val="3D3D3D"/>
                </a:solidFill>
                <a:effectLst/>
                <a:uLnTx/>
                <a:uFillTx/>
                <a:latin typeface="Gill Sans MT" panose="020B0502020104020203"/>
                <a:ea typeface="+mn-ea"/>
                <a:cs typeface="+mn-cs"/>
              </a:rPr>
              <a:t>Our cutting-edge Convolutional Neural Network (CNN) architecture not only achieves high accuracy in image classification but also demonstrates the power of deep learning in handling complex visual data. This breakthrough technology enables precise identification of objects across diverse categories, paving the way for revolutionary advancements in image recognition and automated processing.</a:t>
            </a:r>
            <a:endParaRPr kumimoji="0" lang="en-IN" sz="2000" b="0" i="0" u="none" strike="noStrike" kern="1200" cap="none" spc="0" normalizeH="0" baseline="0" noProof="0" dirty="0">
              <a:ln>
                <a:noFill/>
              </a:ln>
              <a:solidFill>
                <a:srgbClr val="3D3D3D"/>
              </a:solidFill>
              <a:effectLst/>
              <a:uLnTx/>
              <a:uFillTx/>
              <a:latin typeface="Gill Sans MT" panose="020B0502020104020203"/>
              <a:ea typeface="+mn-ea"/>
              <a:cs typeface="+mn-c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211</TotalTime>
  <Words>660</Words>
  <Application>Microsoft Office PowerPoint</Application>
  <PresentationFormat>Custom</PresentationFormat>
  <Paragraphs>69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PROJECT TITLE</vt:lpstr>
      <vt:lpstr>AGENDA</vt:lpstr>
      <vt:lpstr>PROBLEM STATEMENT</vt:lpstr>
      <vt:lpstr>PROJECT OVERVIEW</vt:lpstr>
      <vt:lpstr>WHO ARE THE END USERS?</vt:lpstr>
      <vt:lpstr>SOLUTION AND ITS VALUE PROPOSITION</vt:lpstr>
      <vt:lpstr>SOLUTION AND ITS VALUE PROPOSITION (CONT’)</vt:lpstr>
      <vt:lpstr>THE WOW IN THE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Ehill Smila J</dc:creator>
  <cp:lastModifiedBy>Admin</cp:lastModifiedBy>
  <cp:revision>6</cp:revision>
  <dcterms:created xsi:type="dcterms:W3CDTF">2024-04-03T19:15:10Z</dcterms:created>
  <dcterms:modified xsi:type="dcterms:W3CDTF">2024-04-05T09:48:48Z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