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0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0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234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8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23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9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2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8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0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6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C30AB5-47DB-456C-9E8E-3132F7716E3E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84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  <p:sldLayoutId id="21474840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shik.ahamed.s/viz/AmazonAnalysis_17238451668320/SalesDashboardOfAmazon?publish=y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6AC-9570-F17B-9A10-3A30629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06335" cy="267764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Amazon Women’s fashion </a:t>
            </a:r>
            <a:br>
              <a:rPr lang="en-US" b="1" dirty="0">
                <a:solidFill>
                  <a:schemeClr val="tx1">
                    <a:lumMod val="9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</a:b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sales Analysis</a:t>
            </a:r>
            <a:endParaRPr lang="en-IN" b="1" dirty="0">
              <a:solidFill>
                <a:schemeClr val="tx1">
                  <a:lumMod val="9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68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21" y="84666"/>
            <a:ext cx="8534400" cy="1507067"/>
          </a:xfrm>
        </p:spPr>
        <p:txBody>
          <a:bodyPr/>
          <a:lstStyle/>
          <a:p>
            <a:r>
              <a:rPr lang="en-US" b="1" dirty="0"/>
              <a:t>Top Recommendations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21" y="1591732"/>
            <a:ext cx="9816640" cy="3879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Based on the analysis</a:t>
            </a:r>
          </a:p>
          <a:p>
            <a:r>
              <a:rPr lang="en-US" dirty="0">
                <a:latin typeface="Aptos" panose="020B0004020202020204" pitchFamily="34" charset="0"/>
              </a:rPr>
              <a:t>If you provide more number of offers for the frequent buyers you can get more revenue.</a:t>
            </a:r>
          </a:p>
          <a:p>
            <a:r>
              <a:rPr lang="en-US" dirty="0">
                <a:latin typeface="Aptos" panose="020B0004020202020204" pitchFamily="34" charset="0"/>
              </a:rPr>
              <a:t>If you provide offers for festive and holiday seasons, it will also increase your overall sales.</a:t>
            </a:r>
          </a:p>
          <a:p>
            <a:r>
              <a:rPr lang="en-US" dirty="0">
                <a:latin typeface="Aptos" panose="020B0004020202020204" pitchFamily="34" charset="0"/>
              </a:rPr>
              <a:t>If you provide Amazon prime at affordable cost for frequent and high value customers it will also increase your sales.</a:t>
            </a:r>
          </a:p>
          <a:p>
            <a:r>
              <a:rPr lang="en-US" dirty="0">
                <a:latin typeface="Aptos" panose="020B0004020202020204" pitchFamily="34" charset="0"/>
              </a:rPr>
              <a:t>If you provide </a:t>
            </a:r>
            <a:r>
              <a:rPr lang="en-US" dirty="0" err="1">
                <a:latin typeface="Aptos" panose="020B0004020202020204" pitchFamily="34" charset="0"/>
              </a:rPr>
              <a:t>recommadation</a:t>
            </a:r>
            <a:r>
              <a:rPr lang="en-US" dirty="0">
                <a:latin typeface="Aptos" panose="020B0004020202020204" pitchFamily="34" charset="0"/>
              </a:rPr>
              <a:t> frequently to the high value customers it will also increase your overall sales.</a:t>
            </a:r>
          </a:p>
          <a:p>
            <a:r>
              <a:rPr lang="en-US" dirty="0">
                <a:latin typeface="Aptos" panose="020B0004020202020204" pitchFamily="34" charset="0"/>
              </a:rPr>
              <a:t>If you provide large amount of collections with affordable price than the competitors it will also increase your sales.</a:t>
            </a:r>
          </a:p>
          <a:p>
            <a:r>
              <a:rPr lang="en-US" dirty="0">
                <a:latin typeface="Aptos" panose="020B0004020202020204" pitchFamily="34" charset="0"/>
              </a:rPr>
              <a:t>If your provide frequent </a:t>
            </a:r>
            <a:r>
              <a:rPr lang="en-US" dirty="0" err="1">
                <a:latin typeface="Aptos" panose="020B0004020202020204" pitchFamily="34" charset="0"/>
              </a:rPr>
              <a:t>advertisesments</a:t>
            </a:r>
            <a:r>
              <a:rPr lang="en-US" dirty="0">
                <a:latin typeface="Aptos" panose="020B0004020202020204" pitchFamily="34" charset="0"/>
              </a:rPr>
              <a:t> on </a:t>
            </a:r>
            <a:r>
              <a:rPr lang="en-US" dirty="0" err="1">
                <a:latin typeface="Aptos" panose="020B0004020202020204" pitchFamily="34" charset="0"/>
              </a:rPr>
              <a:t>north,west</a:t>
            </a:r>
            <a:r>
              <a:rPr lang="en-US" dirty="0">
                <a:latin typeface="Aptos" panose="020B0004020202020204" pitchFamily="34" charset="0"/>
              </a:rPr>
              <a:t> and south regions other than east region it will also increase your sales.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69AC-953F-96E3-5E93-81C6BC3F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7783"/>
            <a:ext cx="8534400" cy="1507067"/>
          </a:xfrm>
        </p:spPr>
        <p:txBody>
          <a:bodyPr/>
          <a:lstStyle/>
          <a:p>
            <a:r>
              <a:rPr lang="en-US" dirty="0"/>
              <a:t>About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9172-8E6F-461E-4D01-2F58A37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64850"/>
            <a:ext cx="9728149" cy="361526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Aptos" panose="020B0004020202020204" pitchFamily="34" charset="0"/>
              </a:rPr>
              <a:t>Amazon.com, Inc.</a:t>
            </a:r>
            <a:r>
              <a:rPr lang="en-US" b="0" i="0" dirty="0">
                <a:effectLst/>
                <a:latin typeface="Aptos" panose="020B0004020202020204" pitchFamily="34" charset="0"/>
              </a:rPr>
              <a:t>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doing business as</a:t>
            </a:r>
            <a:r>
              <a:rPr lang="en-US" b="0" i="0" dirty="0">
                <a:effectLst/>
                <a:latin typeface="Aptos" panose="020B0004020202020204" pitchFamily="34" charset="0"/>
              </a:rPr>
              <a:t> </a:t>
            </a:r>
            <a:r>
              <a:rPr lang="en-US" b="1" i="0" dirty="0">
                <a:effectLst/>
                <a:latin typeface="Aptos" panose="020B0004020202020204" pitchFamily="34" charset="0"/>
              </a:rPr>
              <a:t>Amazon</a:t>
            </a:r>
            <a:r>
              <a:rPr lang="en-US" b="0" i="0" dirty="0">
                <a:effectLst/>
                <a:latin typeface="Aptos" panose="020B0004020202020204" pitchFamily="34" charset="0"/>
              </a:rPr>
              <a:t> is an American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multinational</a:t>
            </a:r>
            <a:r>
              <a:rPr lang="en-US" b="0" i="0" dirty="0">
                <a:effectLst/>
                <a:latin typeface="Aptos" panose="020B0004020202020204" pitchFamily="34" charset="0"/>
              </a:rPr>
              <a:t>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technology company</a:t>
            </a:r>
            <a:r>
              <a:rPr lang="en-US" b="0" i="0" dirty="0">
                <a:effectLst/>
                <a:latin typeface="Aptos" panose="020B0004020202020204" pitchFamily="34" charset="0"/>
              </a:rPr>
              <a:t>, engaged in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e-commerce</a:t>
            </a:r>
            <a:r>
              <a:rPr lang="en-US" b="0" i="0" dirty="0">
                <a:effectLst/>
                <a:latin typeface="Aptos" panose="020B0004020202020204" pitchFamily="34" charset="0"/>
              </a:rPr>
              <a:t>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cloud computing</a:t>
            </a:r>
            <a:r>
              <a:rPr lang="en-US" b="0" i="0" dirty="0">
                <a:effectLst/>
                <a:latin typeface="Aptos" panose="020B0004020202020204" pitchFamily="34" charset="0"/>
              </a:rPr>
              <a:t>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online advertising</a:t>
            </a:r>
            <a:r>
              <a:rPr lang="en-US" b="0" i="0" dirty="0">
                <a:effectLst/>
                <a:latin typeface="Aptos" panose="020B0004020202020204" pitchFamily="34" charset="0"/>
              </a:rPr>
              <a:t>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digital streaming</a:t>
            </a:r>
            <a:r>
              <a:rPr lang="en-US" b="0" i="0" dirty="0">
                <a:effectLst/>
                <a:latin typeface="Aptos" panose="020B0004020202020204" pitchFamily="34" charset="0"/>
              </a:rPr>
              <a:t>, and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artificial</a:t>
            </a:r>
            <a:r>
              <a:rPr lang="en-US" b="0" i="0" strike="noStrike" dirty="0">
                <a:solidFill>
                  <a:srgbClr val="460402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intelligence</a:t>
            </a:r>
            <a:r>
              <a:rPr lang="en-US" b="0" i="0" dirty="0">
                <a:effectLst/>
                <a:latin typeface="Aptos" panose="020B0004020202020204" pitchFamily="34" charset="0"/>
              </a:rPr>
              <a:t>.It is considered one of the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Big Five</a:t>
            </a:r>
            <a:r>
              <a:rPr lang="en-US" b="0" i="0" dirty="0">
                <a:effectLst/>
                <a:latin typeface="Aptos" panose="020B0004020202020204" pitchFamily="34" charset="0"/>
              </a:rPr>
              <a:t> American technology companies; the other four are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Alphabet</a:t>
            </a:r>
            <a:r>
              <a:rPr lang="en-US" b="0" i="0" dirty="0">
                <a:effectLst/>
                <a:latin typeface="Aptos" panose="020B0004020202020204" pitchFamily="34" charset="0"/>
              </a:rPr>
              <a:t> (parent company of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Google</a:t>
            </a:r>
            <a:r>
              <a:rPr lang="en-US" b="0" i="0" dirty="0">
                <a:effectLst/>
                <a:latin typeface="Aptos" panose="020B0004020202020204" pitchFamily="34" charset="0"/>
              </a:rPr>
              <a:t>),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Apple</a:t>
            </a:r>
            <a:r>
              <a:rPr lang="en-US" b="0" i="0" dirty="0">
                <a:effectLst/>
                <a:latin typeface="Aptos" panose="020B0004020202020204" pitchFamily="34" charset="0"/>
              </a:rPr>
              <a:t>,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Meta</a:t>
            </a:r>
            <a:r>
              <a:rPr lang="en-US" b="0" i="0" dirty="0">
                <a:effectLst/>
                <a:latin typeface="Aptos" panose="020B0004020202020204" pitchFamily="34" charset="0"/>
              </a:rPr>
              <a:t> (parent company of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Facebook</a:t>
            </a:r>
            <a:r>
              <a:rPr lang="en-US" b="0" i="0" dirty="0">
                <a:effectLst/>
                <a:latin typeface="Aptos" panose="020B0004020202020204" pitchFamily="34" charset="0"/>
              </a:rPr>
              <a:t>), and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Microsoft</a:t>
            </a:r>
            <a:r>
              <a:rPr lang="en-US" b="0" i="0" dirty="0">
                <a:effectLst/>
                <a:latin typeface="Aptos" panose="020B0004020202020204" pitchFamily="34" charset="0"/>
              </a:rPr>
              <a:t>.</a:t>
            </a:r>
          </a:p>
          <a:p>
            <a:pPr algn="l"/>
            <a:r>
              <a:rPr lang="en-US" b="0" i="0" dirty="0">
                <a:effectLst/>
                <a:latin typeface="Aptos" panose="020B0004020202020204" pitchFamily="34" charset="0"/>
              </a:rPr>
              <a:t>Amazon was founded on July 5, 1994, by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Jeff Bezos</a:t>
            </a:r>
            <a:r>
              <a:rPr lang="en-US" b="0" i="0" dirty="0">
                <a:effectLst/>
                <a:latin typeface="Aptos" panose="020B0004020202020204" pitchFamily="34" charset="0"/>
              </a:rPr>
              <a:t> in </a:t>
            </a:r>
            <a:r>
              <a:rPr lang="en-US" b="0" i="0" strike="noStrike" dirty="0">
                <a:effectLst/>
                <a:latin typeface="Aptos" panose="020B0004020202020204" pitchFamily="34" charset="0"/>
              </a:rPr>
              <a:t>Bellevue, Washington</a:t>
            </a:r>
            <a:r>
              <a:rPr lang="en-US" b="0" i="0" dirty="0">
                <a:effectLst/>
                <a:latin typeface="Aptos" panose="020B0004020202020204" pitchFamily="34" charset="0"/>
              </a:rPr>
              <a:t>. The company originally started as an online marketplace for books but gradually expanded its offerings to include a wide range of product categories. This diversification led to it being referred to as "The Everything Store".</a:t>
            </a:r>
          </a:p>
        </p:txBody>
      </p:sp>
    </p:spTree>
    <p:extLst>
      <p:ext uri="{BB962C8B-B14F-4D97-AF65-F5344CB8AC3E}">
        <p14:creationId xmlns:p14="http://schemas.microsoft.com/office/powerpoint/2010/main" val="60538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69AC-953F-96E3-5E93-81C6BC3F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7783"/>
            <a:ext cx="8534400" cy="1507067"/>
          </a:xfrm>
        </p:spPr>
        <p:txBody>
          <a:bodyPr/>
          <a:lstStyle/>
          <a:p>
            <a:r>
              <a:rPr lang="en-US" dirty="0"/>
              <a:t>Company overview in </a:t>
            </a:r>
            <a:r>
              <a:rPr lang="en-US" dirty="0" err="1"/>
              <a:t>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9172-8E6F-461E-4D01-2F58A37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864850"/>
            <a:ext cx="9728149" cy="361526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Aptos" panose="020B0004020202020204" pitchFamily="34" charset="0"/>
              </a:rPr>
              <a:t>In financial year 2023, Amazon India reported operating revenue of about 222 billion Indian rupees. This was a significant increase in comparison to the revenue of financial year 2021 . Amazon India is one of the largest e-commerce companies in India.</a:t>
            </a:r>
            <a:endParaRPr lang="en-US" dirty="0">
              <a:latin typeface="Aptos" panose="020B0004020202020204" pitchFamily="34" charset="0"/>
            </a:endParaRPr>
          </a:p>
          <a:p>
            <a:pPr algn="l"/>
            <a:r>
              <a:rPr lang="en-US" dirty="0">
                <a:latin typeface="Aptos" panose="020B0004020202020204" pitchFamily="34" charset="0"/>
              </a:rPr>
              <a:t>Flipkart is the direct competitor for the Amazon.in.</a:t>
            </a:r>
            <a:endParaRPr lang="en-US" b="0" i="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69AC-953F-96E3-5E93-81C6BC3F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7783"/>
            <a:ext cx="8534400" cy="1507067"/>
          </a:xfrm>
        </p:spPr>
        <p:txBody>
          <a:bodyPr/>
          <a:lstStyle/>
          <a:p>
            <a:r>
              <a:rPr lang="en-US" dirty="0"/>
              <a:t>SWOT analysis of Amazon.in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9172-8E6F-461E-4D01-2F58A37D6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9" y="1864850"/>
            <a:ext cx="4344989" cy="1969731"/>
          </a:xfrm>
        </p:spPr>
        <p:txBody>
          <a:bodyPr anchor="t"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Weakness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Dependence on third-party sellers.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security concerns.</a:t>
            </a:r>
          </a:p>
          <a:p>
            <a:pPr marL="12509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business that is easy to copy.</a:t>
            </a:r>
          </a:p>
          <a:p>
            <a:pPr marL="125095">
              <a:lnSpc>
                <a:spcPct val="120000"/>
              </a:lnSpc>
              <a:spcAft>
                <a:spcPts val="63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Regulatory issues.</a:t>
            </a:r>
            <a:endParaRPr lang="en-IN" sz="12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095">
              <a:lnSpc>
                <a:spcPct val="120000"/>
              </a:lnSpc>
              <a:spcAft>
                <a:spcPts val="63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Limited customer loyalty. </a:t>
            </a:r>
          </a:p>
          <a:p>
            <a:pPr marL="125095">
              <a:lnSpc>
                <a:spcPct val="120000"/>
              </a:lnSpc>
              <a:spcAft>
                <a:spcPts val="63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Limited product control.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2A145C-7349-E37C-49AA-D2A23C13A90C}"/>
              </a:ext>
            </a:extLst>
          </p:cNvPr>
          <p:cNvSpPr txBox="1">
            <a:spLocks/>
          </p:cNvSpPr>
          <p:nvPr/>
        </p:nvSpPr>
        <p:spPr>
          <a:xfrm>
            <a:off x="836611" y="2017250"/>
            <a:ext cx="4344989" cy="1969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1020"/>
              </a:spcAft>
              <a:buFont typeface="Wingdings 3" panose="05040102010807070707" pitchFamily="18" charset="2"/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</a:rPr>
              <a:t>Strength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</a:rPr>
              <a:t>Strong brand recognition and reputation.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</a:rPr>
              <a:t>Diverse product offerings.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</a:rPr>
              <a:t>Well-established distribution network.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</a:rPr>
              <a:t>Cutting-edge technology.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</a:rPr>
              <a:t>Strong financial performance.</a:t>
            </a:r>
          </a:p>
          <a:p>
            <a:pPr marL="50800" indent="-5715">
              <a:lnSpc>
                <a:spcPct val="120000"/>
              </a:lnSpc>
              <a:spcAft>
                <a:spcPts val="465"/>
              </a:spcAft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</a:rPr>
              <a:t>Large customer base.</a:t>
            </a:r>
            <a:endParaRPr lang="en-US" sz="1200" dirty="0">
              <a:latin typeface="Aptos" panose="020B00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F80CCD-06F2-0DAD-5B52-368BD1862CF8}"/>
              </a:ext>
            </a:extLst>
          </p:cNvPr>
          <p:cNvSpPr txBox="1">
            <a:spLocks/>
          </p:cNvSpPr>
          <p:nvPr/>
        </p:nvSpPr>
        <p:spPr>
          <a:xfrm>
            <a:off x="836610" y="4260642"/>
            <a:ext cx="4344989" cy="1969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2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Opportunities</a:t>
            </a:r>
          </a:p>
          <a:p>
            <a:pPr>
              <a:spcAft>
                <a:spcPts val="1020"/>
              </a:spcAft>
              <a:buFont typeface="Wingdings 3" panose="05040102010807070707" pitchFamily="18" charset="2"/>
              <a:buChar char=""/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Expansion into emerging markets.</a:t>
            </a:r>
            <a:endParaRPr lang="en-IN" sz="1200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20"/>
              </a:spcAft>
              <a:buFont typeface="Wingdings 3" panose="05040102010807070707" pitchFamily="18" charset="2"/>
              <a:buChar char=""/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Expanding physical stores.</a:t>
            </a:r>
          </a:p>
          <a:p>
            <a:pPr>
              <a:spcAft>
                <a:spcPts val="1020"/>
              </a:spcAft>
              <a:buFont typeface="Wingdings 3" panose="05040102010807070707" pitchFamily="18" charset="2"/>
              <a:buChar char=""/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Investment in new ventures.</a:t>
            </a:r>
          </a:p>
          <a:p>
            <a:pPr>
              <a:spcAft>
                <a:spcPts val="1020"/>
              </a:spcAft>
              <a:buFont typeface="Wingdings 3" panose="05040102010807070707" pitchFamily="18" charset="2"/>
              <a:buChar char=""/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Planned Entry into Crypto.</a:t>
            </a:r>
          </a:p>
          <a:p>
            <a:pPr>
              <a:spcAft>
                <a:spcPts val="1020"/>
              </a:spcAft>
              <a:buFont typeface="Wingdings 3" panose="05040102010807070707" pitchFamily="18" charset="2"/>
              <a:buChar char=""/>
            </a:pPr>
            <a:r>
              <a:rPr lang="en-IN" sz="1200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acquisitions.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095">
              <a:lnSpc>
                <a:spcPct val="120000"/>
              </a:lnSpc>
              <a:spcAft>
                <a:spcPts val="630"/>
              </a:spcAft>
            </a:pPr>
            <a:endParaRPr lang="en-IN" sz="12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B037F3-4A13-1F78-5DA6-C72094A2FCE8}"/>
              </a:ext>
            </a:extLst>
          </p:cNvPr>
          <p:cNvSpPr txBox="1">
            <a:spLocks/>
          </p:cNvSpPr>
          <p:nvPr/>
        </p:nvSpPr>
        <p:spPr>
          <a:xfrm>
            <a:off x="5181598" y="4413042"/>
            <a:ext cx="4344989" cy="1969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020"/>
              </a:spcAft>
              <a:buNone/>
            </a:pPr>
            <a:r>
              <a:rPr lang="en-IN" sz="1800" b="1" kern="100" dirty="0">
                <a:latin typeface="Calibri" panose="020F0502020204030204" pitchFamily="34" charset="0"/>
                <a:cs typeface="Calibri" panose="020F0502020204030204" pitchFamily="34" charset="0"/>
              </a:rPr>
              <a:t>Threats</a:t>
            </a:r>
            <a:endParaRPr lang="en-IN" sz="1800" b="1" kern="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835"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Intense competition</a:t>
            </a:r>
          </a:p>
          <a:p>
            <a:pPr marL="76835"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Regulatory issues</a:t>
            </a:r>
          </a:p>
          <a:p>
            <a:pPr marL="76835"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 threats</a:t>
            </a:r>
          </a:p>
          <a:p>
            <a:pPr marL="76835"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Economic recessions</a:t>
            </a:r>
          </a:p>
          <a:p>
            <a:pPr marL="76835">
              <a:spcAft>
                <a:spcPts val="800"/>
              </a:spcAft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disasters</a:t>
            </a:r>
            <a:endParaRPr lang="en-IN" sz="12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AB7A-C9BB-DC7A-ABF8-E465C694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16777"/>
            <a:ext cx="8534400" cy="1507067"/>
          </a:xfrm>
        </p:spPr>
        <p:txBody>
          <a:bodyPr/>
          <a:lstStyle/>
          <a:p>
            <a:r>
              <a:rPr lang="en-US" dirty="0"/>
              <a:t>Dashboard of sales 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C0D-7DED-DD16-F78E-B6774D0A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85001" cy="361526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https://public.tableau.com/app/profile/ashik.ahamed.s/viz/AmazonAnalysis_17238451668320/SalesDashboardOfAmazon?publish=yes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67C-AA13-8197-BEB1-7A368B98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2736"/>
            <a:ext cx="8534400" cy="1231490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1B0-252E-AB2B-CF2C-B59ECB01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3293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ptos" panose="020B0004020202020204" pitchFamily="34" charset="0"/>
              </a:rPr>
              <a:t>The objective is to utilize Tableau's data visualization capabilities to analyze and present insights from </a:t>
            </a:r>
            <a:r>
              <a:rPr lang="en-US" sz="2400" dirty="0">
                <a:latin typeface="Aptos" panose="020B0004020202020204" pitchFamily="34" charset="0"/>
              </a:rPr>
              <a:t>Amazon</a:t>
            </a:r>
            <a:r>
              <a:rPr lang="en-US" sz="2400" b="0" i="0" dirty="0">
                <a:effectLst/>
                <a:latin typeface="Aptos" panose="020B0004020202020204" pitchFamily="34" charset="0"/>
              </a:rPr>
              <a:t> data. This involves transforming raw </a:t>
            </a:r>
            <a:r>
              <a:rPr lang="en-US" sz="2400" dirty="0">
                <a:latin typeface="Aptos" panose="020B0004020202020204" pitchFamily="34" charset="0"/>
              </a:rPr>
              <a:t>Amazon</a:t>
            </a:r>
            <a:r>
              <a:rPr lang="en-US" sz="2400" b="0" i="0" dirty="0">
                <a:effectLst/>
                <a:latin typeface="Aptos" panose="020B0004020202020204" pitchFamily="34" charset="0"/>
              </a:rPr>
              <a:t> data into meaningful and interactive visualizations that enable users to gain insights, make data-driven decisions, and explore their </a:t>
            </a:r>
            <a:r>
              <a:rPr lang="en-US" sz="2400" dirty="0">
                <a:latin typeface="Aptos" panose="020B0004020202020204" pitchFamily="34" charset="0"/>
              </a:rPr>
              <a:t>purchase </a:t>
            </a:r>
            <a:r>
              <a:rPr lang="en-US" sz="2400" b="0" i="0" dirty="0">
                <a:effectLst/>
                <a:latin typeface="Aptos" panose="020B0004020202020204" pitchFamily="34" charset="0"/>
              </a:rPr>
              <a:t>preferences. The project also aims to provide recommendations for advertising strategies to stay competitive in the Ecommerce industry.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1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A6DE-5508-6F4B-BF23-7171D83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8" y="239797"/>
            <a:ext cx="8534400" cy="1507067"/>
          </a:xfrm>
        </p:spPr>
        <p:txBody>
          <a:bodyPr/>
          <a:lstStyle/>
          <a:p>
            <a:r>
              <a:rPr lang="en-IN" sz="36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5FC3-37FD-7128-30F9-8A6ED957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966" y="1378975"/>
            <a:ext cx="11015306" cy="361526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data source for the </a:t>
            </a:r>
            <a:r>
              <a:rPr lang="en-IN" sz="2400" dirty="0">
                <a:latin typeface="Aptos" panose="020B0004020202020204" pitchFamily="34" charset="0"/>
                <a:ea typeface="Times New Roman" panose="02020603050405020304" pitchFamily="18" charset="0"/>
              </a:rPr>
              <a:t>Amazon </a:t>
            </a: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analysis consists of </a:t>
            </a:r>
            <a:r>
              <a:rPr lang="en-IN" sz="2400" dirty="0">
                <a:latin typeface="Aptos" panose="020B0004020202020204" pitchFamily="34" charset="0"/>
                <a:ea typeface="Times New Roman" panose="02020603050405020304" pitchFamily="18" charset="0"/>
              </a:rPr>
              <a:t>purchase</a:t>
            </a: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data from Amazon, an E</a:t>
            </a:r>
            <a:r>
              <a:rPr lang="en-IN" sz="2400" dirty="0">
                <a:latin typeface="Aptos" panose="020B0004020202020204" pitchFamily="34" charset="0"/>
                <a:ea typeface="Times New Roman" panose="02020603050405020304" pitchFamily="18" charset="0"/>
              </a:rPr>
              <a:t>commerce</a:t>
            </a: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Company . This dataset is publicly available and includes detailed records of user purchases taken between 27 March 2022 to</a:t>
            </a:r>
            <a:r>
              <a:rPr lang="en-IN" sz="2400" dirty="0">
                <a:latin typeface="Aptos" panose="020B0004020202020204" pitchFamily="34" charset="0"/>
                <a:ea typeface="Times New Roman" panose="02020603050405020304" pitchFamily="18" charset="0"/>
              </a:rPr>
              <a:t>19 Jun 2022.</a:t>
            </a:r>
          </a:p>
        </p:txBody>
      </p:sp>
    </p:spTree>
    <p:extLst>
      <p:ext uri="{BB962C8B-B14F-4D97-AF65-F5344CB8AC3E}">
        <p14:creationId xmlns:p14="http://schemas.microsoft.com/office/powerpoint/2010/main" val="372142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E88-2233-B6CF-24E6-EE5F47A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4545"/>
            <a:ext cx="8534400" cy="1507067"/>
          </a:xfrm>
        </p:spPr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ADB4-42DF-570B-C3E9-6CF719EE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823576" cy="41221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I Cleaned the data source which contains null, blank &amp; Question mark symbolled values and I deleted the unwanted columns such as Sales channel, SKU, Style, ASIN, Courier </a:t>
            </a:r>
            <a:r>
              <a:rPr lang="en-US" sz="2400" dirty="0" err="1">
                <a:solidFill>
                  <a:schemeClr val="tx1"/>
                </a:solidFill>
                <a:latin typeface="Aptos" panose="020B0004020202020204" pitchFamily="34" charset="0"/>
              </a:rPr>
              <a:t>Status,ship</a:t>
            </a: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country, Fulfilled by and promotion ids that’s the only change I made with the data source.</a:t>
            </a:r>
            <a:endParaRPr lang="en-IN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73" y="254544"/>
            <a:ext cx="8534400" cy="1507067"/>
          </a:xfrm>
        </p:spPr>
        <p:txBody>
          <a:bodyPr/>
          <a:lstStyle/>
          <a:p>
            <a:r>
              <a:rPr lang="en-US" b="1" dirty="0"/>
              <a:t>Summary Of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73" y="148112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Based on the analysis</a:t>
            </a:r>
          </a:p>
          <a:p>
            <a:r>
              <a:rPr lang="en-US" dirty="0">
                <a:latin typeface="Aptos" panose="020B0004020202020204" pitchFamily="34" charset="0"/>
              </a:rPr>
              <a:t>The greater number of sales happened in the </a:t>
            </a:r>
            <a:r>
              <a:rPr lang="en-US" dirty="0" err="1">
                <a:latin typeface="Aptos" panose="020B0004020202020204" pitchFamily="34" charset="0"/>
              </a:rPr>
              <a:t>maharastra</a:t>
            </a:r>
            <a:r>
              <a:rPr lang="en-US" dirty="0">
                <a:latin typeface="Aptos" panose="020B0004020202020204" pitchFamily="34" charset="0"/>
              </a:rPr>
              <a:t> state only.</a:t>
            </a:r>
          </a:p>
          <a:p>
            <a:r>
              <a:rPr lang="en-US" dirty="0">
                <a:latin typeface="Aptos" panose="020B0004020202020204" pitchFamily="34" charset="0"/>
              </a:rPr>
              <a:t>The greater number of sales happened in ‘Sets’ category only.</a:t>
            </a:r>
          </a:p>
          <a:p>
            <a:r>
              <a:rPr lang="en-US" dirty="0">
                <a:latin typeface="Aptos" panose="020B0004020202020204" pitchFamily="34" charset="0"/>
              </a:rPr>
              <a:t>Most of the sales happened in the month of May.</a:t>
            </a:r>
          </a:p>
          <a:p>
            <a:r>
              <a:rPr lang="en-US" dirty="0">
                <a:latin typeface="Aptos" panose="020B0004020202020204" pitchFamily="34" charset="0"/>
              </a:rPr>
              <a:t>The most sales happened in the size of ‘M’ only.</a:t>
            </a:r>
          </a:p>
          <a:p>
            <a:r>
              <a:rPr lang="en-US" dirty="0">
                <a:latin typeface="Aptos" panose="020B0004020202020204" pitchFamily="34" charset="0"/>
              </a:rPr>
              <a:t>The most Number of sales happened in summer holidays.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4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203</TotalTime>
  <Words>674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Aptos</vt:lpstr>
      <vt:lpstr>Calibri</vt:lpstr>
      <vt:lpstr>Century Gothic</vt:lpstr>
      <vt:lpstr>Times New Roman</vt:lpstr>
      <vt:lpstr>Wingdings 3</vt:lpstr>
      <vt:lpstr>Slice</vt:lpstr>
      <vt:lpstr>Amazon Women’s fashion  sales Analysis</vt:lpstr>
      <vt:lpstr>About Company</vt:lpstr>
      <vt:lpstr>Company overview in india</vt:lpstr>
      <vt:lpstr>SWOT analysis of Amazon.in</vt:lpstr>
      <vt:lpstr>Dashboard of sales Data </vt:lpstr>
      <vt:lpstr>Problem Statement</vt:lpstr>
      <vt:lpstr>Description of Data Source</vt:lpstr>
      <vt:lpstr>Data Cleaning</vt:lpstr>
      <vt:lpstr>Summary Of Analysis</vt:lpstr>
      <vt:lpstr>Top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AHAMED S</dc:creator>
  <cp:lastModifiedBy>ASHIK AHAMED S</cp:lastModifiedBy>
  <cp:revision>7</cp:revision>
  <dcterms:created xsi:type="dcterms:W3CDTF">2024-06-24T15:10:08Z</dcterms:created>
  <dcterms:modified xsi:type="dcterms:W3CDTF">2024-08-16T23:43:03Z</dcterms:modified>
</cp:coreProperties>
</file>