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14055788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30AB5-47DB-456C-9E8E-3132F7716E3E}"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83775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284655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386038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287527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391959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391077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453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73974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73505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30AB5-47DB-456C-9E8E-3132F7716E3E}"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9335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30AB5-47DB-456C-9E8E-3132F7716E3E}"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283314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30AB5-47DB-456C-9E8E-3132F7716E3E}"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345946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30AB5-47DB-456C-9E8E-3132F7716E3E}"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24252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EC30AB5-47DB-456C-9E8E-3132F7716E3E}" type="datetimeFigureOut">
              <a:rPr lang="en-IN" smtClean="0"/>
              <a:t>21-07-2024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209732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30AB5-47DB-456C-9E8E-3132F7716E3E}"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410584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30AB5-47DB-456C-9E8E-3132F7716E3E}"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F63D-2ADB-4D9B-8B2E-12E443D2ACB4}" type="slidenum">
              <a:rPr lang="en-IN" smtClean="0"/>
              <a:t>‹#›</a:t>
            </a:fld>
            <a:endParaRPr lang="en-IN"/>
          </a:p>
        </p:txBody>
      </p:sp>
    </p:spTree>
    <p:extLst>
      <p:ext uri="{BB962C8B-B14F-4D97-AF65-F5344CB8AC3E}">
        <p14:creationId xmlns:p14="http://schemas.microsoft.com/office/powerpoint/2010/main" val="74107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C30AB5-47DB-456C-9E8E-3132F7716E3E}" type="datetimeFigureOut">
              <a:rPr lang="en-IN" smtClean="0"/>
              <a:t>21-07-2024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FFF63D-2ADB-4D9B-8B2E-12E443D2ACB4}" type="slidenum">
              <a:rPr lang="en-IN" smtClean="0"/>
              <a:t>‹#›</a:t>
            </a:fld>
            <a:endParaRPr lang="en-IN"/>
          </a:p>
        </p:txBody>
      </p:sp>
    </p:spTree>
    <p:extLst>
      <p:ext uri="{BB962C8B-B14F-4D97-AF65-F5344CB8AC3E}">
        <p14:creationId xmlns:p14="http://schemas.microsoft.com/office/powerpoint/2010/main" val="658852130"/>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C6AC-9570-F17B-9A10-3A30629E617F}"/>
              </a:ext>
            </a:extLst>
          </p:cNvPr>
          <p:cNvSpPr>
            <a:spLocks noGrp="1"/>
          </p:cNvSpPr>
          <p:nvPr>
            <p:ph type="ctrTitle"/>
          </p:nvPr>
        </p:nvSpPr>
        <p:spPr>
          <a:xfrm>
            <a:off x="1154954" y="2099733"/>
            <a:ext cx="9906335" cy="2677648"/>
          </a:xfrm>
        </p:spPr>
        <p:txBody>
          <a:bodyPr/>
          <a:lstStyle/>
          <a:p>
            <a:r>
              <a:rPr lang="en-US" b="1" dirty="0">
                <a:solidFill>
                  <a:srgbClr val="FF0000"/>
                </a:solidFill>
                <a:latin typeface="Aharoni" panose="020F0502020204030204" pitchFamily="2" charset="-79"/>
                <a:cs typeface="Aharoni" panose="020F0502020204030204" pitchFamily="2" charset="-79"/>
              </a:rPr>
              <a:t>SPOTIFY data Analysis</a:t>
            </a:r>
            <a:endParaRPr lang="en-IN" b="1" dirty="0">
              <a:solidFill>
                <a:srgbClr val="FF0000"/>
              </a:solidFill>
              <a:latin typeface="Aharoni" panose="020F0502020204030204" pitchFamily="2" charset="-79"/>
              <a:cs typeface="Aharoni" panose="020F0502020204030204" pitchFamily="2" charset="-79"/>
            </a:endParaRPr>
          </a:p>
        </p:txBody>
      </p:sp>
    </p:spTree>
    <p:extLst>
      <p:ext uri="{BB962C8B-B14F-4D97-AF65-F5344CB8AC3E}">
        <p14:creationId xmlns:p14="http://schemas.microsoft.com/office/powerpoint/2010/main" val="313868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AB7A-C9BB-DC7A-ABF8-E465C6948AE7}"/>
              </a:ext>
            </a:extLst>
          </p:cNvPr>
          <p:cNvSpPr>
            <a:spLocks noGrp="1"/>
          </p:cNvSpPr>
          <p:nvPr>
            <p:ph type="title"/>
          </p:nvPr>
        </p:nvSpPr>
        <p:spPr/>
        <p:txBody>
          <a:bodyPr/>
          <a:lstStyle/>
          <a:p>
            <a:r>
              <a:rPr lang="en-US" dirty="0"/>
              <a:t>Dashboard of Spotify Data </a:t>
            </a:r>
            <a:endParaRPr lang="en-IN" dirty="0"/>
          </a:p>
        </p:txBody>
      </p:sp>
      <p:sp>
        <p:nvSpPr>
          <p:cNvPr id="3" name="Content Placeholder 2">
            <a:extLst>
              <a:ext uri="{FF2B5EF4-FFF2-40B4-BE49-F238E27FC236}">
                <a16:creationId xmlns:a16="http://schemas.microsoft.com/office/drawing/2014/main" id="{68A28C0D-7DED-DD16-F78E-B6774D0A461C}"/>
              </a:ext>
            </a:extLst>
          </p:cNvPr>
          <p:cNvSpPr>
            <a:spLocks noGrp="1"/>
          </p:cNvSpPr>
          <p:nvPr>
            <p:ph idx="1"/>
          </p:nvPr>
        </p:nvSpPr>
        <p:spPr/>
        <p:txBody>
          <a:bodyPr/>
          <a:lstStyle/>
          <a:p>
            <a:pPr marL="0" indent="0">
              <a:buNone/>
            </a:pPr>
            <a:r>
              <a:rPr lang="en-IN" dirty="0">
                <a:solidFill>
                  <a:srgbClr val="FF0000"/>
                </a:solidFill>
              </a:rPr>
              <a:t>https://public.tableau.com/views/SpotifyAnalysis_17215081145810/Dashboard1?:language=en-US&amp;publish=yes&amp;:sid=&amp;:redirect=auth&amp;:display_count=n&amp;:origin=viz_share_link</a:t>
            </a:r>
          </a:p>
        </p:txBody>
      </p:sp>
    </p:spTree>
    <p:extLst>
      <p:ext uri="{BB962C8B-B14F-4D97-AF65-F5344CB8AC3E}">
        <p14:creationId xmlns:p14="http://schemas.microsoft.com/office/powerpoint/2010/main" val="386292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E67C-AA13-8197-BEB1-7A368B98D8E1}"/>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468211B0-252E-AB2B-CF2C-B59ECB0114F2}"/>
              </a:ext>
            </a:extLst>
          </p:cNvPr>
          <p:cNvSpPr>
            <a:spLocks noGrp="1"/>
          </p:cNvSpPr>
          <p:nvPr>
            <p:ph idx="1"/>
          </p:nvPr>
        </p:nvSpPr>
        <p:spPr/>
        <p:txBody>
          <a:bodyPr/>
          <a:lstStyle/>
          <a:p>
            <a:pPr marL="0" indent="0">
              <a:buNone/>
            </a:pPr>
            <a:r>
              <a:rPr lang="en-US" sz="2400" b="0" i="0" dirty="0">
                <a:solidFill>
                  <a:srgbClr val="585D6A"/>
                </a:solidFill>
                <a:effectLst/>
                <a:highlight>
                  <a:srgbClr val="FFFFFF"/>
                </a:highlight>
                <a:latin typeface="Roboto" panose="02000000000000000000" pitchFamily="2" charset="0"/>
              </a:rPr>
              <a:t>The objective is to utilize Tableau's data visualization capabilities to analyze and present insights from Spotify data. This involves transforming raw Spotify data into meaningful and interactive visualizations that enable users to gain insights, make data-driven decisions, and explore their music preferences. The project also aims to provide recommendations for advertising strategies to stay competitive in the music industry.</a:t>
            </a:r>
            <a:endParaRPr lang="en-IN" dirty="0"/>
          </a:p>
        </p:txBody>
      </p:sp>
    </p:spTree>
    <p:extLst>
      <p:ext uri="{BB962C8B-B14F-4D97-AF65-F5344CB8AC3E}">
        <p14:creationId xmlns:p14="http://schemas.microsoft.com/office/powerpoint/2010/main" val="248161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A6DE-5508-6F4B-BF23-7171D8355535}"/>
              </a:ext>
            </a:extLst>
          </p:cNvPr>
          <p:cNvSpPr>
            <a:spLocks noGrp="1"/>
          </p:cNvSpPr>
          <p:nvPr>
            <p:ph type="title"/>
          </p:nvPr>
        </p:nvSpPr>
        <p:spPr/>
        <p:txBody>
          <a:bodyPr/>
          <a:lstStyle/>
          <a:p>
            <a:r>
              <a:rPr lang="en-IN" sz="3600" b="1" kern="100" dirty="0">
                <a:effectLst/>
                <a:ea typeface="Times New Roman" panose="02020603050405020304" pitchFamily="18" charset="0"/>
                <a:cs typeface="Times New Roman" panose="02020603050405020304" pitchFamily="18" charset="0"/>
              </a:rPr>
              <a:t>Description of Data Source</a:t>
            </a:r>
            <a:endParaRPr lang="en-IN" b="1" dirty="0"/>
          </a:p>
        </p:txBody>
      </p:sp>
      <p:sp>
        <p:nvSpPr>
          <p:cNvPr id="3" name="Content Placeholder 2">
            <a:extLst>
              <a:ext uri="{FF2B5EF4-FFF2-40B4-BE49-F238E27FC236}">
                <a16:creationId xmlns:a16="http://schemas.microsoft.com/office/drawing/2014/main" id="{68EF5FC3-37FD-7128-30F9-8A6ED9572618}"/>
              </a:ext>
            </a:extLst>
          </p:cNvPr>
          <p:cNvSpPr>
            <a:spLocks noGrp="1"/>
          </p:cNvSpPr>
          <p:nvPr>
            <p:ph idx="1"/>
          </p:nvPr>
        </p:nvSpPr>
        <p:spPr/>
        <p:txBody>
          <a:bodyPr/>
          <a:lstStyle/>
          <a:p>
            <a:pPr marL="0" indent="0">
              <a:buNone/>
            </a:pPr>
            <a:r>
              <a:rPr lang="en-IN" sz="2400" dirty="0">
                <a:solidFill>
                  <a:schemeClr val="tx1"/>
                </a:solidFill>
                <a:effectLst/>
                <a:latin typeface="Aptos" panose="020B0004020202020204" pitchFamily="34" charset="0"/>
                <a:ea typeface="Times New Roman" panose="02020603050405020304" pitchFamily="18" charset="0"/>
              </a:rPr>
              <a:t>The data source for the Spotify analysis consists of track data from </a:t>
            </a:r>
            <a:r>
              <a:rPr lang="en-IN" sz="2400" dirty="0" err="1">
                <a:solidFill>
                  <a:schemeClr val="tx1"/>
                </a:solidFill>
                <a:effectLst/>
                <a:latin typeface="Aptos" panose="020B0004020202020204" pitchFamily="34" charset="0"/>
                <a:ea typeface="Times New Roman" panose="02020603050405020304" pitchFamily="18" charset="0"/>
              </a:rPr>
              <a:t>spotify</a:t>
            </a:r>
            <a:r>
              <a:rPr lang="en-IN" sz="2400" dirty="0">
                <a:solidFill>
                  <a:schemeClr val="tx1"/>
                </a:solidFill>
                <a:effectLst/>
                <a:latin typeface="Aptos" panose="020B0004020202020204" pitchFamily="34" charset="0"/>
                <a:ea typeface="Times New Roman" panose="02020603050405020304" pitchFamily="18" charset="0"/>
              </a:rPr>
              <a:t>, a digital music streaming service provider . This dataset is publicly available and includes detailed records of user listening patterns taken over these three (2017, 2018 &amp; 2019) years.</a:t>
            </a:r>
          </a:p>
          <a:p>
            <a:endParaRPr lang="en-IN" dirty="0"/>
          </a:p>
        </p:txBody>
      </p:sp>
    </p:spTree>
    <p:extLst>
      <p:ext uri="{BB962C8B-B14F-4D97-AF65-F5344CB8AC3E}">
        <p14:creationId xmlns:p14="http://schemas.microsoft.com/office/powerpoint/2010/main" val="372142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1E88-2233-B6CF-24E6-EE5F47A5E247}"/>
              </a:ext>
            </a:extLst>
          </p:cNvPr>
          <p:cNvSpPr>
            <a:spLocks noGrp="1"/>
          </p:cNvSpPr>
          <p:nvPr>
            <p:ph type="title"/>
          </p:nvPr>
        </p:nvSpPr>
        <p:spPr/>
        <p:txBody>
          <a:bodyPr/>
          <a:lstStyle/>
          <a:p>
            <a:r>
              <a:rPr lang="en-US" b="1" dirty="0"/>
              <a:t>Data Cleaning</a:t>
            </a:r>
            <a:endParaRPr lang="en-IN" b="1" dirty="0"/>
          </a:p>
        </p:txBody>
      </p:sp>
      <p:sp>
        <p:nvSpPr>
          <p:cNvPr id="3" name="Content Placeholder 2">
            <a:extLst>
              <a:ext uri="{FF2B5EF4-FFF2-40B4-BE49-F238E27FC236}">
                <a16:creationId xmlns:a16="http://schemas.microsoft.com/office/drawing/2014/main" id="{5D60ADB4-42DF-570B-C3E9-6CF719EEC85E}"/>
              </a:ext>
            </a:extLst>
          </p:cNvPr>
          <p:cNvSpPr>
            <a:spLocks noGrp="1"/>
          </p:cNvSpPr>
          <p:nvPr>
            <p:ph idx="1"/>
          </p:nvPr>
        </p:nvSpPr>
        <p:spPr/>
        <p:txBody>
          <a:bodyPr>
            <a:normAutofit/>
          </a:bodyPr>
          <a:lstStyle/>
          <a:p>
            <a:r>
              <a:rPr lang="en-US" sz="2400" dirty="0">
                <a:solidFill>
                  <a:schemeClr val="tx1"/>
                </a:solidFill>
              </a:rPr>
              <a:t>I Cleaned the data source which contains null, blank &amp; Question mark symbolled values that’s the only change I made with the data source.</a:t>
            </a:r>
            <a:endParaRPr lang="en-IN" sz="2400" dirty="0">
              <a:solidFill>
                <a:schemeClr val="tx1"/>
              </a:solidFill>
            </a:endParaRPr>
          </a:p>
        </p:txBody>
      </p:sp>
    </p:spTree>
    <p:extLst>
      <p:ext uri="{BB962C8B-B14F-4D97-AF65-F5344CB8AC3E}">
        <p14:creationId xmlns:p14="http://schemas.microsoft.com/office/powerpoint/2010/main" val="196165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5037-2B03-17F5-8E81-127AF2BA733B}"/>
              </a:ext>
            </a:extLst>
          </p:cNvPr>
          <p:cNvSpPr>
            <a:spLocks noGrp="1"/>
          </p:cNvSpPr>
          <p:nvPr>
            <p:ph type="title"/>
          </p:nvPr>
        </p:nvSpPr>
        <p:spPr/>
        <p:txBody>
          <a:bodyPr/>
          <a:lstStyle/>
          <a:p>
            <a:r>
              <a:rPr lang="en-US" b="1" dirty="0"/>
              <a:t>Summary Of Analysis</a:t>
            </a:r>
            <a:endParaRPr lang="en-IN" b="1" dirty="0"/>
          </a:p>
        </p:txBody>
      </p:sp>
      <p:sp>
        <p:nvSpPr>
          <p:cNvPr id="3" name="Content Placeholder 2">
            <a:extLst>
              <a:ext uri="{FF2B5EF4-FFF2-40B4-BE49-F238E27FC236}">
                <a16:creationId xmlns:a16="http://schemas.microsoft.com/office/drawing/2014/main" id="{09C51135-E137-D98F-D627-08AD00AB358E}"/>
              </a:ext>
            </a:extLst>
          </p:cNvPr>
          <p:cNvSpPr>
            <a:spLocks noGrp="1"/>
          </p:cNvSpPr>
          <p:nvPr>
            <p:ph idx="1"/>
          </p:nvPr>
        </p:nvSpPr>
        <p:spPr/>
        <p:txBody>
          <a:bodyPr>
            <a:normAutofit/>
          </a:bodyPr>
          <a:lstStyle/>
          <a:p>
            <a:pPr marL="0" indent="0">
              <a:buNone/>
            </a:pPr>
            <a:r>
              <a:rPr lang="en-US" dirty="0"/>
              <a:t>Based on the analysis</a:t>
            </a:r>
          </a:p>
          <a:p>
            <a:r>
              <a:rPr lang="en-US" dirty="0"/>
              <a:t>The greater number of streams happened in the year of 2017.</a:t>
            </a:r>
          </a:p>
          <a:p>
            <a:r>
              <a:rPr lang="en-US" dirty="0"/>
              <a:t>The greater number of streams happened in the France Country.</a:t>
            </a:r>
          </a:p>
          <a:p>
            <a:r>
              <a:rPr lang="en-US" dirty="0"/>
              <a:t>The most streamed track was Ed Sheeran’s Shape of You.</a:t>
            </a:r>
          </a:p>
          <a:p>
            <a:r>
              <a:rPr lang="en-US" dirty="0"/>
              <a:t>The most streamed artist were also Ed Sheeran.</a:t>
            </a:r>
          </a:p>
          <a:p>
            <a:r>
              <a:rPr lang="en-US" dirty="0"/>
              <a:t>The Ed Sheeran has more popularity in the Spotify app .</a:t>
            </a:r>
          </a:p>
          <a:p>
            <a:endParaRPr lang="en-IN" dirty="0"/>
          </a:p>
        </p:txBody>
      </p:sp>
    </p:spTree>
    <p:extLst>
      <p:ext uri="{BB962C8B-B14F-4D97-AF65-F5344CB8AC3E}">
        <p14:creationId xmlns:p14="http://schemas.microsoft.com/office/powerpoint/2010/main" val="405957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5037-2B03-17F5-8E81-127AF2BA733B}"/>
              </a:ext>
            </a:extLst>
          </p:cNvPr>
          <p:cNvSpPr>
            <a:spLocks noGrp="1"/>
          </p:cNvSpPr>
          <p:nvPr>
            <p:ph type="title"/>
          </p:nvPr>
        </p:nvSpPr>
        <p:spPr/>
        <p:txBody>
          <a:bodyPr/>
          <a:lstStyle/>
          <a:p>
            <a:r>
              <a:rPr lang="en-US" b="1" dirty="0"/>
              <a:t>Top Recommendations</a:t>
            </a:r>
            <a:endParaRPr lang="en-IN" b="1" dirty="0"/>
          </a:p>
        </p:txBody>
      </p:sp>
      <p:sp>
        <p:nvSpPr>
          <p:cNvPr id="3" name="Content Placeholder 2">
            <a:extLst>
              <a:ext uri="{FF2B5EF4-FFF2-40B4-BE49-F238E27FC236}">
                <a16:creationId xmlns:a16="http://schemas.microsoft.com/office/drawing/2014/main" id="{09C51135-E137-D98F-D627-08AD00AB358E}"/>
              </a:ext>
            </a:extLst>
          </p:cNvPr>
          <p:cNvSpPr>
            <a:spLocks noGrp="1"/>
          </p:cNvSpPr>
          <p:nvPr>
            <p:ph idx="1"/>
          </p:nvPr>
        </p:nvSpPr>
        <p:spPr>
          <a:xfrm>
            <a:off x="1154955" y="2603500"/>
            <a:ext cx="10555264" cy="3416300"/>
          </a:xfrm>
        </p:spPr>
        <p:txBody>
          <a:bodyPr>
            <a:normAutofit/>
          </a:bodyPr>
          <a:lstStyle/>
          <a:p>
            <a:pPr marL="0" indent="0">
              <a:buNone/>
            </a:pPr>
            <a:r>
              <a:rPr lang="en-US" dirty="0"/>
              <a:t>Based on the analysis</a:t>
            </a:r>
          </a:p>
          <a:p>
            <a:r>
              <a:rPr lang="en-US" dirty="0"/>
              <a:t>If you provide more number of affordable packs with lesser advertisements, it will increase your users .</a:t>
            </a:r>
          </a:p>
          <a:p>
            <a:r>
              <a:rPr lang="en-US" dirty="0"/>
              <a:t>If you provide offers for long time users, it will also increase you use base.</a:t>
            </a:r>
          </a:p>
          <a:p>
            <a:r>
              <a:rPr lang="en-US" dirty="0"/>
              <a:t>If you introduce premium button such as early access for their favorite artist, it will also increase you revenue and user base. </a:t>
            </a:r>
          </a:p>
          <a:p>
            <a:endParaRPr lang="en-IN" dirty="0"/>
          </a:p>
        </p:txBody>
      </p:sp>
    </p:spTree>
    <p:extLst>
      <p:ext uri="{BB962C8B-B14F-4D97-AF65-F5344CB8AC3E}">
        <p14:creationId xmlns:p14="http://schemas.microsoft.com/office/powerpoint/2010/main" val="297457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84</TotalTime>
  <Words>321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Aptos</vt:lpstr>
      <vt:lpstr>Arial</vt:lpstr>
      <vt:lpstr>Calibri</vt:lpstr>
      <vt:lpstr>Calibri Light</vt:lpstr>
      <vt:lpstr>Roboto</vt:lpstr>
      <vt:lpstr>Times New Roman</vt:lpstr>
      <vt:lpstr>Celestial</vt:lpstr>
      <vt:lpstr>SPOTIFY data Analysis</vt:lpstr>
      <vt:lpstr>Dashboard of Spotify Data </vt:lpstr>
      <vt:lpstr>Problem Statement</vt:lpstr>
      <vt:lpstr>Description of Data Source</vt:lpstr>
      <vt:lpstr>Data Cleaning</vt:lpstr>
      <vt:lpstr>Summary Of Analysis</vt:lpstr>
      <vt:lpstr>Top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ASHIK AHAMED S</dc:creator>
  <cp:lastModifiedBy>ASHIK AHAMED S</cp:lastModifiedBy>
  <cp:revision>2</cp:revision>
  <dcterms:created xsi:type="dcterms:W3CDTF">2024-06-24T15:10:08Z</dcterms:created>
  <dcterms:modified xsi:type="dcterms:W3CDTF">2024-07-20T21:19:45Z</dcterms:modified>
</cp:coreProperties>
</file>