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 id="261" r:id="rId3"/>
    <p:sldId id="275" r:id="rId4"/>
    <p:sldId id="266" r:id="rId5"/>
    <p:sldId id="259" r:id="rId6"/>
    <p:sldId id="263" r:id="rId7"/>
    <p:sldId id="270" r:id="rId8"/>
    <p:sldId id="257" r:id="rId9"/>
    <p:sldId id="265" r:id="rId10"/>
    <p:sldId id="258" r:id="rId11"/>
    <p:sldId id="262" r:id="rId12"/>
    <p:sldId id="260" r:id="rId13"/>
    <p:sldId id="264" r:id="rId14"/>
    <p:sldId id="271" r:id="rId15"/>
    <p:sldId id="267" r:id="rId16"/>
    <p:sldId id="272" r:id="rId17"/>
    <p:sldId id="268" r:id="rId18"/>
    <p:sldId id="269"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5" autoAdjust="0"/>
    <p:restoredTop sz="94660"/>
  </p:normalViewPr>
  <p:slideViewPr>
    <p:cSldViewPr snapToGrid="0">
      <p:cViewPr varScale="1">
        <p:scale>
          <a:sx n="72" d="100"/>
          <a:sy n="72" d="100"/>
        </p:scale>
        <p:origin x="3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757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74953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6967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03179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80526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11/2/2018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13137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11/2/2018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59267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365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846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3A1323-8D79-1946-B0D7-40001CF92E9D}" type="datetimeFigureOut">
              <a:rPr lang="en-US" smtClean="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632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6177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794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72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3A34C8-038E-2045-AF43-DF7DBB8E0E9E}" type="datetimeFigureOut">
              <a:rPr lang="en-US" smtClean="0"/>
              <a:pPr/>
              <a:t>11/2/2018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02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11/2/2018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951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0DF5E60-9974-AC48-9591-99C2BB44B7CF}" type="datetimeFigureOut">
              <a:rPr lang="en-US" smtClean="0"/>
              <a:pPr/>
              <a:t>11/2/2018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620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7642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82E8-6E0E-1B4F-B1FD-C69DB9E858D9}" type="datetimeFigureOut">
              <a:rPr lang="en-US" smtClean="0"/>
              <a:pPr/>
              <a:t>11/2/2018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250808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BCED-7501-4648-B61C-28C7A673DF66}"/>
              </a:ext>
            </a:extLst>
          </p:cNvPr>
          <p:cNvSpPr>
            <a:spLocks noGrp="1"/>
          </p:cNvSpPr>
          <p:nvPr>
            <p:ph type="ctrTitle"/>
          </p:nvPr>
        </p:nvSpPr>
        <p:spPr>
          <a:xfrm>
            <a:off x="742122" y="344557"/>
            <a:ext cx="11328992" cy="2968485"/>
          </a:xfrm>
        </p:spPr>
        <p:txBody>
          <a:bodyPr>
            <a:normAutofit/>
          </a:bodyPr>
          <a:lstStyle/>
          <a:p>
            <a:r>
              <a:rPr lang="en-IN" sz="6600" dirty="0">
                <a:latin typeface="Constantia" panose="02030602050306030303" pitchFamily="18" charset="0"/>
              </a:rPr>
              <a:t>Exploratory Data Analysis-</a:t>
            </a:r>
            <a:br>
              <a:rPr lang="en-IN" sz="6600" dirty="0">
                <a:latin typeface="Constantia" panose="02030602050306030303" pitchFamily="18" charset="0"/>
              </a:rPr>
            </a:br>
            <a:r>
              <a:rPr lang="en-IN" sz="6600" dirty="0">
                <a:latin typeface="Constantia" panose="02030602050306030303" pitchFamily="18" charset="0"/>
              </a:rPr>
              <a:t>			</a:t>
            </a:r>
            <a:r>
              <a:rPr lang="en-IN" sz="4000" dirty="0">
                <a:latin typeface="Constantia" panose="02030602050306030303" pitchFamily="18" charset="0"/>
              </a:rPr>
              <a:t>Education report:2015-16 in India</a:t>
            </a:r>
            <a:endParaRPr lang="en-IN" sz="6600" dirty="0">
              <a:latin typeface="Constantia" panose="02030602050306030303" pitchFamily="18" charset="0"/>
            </a:endParaRPr>
          </a:p>
        </p:txBody>
      </p:sp>
      <p:sp>
        <p:nvSpPr>
          <p:cNvPr id="3" name="Subtitle 2">
            <a:extLst>
              <a:ext uri="{FF2B5EF4-FFF2-40B4-BE49-F238E27FC236}">
                <a16:creationId xmlns:a16="http://schemas.microsoft.com/office/drawing/2014/main" id="{9EA00E7F-9BBA-4F8A-8F6A-A2FEB3F3D9BF}"/>
              </a:ext>
            </a:extLst>
          </p:cNvPr>
          <p:cNvSpPr>
            <a:spLocks noGrp="1"/>
          </p:cNvSpPr>
          <p:nvPr>
            <p:ph type="subTitle" idx="1"/>
          </p:nvPr>
        </p:nvSpPr>
        <p:spPr>
          <a:xfrm>
            <a:off x="1340089" y="4638260"/>
            <a:ext cx="10572000" cy="1643270"/>
          </a:xfrm>
        </p:spPr>
        <p:txBody>
          <a:bodyPr>
            <a:normAutofit/>
          </a:bodyPr>
          <a:lstStyle/>
          <a:p>
            <a:r>
              <a:rPr lang="en-IN" dirty="0"/>
              <a:t>											PRESENTED BY: ASHIKA MERYL PINTO</a:t>
            </a:r>
          </a:p>
          <a:p>
            <a:r>
              <a:rPr lang="en-IN" dirty="0"/>
              <a:t>                    		                                                                    SAMHITHA DINESH	</a:t>
            </a:r>
          </a:p>
        </p:txBody>
      </p:sp>
    </p:spTree>
    <p:extLst>
      <p:ext uri="{BB962C8B-B14F-4D97-AF65-F5344CB8AC3E}">
        <p14:creationId xmlns:p14="http://schemas.microsoft.com/office/powerpoint/2010/main" val="3365203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8B94-C858-4CD7-8A52-04A35A548CCC}"/>
              </a:ext>
            </a:extLst>
          </p:cNvPr>
          <p:cNvSpPr>
            <a:spLocks noGrp="1"/>
          </p:cNvSpPr>
          <p:nvPr>
            <p:ph type="title"/>
          </p:nvPr>
        </p:nvSpPr>
        <p:spPr>
          <a:xfrm>
            <a:off x="3882887" y="7113918"/>
            <a:ext cx="8110330" cy="174778"/>
          </a:xfrm>
        </p:spPr>
        <p:txBody>
          <a:bodyPr>
            <a:normAutofit fontScale="90000"/>
          </a:bodyPr>
          <a:lstStyle/>
          <a:p>
            <a:pPr algn="ctr"/>
            <a:endParaRPr lang="en-IN" sz="28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0F6AD844-91A7-4842-B07B-BAE29F0B6B5A}"/>
              </a:ext>
            </a:extLst>
          </p:cNvPr>
          <p:cNvSpPr>
            <a:spLocks noGrp="1"/>
          </p:cNvSpPr>
          <p:nvPr>
            <p:ph idx="1"/>
          </p:nvPr>
        </p:nvSpPr>
        <p:spPr>
          <a:xfrm>
            <a:off x="198783" y="1424318"/>
            <a:ext cx="11595651" cy="5546325"/>
          </a:xfrm>
        </p:spPr>
        <p:txBody>
          <a:bodyPr>
            <a:normAutofit fontScale="25000" lnSpcReduction="20000"/>
          </a:bodyPr>
          <a:lstStyle/>
          <a:p>
            <a:r>
              <a:rPr lang="en-IN" sz="9600" dirty="0">
                <a:latin typeface="Bookman Old Style" panose="02050604050505020204" pitchFamily="18" charset="0"/>
              </a:rPr>
              <a:t>POSSIBLE REASON: Due to the availability of good teaching staff, course material, technology, and other teaching aids, urban areas can provide education of higher quality. Urban living offers many job opportunities and several career options. Urban areas have better infrastructure and transport facilities. Lacking good staff, funds, learning material, and educational tools, rural areas cannot provide the kind of education that urban areas can. Government funds as well as relief or rehabilitation programs may take longer to reach the rural areas.</a:t>
            </a:r>
            <a:br>
              <a:rPr lang="en-IN" sz="9600" dirty="0">
                <a:latin typeface="Bookman Old Style" panose="02050604050505020204" pitchFamily="18" charset="0"/>
              </a:rPr>
            </a:br>
            <a:br>
              <a:rPr lang="en-IN" sz="9600" dirty="0">
                <a:latin typeface="Bookman Old Style" panose="02050604050505020204" pitchFamily="18" charset="0"/>
              </a:rPr>
            </a:br>
            <a:br>
              <a:rPr lang="en-IN" sz="9600" dirty="0"/>
            </a:br>
            <a:br>
              <a:rPr lang="en-IN" sz="9600" dirty="0"/>
            </a:br>
            <a:br>
              <a:rPr lang="en-IN" dirty="0"/>
            </a:br>
            <a:endParaRPr lang="en-IN" dirty="0"/>
          </a:p>
        </p:txBody>
      </p:sp>
    </p:spTree>
    <p:extLst>
      <p:ext uri="{BB962C8B-B14F-4D97-AF65-F5344CB8AC3E}">
        <p14:creationId xmlns:p14="http://schemas.microsoft.com/office/powerpoint/2010/main" val="160544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A1DC-7A1C-4868-BA93-A3104425D60D}"/>
              </a:ext>
            </a:extLst>
          </p:cNvPr>
          <p:cNvSpPr>
            <a:spLocks noGrp="1"/>
          </p:cNvSpPr>
          <p:nvPr>
            <p:ph type="title"/>
          </p:nvPr>
        </p:nvSpPr>
        <p:spPr/>
        <p:txBody>
          <a:bodyPr/>
          <a:lstStyle/>
          <a:p>
            <a:r>
              <a:rPr lang="en-IN" sz="4400" dirty="0"/>
              <a:t>4.LOW NUMBER OF WELL EQUIPPED SCHOOLS IN INDIA!!</a:t>
            </a:r>
            <a:endParaRPr lang="en-IN" dirty="0"/>
          </a:p>
        </p:txBody>
      </p:sp>
      <p:pic>
        <p:nvPicPr>
          <p:cNvPr id="4" name="Content Placeholder 3">
            <a:extLst>
              <a:ext uri="{FF2B5EF4-FFF2-40B4-BE49-F238E27FC236}">
                <a16:creationId xmlns:a16="http://schemas.microsoft.com/office/drawing/2014/main" id="{AEFFEE51-8D4D-4798-95AE-BC80E6EB3A5F}"/>
              </a:ext>
            </a:extLst>
          </p:cNvPr>
          <p:cNvPicPr>
            <a:picLocks noGrp="1" noChangeAspect="1"/>
          </p:cNvPicPr>
          <p:nvPr>
            <p:ph idx="1"/>
          </p:nvPr>
        </p:nvPicPr>
        <p:blipFill rotWithShape="1">
          <a:blip r:embed="rId2"/>
          <a:srcRect l="21173" t="39199" r="54928" b="29641"/>
          <a:stretch/>
        </p:blipFill>
        <p:spPr>
          <a:xfrm>
            <a:off x="278296" y="2557667"/>
            <a:ext cx="3631095" cy="3644349"/>
          </a:xfrm>
          <a:prstGeom prst="rect">
            <a:avLst/>
          </a:prstGeom>
        </p:spPr>
      </p:pic>
      <p:pic>
        <p:nvPicPr>
          <p:cNvPr id="6" name="Picture 5">
            <a:extLst>
              <a:ext uri="{FF2B5EF4-FFF2-40B4-BE49-F238E27FC236}">
                <a16:creationId xmlns:a16="http://schemas.microsoft.com/office/drawing/2014/main" id="{5B345925-004A-40FE-8B85-C94E3E923AFC}"/>
              </a:ext>
            </a:extLst>
          </p:cNvPr>
          <p:cNvPicPr>
            <a:picLocks noChangeAspect="1"/>
          </p:cNvPicPr>
          <p:nvPr/>
        </p:nvPicPr>
        <p:blipFill rotWithShape="1">
          <a:blip r:embed="rId3"/>
          <a:srcRect l="21197" t="24335" r="49999" b="45892"/>
          <a:stretch/>
        </p:blipFill>
        <p:spPr>
          <a:xfrm>
            <a:off x="4164495" y="2557668"/>
            <a:ext cx="3631095" cy="3644348"/>
          </a:xfrm>
          <a:prstGeom prst="rect">
            <a:avLst/>
          </a:prstGeom>
        </p:spPr>
      </p:pic>
      <p:pic>
        <p:nvPicPr>
          <p:cNvPr id="7" name="Picture 6">
            <a:extLst>
              <a:ext uri="{FF2B5EF4-FFF2-40B4-BE49-F238E27FC236}">
                <a16:creationId xmlns:a16="http://schemas.microsoft.com/office/drawing/2014/main" id="{FA8C429F-9F64-440C-8222-D686148D8A3B}"/>
              </a:ext>
            </a:extLst>
          </p:cNvPr>
          <p:cNvPicPr>
            <a:picLocks noChangeAspect="1"/>
          </p:cNvPicPr>
          <p:nvPr/>
        </p:nvPicPr>
        <p:blipFill rotWithShape="1">
          <a:blip r:embed="rId3"/>
          <a:srcRect l="21197" t="54978" r="49999" b="15249"/>
          <a:stretch/>
        </p:blipFill>
        <p:spPr>
          <a:xfrm>
            <a:off x="8050694" y="2517911"/>
            <a:ext cx="3756993" cy="3644348"/>
          </a:xfrm>
          <a:prstGeom prst="rect">
            <a:avLst/>
          </a:prstGeom>
        </p:spPr>
      </p:pic>
    </p:spTree>
    <p:extLst>
      <p:ext uri="{BB962C8B-B14F-4D97-AF65-F5344CB8AC3E}">
        <p14:creationId xmlns:p14="http://schemas.microsoft.com/office/powerpoint/2010/main" val="69605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5BA0-84B4-4B25-8BEA-363DDC081EA7}"/>
              </a:ext>
            </a:extLst>
          </p:cNvPr>
          <p:cNvSpPr>
            <a:spLocks noGrp="1"/>
          </p:cNvSpPr>
          <p:nvPr>
            <p:ph type="title"/>
          </p:nvPr>
        </p:nvSpPr>
        <p:spPr>
          <a:xfrm flipV="1">
            <a:off x="645130" y="-471524"/>
            <a:ext cx="9404723" cy="121414"/>
          </a:xfrm>
        </p:spPr>
        <p:txBody>
          <a:bodyPr/>
          <a:lstStyle/>
          <a:p>
            <a:endParaRPr lang="en-IN" sz="3200" dirty="0"/>
          </a:p>
        </p:txBody>
      </p:sp>
      <p:sp>
        <p:nvSpPr>
          <p:cNvPr id="3" name="Content Placeholder 2">
            <a:extLst>
              <a:ext uri="{FF2B5EF4-FFF2-40B4-BE49-F238E27FC236}">
                <a16:creationId xmlns:a16="http://schemas.microsoft.com/office/drawing/2014/main" id="{FAC60F84-E4E1-4C23-AD08-A15DEE554F85}"/>
              </a:ext>
            </a:extLst>
          </p:cNvPr>
          <p:cNvSpPr>
            <a:spLocks noGrp="1"/>
          </p:cNvSpPr>
          <p:nvPr>
            <p:ph idx="1"/>
          </p:nvPr>
        </p:nvSpPr>
        <p:spPr/>
        <p:txBody>
          <a:bodyPr/>
          <a:lstStyle/>
          <a:p>
            <a:r>
              <a:rPr lang="en-IN" dirty="0"/>
              <a:t>Plotting box plots for number of schools with water, electricity and playground facilities for children reveals that relatively fewer schools are well equipped in India.</a:t>
            </a:r>
          </a:p>
          <a:p>
            <a:r>
              <a:rPr lang="en-IN" dirty="0"/>
              <a:t>All three boxplots turned out to be right skewed.</a:t>
            </a:r>
          </a:p>
        </p:txBody>
      </p:sp>
    </p:spTree>
    <p:extLst>
      <p:ext uri="{BB962C8B-B14F-4D97-AF65-F5344CB8AC3E}">
        <p14:creationId xmlns:p14="http://schemas.microsoft.com/office/powerpoint/2010/main" val="378843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859D-8F8A-4C44-A92A-20CA9F26102E}"/>
              </a:ext>
            </a:extLst>
          </p:cNvPr>
          <p:cNvSpPr>
            <a:spLocks noGrp="1"/>
          </p:cNvSpPr>
          <p:nvPr>
            <p:ph type="title"/>
          </p:nvPr>
        </p:nvSpPr>
        <p:spPr/>
        <p:txBody>
          <a:bodyPr/>
          <a:lstStyle/>
          <a:p>
            <a:pPr algn="ctr"/>
            <a:r>
              <a:rPr lang="en-IN" sz="2400" dirty="0">
                <a:latin typeface="+mn-lt"/>
              </a:rPr>
              <a:t>5.Comparing enrolment in government and private schools -WHY GOVERNMENT SCHOOLS ARE MORE POPULAR IN RURAL AREAS?</a:t>
            </a:r>
          </a:p>
        </p:txBody>
      </p:sp>
      <p:pic>
        <p:nvPicPr>
          <p:cNvPr id="4" name="Content Placeholder 3">
            <a:extLst>
              <a:ext uri="{FF2B5EF4-FFF2-40B4-BE49-F238E27FC236}">
                <a16:creationId xmlns:a16="http://schemas.microsoft.com/office/drawing/2014/main" id="{B5313CB7-29D9-439E-94A5-E677399C4336}"/>
              </a:ext>
            </a:extLst>
          </p:cNvPr>
          <p:cNvPicPr>
            <a:picLocks noGrp="1" noChangeAspect="1"/>
          </p:cNvPicPr>
          <p:nvPr>
            <p:ph idx="1"/>
          </p:nvPr>
        </p:nvPicPr>
        <p:blipFill rotWithShape="1">
          <a:blip r:embed="rId2"/>
          <a:srcRect l="21522" t="28461" r="54096" b="41849"/>
          <a:stretch/>
        </p:blipFill>
        <p:spPr>
          <a:xfrm>
            <a:off x="549966" y="2030292"/>
            <a:ext cx="5387009" cy="2246242"/>
          </a:xfrm>
          <a:prstGeom prst="rect">
            <a:avLst/>
          </a:prstGeom>
        </p:spPr>
      </p:pic>
      <p:pic>
        <p:nvPicPr>
          <p:cNvPr id="5" name="Content Placeholder 3">
            <a:extLst>
              <a:ext uri="{FF2B5EF4-FFF2-40B4-BE49-F238E27FC236}">
                <a16:creationId xmlns:a16="http://schemas.microsoft.com/office/drawing/2014/main" id="{FE5F9F24-724A-4C36-A930-7E0F8A14B881}"/>
              </a:ext>
            </a:extLst>
          </p:cNvPr>
          <p:cNvPicPr>
            <a:picLocks noChangeAspect="1"/>
          </p:cNvPicPr>
          <p:nvPr/>
        </p:nvPicPr>
        <p:blipFill rotWithShape="1">
          <a:blip r:embed="rId2"/>
          <a:srcRect l="20717" t="57500" r="51625" b="10117"/>
          <a:stretch/>
        </p:blipFill>
        <p:spPr>
          <a:xfrm>
            <a:off x="6255025" y="2030292"/>
            <a:ext cx="5387009" cy="2246243"/>
          </a:xfrm>
          <a:prstGeom prst="rect">
            <a:avLst/>
          </a:prstGeom>
        </p:spPr>
      </p:pic>
      <p:pic>
        <p:nvPicPr>
          <p:cNvPr id="6" name="Picture 5">
            <a:extLst>
              <a:ext uri="{FF2B5EF4-FFF2-40B4-BE49-F238E27FC236}">
                <a16:creationId xmlns:a16="http://schemas.microsoft.com/office/drawing/2014/main" id="{8D057248-8EC1-4224-B553-3E5BCA41461E}"/>
              </a:ext>
            </a:extLst>
          </p:cNvPr>
          <p:cNvPicPr>
            <a:picLocks noChangeAspect="1"/>
          </p:cNvPicPr>
          <p:nvPr/>
        </p:nvPicPr>
        <p:blipFill rotWithShape="1">
          <a:blip r:embed="rId3"/>
          <a:srcRect l="20217" t="19888" r="51794" b="47343"/>
          <a:stretch/>
        </p:blipFill>
        <p:spPr>
          <a:xfrm>
            <a:off x="6255026" y="4453579"/>
            <a:ext cx="5387010" cy="2093843"/>
          </a:xfrm>
          <a:prstGeom prst="rect">
            <a:avLst/>
          </a:prstGeom>
        </p:spPr>
      </p:pic>
      <p:pic>
        <p:nvPicPr>
          <p:cNvPr id="7" name="Picture 6">
            <a:extLst>
              <a:ext uri="{FF2B5EF4-FFF2-40B4-BE49-F238E27FC236}">
                <a16:creationId xmlns:a16="http://schemas.microsoft.com/office/drawing/2014/main" id="{290DE8FF-35BC-4F57-9FF8-20AF0C54EE1C}"/>
              </a:ext>
            </a:extLst>
          </p:cNvPr>
          <p:cNvPicPr>
            <a:picLocks noChangeAspect="1"/>
          </p:cNvPicPr>
          <p:nvPr/>
        </p:nvPicPr>
        <p:blipFill rotWithShape="1">
          <a:blip r:embed="rId3"/>
          <a:srcRect l="21060" t="50860" r="50951" b="18594"/>
          <a:stretch/>
        </p:blipFill>
        <p:spPr>
          <a:xfrm>
            <a:off x="549965" y="4453579"/>
            <a:ext cx="5387010" cy="2093843"/>
          </a:xfrm>
          <a:prstGeom prst="rect">
            <a:avLst/>
          </a:prstGeom>
        </p:spPr>
      </p:pic>
    </p:spTree>
    <p:extLst>
      <p:ext uri="{BB962C8B-B14F-4D97-AF65-F5344CB8AC3E}">
        <p14:creationId xmlns:p14="http://schemas.microsoft.com/office/powerpoint/2010/main" val="34115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F762-62A4-414B-9B91-B6CFE5083C1F}"/>
              </a:ext>
            </a:extLst>
          </p:cNvPr>
          <p:cNvSpPr>
            <a:spLocks noGrp="1"/>
          </p:cNvSpPr>
          <p:nvPr>
            <p:ph type="title"/>
          </p:nvPr>
        </p:nvSpPr>
        <p:spPr>
          <a:xfrm flipV="1">
            <a:off x="645130" y="-357809"/>
            <a:ext cx="9404723" cy="134666"/>
          </a:xfrm>
        </p:spPr>
        <p:txBody>
          <a:bodyPr/>
          <a:lstStyle/>
          <a:p>
            <a:endParaRPr lang="en-IN" dirty="0"/>
          </a:p>
        </p:txBody>
      </p:sp>
      <p:sp>
        <p:nvSpPr>
          <p:cNvPr id="3" name="Content Placeholder 2">
            <a:extLst>
              <a:ext uri="{FF2B5EF4-FFF2-40B4-BE49-F238E27FC236}">
                <a16:creationId xmlns:a16="http://schemas.microsoft.com/office/drawing/2014/main" id="{81098A05-A33B-4892-8CDB-BB5B71F53ABA}"/>
              </a:ext>
            </a:extLst>
          </p:cNvPr>
          <p:cNvSpPr>
            <a:spLocks noGrp="1"/>
          </p:cNvSpPr>
          <p:nvPr>
            <p:ph idx="1"/>
          </p:nvPr>
        </p:nvSpPr>
        <p:spPr/>
        <p:txBody>
          <a:bodyPr>
            <a:normAutofit fontScale="92500" lnSpcReduction="10000"/>
          </a:bodyPr>
          <a:lstStyle/>
          <a:p>
            <a:r>
              <a:rPr lang="en-IN" dirty="0"/>
              <a:t> First graph (boxplot of enrolment in schools in India) is right skewed. This infers that more data points lie to the left of the graph. So, we can say that number of schools with high enrolment is relatively low.</a:t>
            </a:r>
          </a:p>
          <a:p>
            <a:r>
              <a:rPr lang="en-IN" dirty="0"/>
              <a:t>	The second graph for enrolment in government schools in India also turned out to be right skewed.</a:t>
            </a:r>
          </a:p>
          <a:p>
            <a:r>
              <a:rPr lang="en-IN" dirty="0"/>
              <a:t>	The boxplots for enrolment in government and private schools in rural areas depict that enrolment in government schools is higher that in private in rural areas(because the graph is more right skewed for private)</a:t>
            </a:r>
          </a:p>
          <a:p>
            <a:r>
              <a:rPr lang="en-IN" dirty="0"/>
              <a:t>Because the number of private schools is itself few in number in rural areas. And also, the expenses cannot be met by the working class in rural areas and the mindset of the people isn't accustomed to give enough importance to educate their children at any cost.  Hence, we can say that </a:t>
            </a:r>
            <a:r>
              <a:rPr lang="en-IN" dirty="0" err="1"/>
              <a:t>enrollment</a:t>
            </a:r>
            <a:r>
              <a:rPr lang="en-IN" dirty="0"/>
              <a:t> in private schools is less in rural areas</a:t>
            </a:r>
          </a:p>
          <a:p>
            <a:endParaRPr lang="en-IN" dirty="0"/>
          </a:p>
        </p:txBody>
      </p:sp>
    </p:spTree>
    <p:extLst>
      <p:ext uri="{BB962C8B-B14F-4D97-AF65-F5344CB8AC3E}">
        <p14:creationId xmlns:p14="http://schemas.microsoft.com/office/powerpoint/2010/main" val="399372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A6F0-02B8-4E74-819F-7BB2E958E413}"/>
              </a:ext>
            </a:extLst>
          </p:cNvPr>
          <p:cNvSpPr>
            <a:spLocks noGrp="1"/>
          </p:cNvSpPr>
          <p:nvPr>
            <p:ph type="title"/>
          </p:nvPr>
        </p:nvSpPr>
        <p:spPr/>
        <p:txBody>
          <a:bodyPr/>
          <a:lstStyle/>
          <a:p>
            <a:r>
              <a:rPr lang="en-IN" dirty="0"/>
              <a:t>6.DECREASING SEXRATIO WITH INCREASE IN NUMBER OF VILLAGES</a:t>
            </a:r>
          </a:p>
        </p:txBody>
      </p:sp>
      <p:pic>
        <p:nvPicPr>
          <p:cNvPr id="4" name="Content Placeholder 3">
            <a:extLst>
              <a:ext uri="{FF2B5EF4-FFF2-40B4-BE49-F238E27FC236}">
                <a16:creationId xmlns:a16="http://schemas.microsoft.com/office/drawing/2014/main" id="{EF43879F-D889-497D-B72E-D6553C3A96BC}"/>
              </a:ext>
            </a:extLst>
          </p:cNvPr>
          <p:cNvPicPr>
            <a:picLocks noGrp="1" noChangeAspect="1"/>
          </p:cNvPicPr>
          <p:nvPr>
            <p:ph idx="1"/>
          </p:nvPr>
        </p:nvPicPr>
        <p:blipFill rotWithShape="1">
          <a:blip r:embed="rId2"/>
          <a:srcRect l="14870" t="43937" r="49259" b="17214"/>
          <a:stretch/>
        </p:blipFill>
        <p:spPr>
          <a:xfrm>
            <a:off x="1692941" y="2146853"/>
            <a:ext cx="8505676" cy="4081670"/>
          </a:xfrm>
          <a:prstGeom prst="rect">
            <a:avLst/>
          </a:prstGeom>
        </p:spPr>
      </p:pic>
    </p:spTree>
    <p:extLst>
      <p:ext uri="{BB962C8B-B14F-4D97-AF65-F5344CB8AC3E}">
        <p14:creationId xmlns:p14="http://schemas.microsoft.com/office/powerpoint/2010/main" val="127633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8B0D9-247B-45B7-A03B-41080D9AA29B}"/>
              </a:ext>
            </a:extLst>
          </p:cNvPr>
          <p:cNvSpPr>
            <a:spLocks noGrp="1"/>
          </p:cNvSpPr>
          <p:nvPr>
            <p:ph type="title"/>
          </p:nvPr>
        </p:nvSpPr>
        <p:spPr>
          <a:xfrm flipV="1">
            <a:off x="645130" y="-251791"/>
            <a:ext cx="9404723" cy="251791"/>
          </a:xfrm>
        </p:spPr>
        <p:txBody>
          <a:bodyPr/>
          <a:lstStyle/>
          <a:p>
            <a:endParaRPr lang="en-IN" dirty="0"/>
          </a:p>
        </p:txBody>
      </p:sp>
      <p:sp>
        <p:nvSpPr>
          <p:cNvPr id="3" name="Content Placeholder 2">
            <a:extLst>
              <a:ext uri="{FF2B5EF4-FFF2-40B4-BE49-F238E27FC236}">
                <a16:creationId xmlns:a16="http://schemas.microsoft.com/office/drawing/2014/main" id="{95339F79-BE70-4063-8FBC-95ED173FD94F}"/>
              </a:ext>
            </a:extLst>
          </p:cNvPr>
          <p:cNvSpPr>
            <a:spLocks noGrp="1"/>
          </p:cNvSpPr>
          <p:nvPr>
            <p:ph idx="1"/>
          </p:nvPr>
        </p:nvSpPr>
        <p:spPr/>
        <p:txBody>
          <a:bodyPr/>
          <a:lstStyle/>
          <a:p>
            <a:r>
              <a:rPr lang="en-IN" dirty="0"/>
              <a:t>This serves as a classic backdrop to reflect the irrational ideas of the society. As the rural areas lack educational benefits, people rely heavily upon their superstitious beliefs which results in female infanticide- one of the core stigmas of the Indian society. </a:t>
            </a:r>
          </a:p>
          <a:p>
            <a:r>
              <a:rPr lang="en-IN" dirty="0"/>
              <a:t>The birth of a girl child is often perceived as a huge liability and are nipped in the bud. This is more prevalent in rural areas as they haven't been exposed to rational thinking and this in turn leads to the decline in the sex ratio. </a:t>
            </a:r>
          </a:p>
          <a:p>
            <a:r>
              <a:rPr lang="en-IN" dirty="0"/>
              <a:t>It is important to change these backward perceptions of people which is possible only through education!</a:t>
            </a:r>
          </a:p>
        </p:txBody>
      </p:sp>
    </p:spTree>
    <p:extLst>
      <p:ext uri="{BB962C8B-B14F-4D97-AF65-F5344CB8AC3E}">
        <p14:creationId xmlns:p14="http://schemas.microsoft.com/office/powerpoint/2010/main" val="176703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E955-B281-4373-9B91-96FDE6E51353}"/>
              </a:ext>
            </a:extLst>
          </p:cNvPr>
          <p:cNvSpPr>
            <a:spLocks noGrp="1"/>
          </p:cNvSpPr>
          <p:nvPr>
            <p:ph type="title"/>
          </p:nvPr>
        </p:nvSpPr>
        <p:spPr/>
        <p:txBody>
          <a:bodyPr/>
          <a:lstStyle/>
          <a:p>
            <a:r>
              <a:rPr lang="en-IN" dirty="0"/>
              <a:t>7. INCREASE IN GROWTH RATE WITH NUMBER OF SCHOOLS</a:t>
            </a:r>
          </a:p>
        </p:txBody>
      </p:sp>
      <p:pic>
        <p:nvPicPr>
          <p:cNvPr id="4" name="Content Placeholder 3">
            <a:extLst>
              <a:ext uri="{FF2B5EF4-FFF2-40B4-BE49-F238E27FC236}">
                <a16:creationId xmlns:a16="http://schemas.microsoft.com/office/drawing/2014/main" id="{59062B5D-A6F4-40DF-BDC5-D36D1622CD7E}"/>
              </a:ext>
            </a:extLst>
          </p:cNvPr>
          <p:cNvPicPr>
            <a:picLocks noGrp="1" noChangeAspect="1"/>
          </p:cNvPicPr>
          <p:nvPr>
            <p:ph idx="1"/>
          </p:nvPr>
        </p:nvPicPr>
        <p:blipFill rotWithShape="1">
          <a:blip r:embed="rId2"/>
          <a:srcRect l="11318" t="36673" r="54587" b="19741"/>
          <a:stretch/>
        </p:blipFill>
        <p:spPr>
          <a:xfrm>
            <a:off x="193097" y="1853248"/>
            <a:ext cx="6911196" cy="4757530"/>
          </a:xfrm>
          <a:prstGeom prst="rect">
            <a:avLst/>
          </a:prstGeom>
        </p:spPr>
      </p:pic>
      <p:sp>
        <p:nvSpPr>
          <p:cNvPr id="5" name="TextBox 4">
            <a:extLst>
              <a:ext uri="{FF2B5EF4-FFF2-40B4-BE49-F238E27FC236}">
                <a16:creationId xmlns:a16="http://schemas.microsoft.com/office/drawing/2014/main" id="{9B239A0D-8CE6-40AD-8894-817E1F0DECD7}"/>
              </a:ext>
            </a:extLst>
          </p:cNvPr>
          <p:cNvSpPr txBox="1"/>
          <p:nvPr/>
        </p:nvSpPr>
        <p:spPr>
          <a:xfrm>
            <a:off x="7104293" y="2007605"/>
            <a:ext cx="32741634" cy="2585323"/>
          </a:xfrm>
          <a:prstGeom prst="rect">
            <a:avLst/>
          </a:prstGeom>
          <a:noFill/>
        </p:spPr>
        <p:txBody>
          <a:bodyPr wrap="square" rtlCol="0">
            <a:spAutoFit/>
          </a:bodyPr>
          <a:lstStyle/>
          <a:p>
            <a:r>
              <a:rPr lang="en-IN" dirty="0"/>
              <a:t>More number of schools result in a greater</a:t>
            </a:r>
          </a:p>
          <a:p>
            <a:r>
              <a:rPr lang="en-IN" dirty="0"/>
              <a:t> number of people enrolling their wards to </a:t>
            </a:r>
          </a:p>
          <a:p>
            <a:r>
              <a:rPr lang="en-IN" dirty="0"/>
              <a:t>these schools. This could also influence other</a:t>
            </a:r>
          </a:p>
          <a:p>
            <a:r>
              <a:rPr lang="en-IN" dirty="0"/>
              <a:t> people who haven't realised the</a:t>
            </a:r>
          </a:p>
          <a:p>
            <a:r>
              <a:rPr lang="en-IN" dirty="0"/>
              <a:t> importance of education to </a:t>
            </a:r>
            <a:r>
              <a:rPr lang="en-IN" dirty="0" err="1"/>
              <a:t>enroll</a:t>
            </a:r>
            <a:r>
              <a:rPr lang="en-IN" dirty="0"/>
              <a:t> their </a:t>
            </a:r>
          </a:p>
          <a:p>
            <a:r>
              <a:rPr lang="en-IN" dirty="0"/>
              <a:t>children to these schools which is bound to </a:t>
            </a:r>
          </a:p>
          <a:p>
            <a:r>
              <a:rPr lang="en-IN" dirty="0"/>
              <a:t>have affordable expenses due to their large</a:t>
            </a:r>
          </a:p>
          <a:p>
            <a:r>
              <a:rPr lang="en-IN" dirty="0"/>
              <a:t> number. </a:t>
            </a:r>
          </a:p>
          <a:p>
            <a:endParaRPr lang="en-IN" dirty="0"/>
          </a:p>
        </p:txBody>
      </p:sp>
    </p:spTree>
    <p:extLst>
      <p:ext uri="{BB962C8B-B14F-4D97-AF65-F5344CB8AC3E}">
        <p14:creationId xmlns:p14="http://schemas.microsoft.com/office/powerpoint/2010/main" val="1901420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C701-D7AA-4D56-85D3-EB985DB8D18C}"/>
              </a:ext>
            </a:extLst>
          </p:cNvPr>
          <p:cNvSpPr>
            <a:spLocks noGrp="1"/>
          </p:cNvSpPr>
          <p:nvPr>
            <p:ph type="title"/>
          </p:nvPr>
        </p:nvSpPr>
        <p:spPr>
          <a:xfrm>
            <a:off x="0" y="2144"/>
            <a:ext cx="10777263" cy="1400530"/>
          </a:xfrm>
        </p:spPr>
        <p:txBody>
          <a:bodyPr/>
          <a:lstStyle/>
          <a:p>
            <a:r>
              <a:rPr lang="en-IN" sz="2400" b="1" dirty="0"/>
              <a:t>8.WE CANNOT ASSUME THAT BETTER EQUIPPED SCHOOLS GUARANTEE BETTER LITERACY RATES</a:t>
            </a:r>
            <a:endParaRPr lang="en-IN" dirty="0"/>
          </a:p>
        </p:txBody>
      </p:sp>
      <p:pic>
        <p:nvPicPr>
          <p:cNvPr id="6" name="Picture 5">
            <a:extLst>
              <a:ext uri="{FF2B5EF4-FFF2-40B4-BE49-F238E27FC236}">
                <a16:creationId xmlns:a16="http://schemas.microsoft.com/office/drawing/2014/main" id="{083B2E44-0474-476D-B620-0D3493772A82}"/>
              </a:ext>
            </a:extLst>
          </p:cNvPr>
          <p:cNvPicPr>
            <a:picLocks noChangeAspect="1"/>
          </p:cNvPicPr>
          <p:nvPr/>
        </p:nvPicPr>
        <p:blipFill>
          <a:blip r:embed="rId2"/>
          <a:stretch>
            <a:fillRect/>
          </a:stretch>
        </p:blipFill>
        <p:spPr>
          <a:xfrm>
            <a:off x="0" y="1166191"/>
            <a:ext cx="10777263" cy="5689665"/>
          </a:xfrm>
          <a:prstGeom prst="rect">
            <a:avLst/>
          </a:prstGeom>
        </p:spPr>
      </p:pic>
      <p:sp>
        <p:nvSpPr>
          <p:cNvPr id="7" name="Content Placeholder 6">
            <a:extLst>
              <a:ext uri="{FF2B5EF4-FFF2-40B4-BE49-F238E27FC236}">
                <a16:creationId xmlns:a16="http://schemas.microsoft.com/office/drawing/2014/main" id="{86E9C8CA-E68D-4AC1-B8BF-403B446DFFB8}"/>
              </a:ext>
            </a:extLst>
          </p:cNvPr>
          <p:cNvSpPr>
            <a:spLocks noGrp="1"/>
          </p:cNvSpPr>
          <p:nvPr>
            <p:ph idx="1"/>
          </p:nvPr>
        </p:nvSpPr>
        <p:spPr>
          <a:xfrm>
            <a:off x="1103312" y="6858000"/>
            <a:ext cx="8946541" cy="165651"/>
          </a:xfrm>
        </p:spPr>
        <p:txBody>
          <a:bodyPr>
            <a:normAutofit fontScale="25000" lnSpcReduction="20000"/>
          </a:bodyPr>
          <a:lstStyle/>
          <a:p>
            <a:endParaRPr lang="en-IN" dirty="0"/>
          </a:p>
        </p:txBody>
      </p:sp>
    </p:spTree>
    <p:extLst>
      <p:ext uri="{BB962C8B-B14F-4D97-AF65-F5344CB8AC3E}">
        <p14:creationId xmlns:p14="http://schemas.microsoft.com/office/powerpoint/2010/main" val="378380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F71A-748A-4F79-8B14-6DC57E88CA66}"/>
              </a:ext>
            </a:extLst>
          </p:cNvPr>
          <p:cNvSpPr>
            <a:spLocks noGrp="1"/>
          </p:cNvSpPr>
          <p:nvPr>
            <p:ph type="title"/>
          </p:nvPr>
        </p:nvSpPr>
        <p:spPr>
          <a:xfrm>
            <a:off x="5592417" y="452718"/>
            <a:ext cx="6255026" cy="6239630"/>
          </a:xfrm>
        </p:spPr>
        <p:txBody>
          <a:bodyPr/>
          <a:lstStyle/>
          <a:p>
            <a:r>
              <a:rPr lang="en-IN" sz="1800" dirty="0"/>
              <a:t>This is an interesting observation we come across in our dataset. Our paradigm of a 'well equipped' school includes better educational facilities, supply of electricity and drinking water, playgrounds etc. But according to the data we have assessed, these well-equipped schools hardly play a role in the increase of literacy rate. </a:t>
            </a:r>
            <a:br>
              <a:rPr lang="en-IN" sz="1800" dirty="0"/>
            </a:br>
            <a:r>
              <a:rPr lang="en-IN" sz="1800" dirty="0"/>
              <a:t>It is a convention that better the quality of schools more people are encouraged to </a:t>
            </a:r>
            <a:r>
              <a:rPr lang="en-IN" sz="1800" dirty="0" err="1"/>
              <a:t>enroll</a:t>
            </a:r>
            <a:r>
              <a:rPr lang="en-IN" sz="1800" dirty="0"/>
              <a:t> their wards. </a:t>
            </a:r>
            <a:r>
              <a:rPr lang="en-IN" sz="1800" b="1" dirty="0"/>
              <a:t>But our dataset contradicts that very fact as the states with extremely well facilitated schools have a literacy rate on the lower end.</a:t>
            </a:r>
            <a:r>
              <a:rPr lang="en-IN" sz="1800" dirty="0"/>
              <a:t> This gives us a significant insight into the process of data analysis i.e., it is not always possible to estimate an accurate measure of quantities in the dataset and draw possible conclusions based on them because there's always a good probability of going wrong when contradictions such as these occur. Hence assuming that better equipped schools guarantee better literacy rates would be an example for bad visualization.</a:t>
            </a:r>
            <a:br>
              <a:rPr lang="en-IN" sz="1600" dirty="0"/>
            </a:br>
            <a:endParaRPr lang="en-IN" sz="1600" dirty="0"/>
          </a:p>
        </p:txBody>
      </p:sp>
      <p:pic>
        <p:nvPicPr>
          <p:cNvPr id="4" name="Content Placeholder 3">
            <a:extLst>
              <a:ext uri="{FF2B5EF4-FFF2-40B4-BE49-F238E27FC236}">
                <a16:creationId xmlns:a16="http://schemas.microsoft.com/office/drawing/2014/main" id="{4272242D-957A-41A8-A978-E2012753EB0E}"/>
              </a:ext>
            </a:extLst>
          </p:cNvPr>
          <p:cNvPicPr>
            <a:picLocks noGrp="1"/>
          </p:cNvPicPr>
          <p:nvPr>
            <p:ph idx="1"/>
          </p:nvPr>
        </p:nvPicPr>
        <p:blipFill rotWithShape="1">
          <a:blip r:embed="rId2"/>
          <a:srcRect l="22661" t="21078" r="42682" b="8487"/>
          <a:stretch/>
        </p:blipFill>
        <p:spPr bwMode="auto">
          <a:xfrm>
            <a:off x="454348" y="452717"/>
            <a:ext cx="4740503" cy="55902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09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B114-3B5E-451C-BB24-2E7B9D4316BF}"/>
              </a:ext>
            </a:extLst>
          </p:cNvPr>
          <p:cNvSpPr>
            <a:spLocks noGrp="1"/>
          </p:cNvSpPr>
          <p:nvPr>
            <p:ph type="title"/>
          </p:nvPr>
        </p:nvSpPr>
        <p:spPr/>
        <p:txBody>
          <a:bodyPr/>
          <a:lstStyle/>
          <a:p>
            <a:r>
              <a:rPr lang="en-IN" b="1" dirty="0"/>
              <a:t>Data Set: EDUCATION IN INDIA</a:t>
            </a:r>
            <a:br>
              <a:rPr lang="en-IN" dirty="0"/>
            </a:br>
            <a:endParaRPr lang="en-IN" dirty="0"/>
          </a:p>
        </p:txBody>
      </p:sp>
      <p:sp>
        <p:nvSpPr>
          <p:cNvPr id="3" name="Content Placeholder 2">
            <a:extLst>
              <a:ext uri="{FF2B5EF4-FFF2-40B4-BE49-F238E27FC236}">
                <a16:creationId xmlns:a16="http://schemas.microsoft.com/office/drawing/2014/main" id="{392E2B98-70BC-48B9-8BA5-1883C2EBF360}"/>
              </a:ext>
            </a:extLst>
          </p:cNvPr>
          <p:cNvSpPr>
            <a:spLocks noGrp="1"/>
          </p:cNvSpPr>
          <p:nvPr>
            <p:ph idx="1"/>
          </p:nvPr>
        </p:nvSpPr>
        <p:spPr>
          <a:xfrm>
            <a:off x="1103312" y="1404730"/>
            <a:ext cx="10770636" cy="5453270"/>
          </a:xfrm>
        </p:spPr>
        <p:txBody>
          <a:bodyPr>
            <a:normAutofit/>
          </a:bodyPr>
          <a:lstStyle/>
          <a:p>
            <a:pPr marL="0" indent="0">
              <a:buNone/>
            </a:pPr>
            <a:r>
              <a:rPr lang="en-IN" dirty="0"/>
              <a:t>		</a:t>
            </a:r>
          </a:p>
          <a:p>
            <a:r>
              <a:rPr lang="en-IN" dirty="0"/>
              <a:t>The dataset chosen shows us a bird's-eye view of the education system in India. It has estimated values of the data from which we can deduce the education development taking place in the country. </a:t>
            </a:r>
          </a:p>
          <a:p>
            <a:r>
              <a:rPr lang="en-IN" dirty="0"/>
              <a:t>890 columns and 618 rows.</a:t>
            </a:r>
          </a:p>
          <a:p>
            <a:endParaRPr lang="en-IN" dirty="0"/>
          </a:p>
          <a:p>
            <a:r>
              <a:rPr lang="en-IN" dirty="0"/>
              <a:t>The sole purpose of scrutinising this dataset is to procure sufficient information regarding the literacy of the country and to come up with efficient solutions to improve the same.</a:t>
            </a:r>
          </a:p>
          <a:p>
            <a:endParaRPr lang="en-IN" dirty="0"/>
          </a:p>
        </p:txBody>
      </p:sp>
    </p:spTree>
    <p:extLst>
      <p:ext uri="{BB962C8B-B14F-4D97-AF65-F5344CB8AC3E}">
        <p14:creationId xmlns:p14="http://schemas.microsoft.com/office/powerpoint/2010/main" val="3307837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675D-EA19-406A-8D64-2A88A2A50301}"/>
              </a:ext>
            </a:extLst>
          </p:cNvPr>
          <p:cNvSpPr>
            <a:spLocks noGrp="1"/>
          </p:cNvSpPr>
          <p:nvPr>
            <p:ph type="title"/>
          </p:nvPr>
        </p:nvSpPr>
        <p:spPr>
          <a:xfrm>
            <a:off x="212035" y="231912"/>
            <a:ext cx="9404723" cy="921027"/>
          </a:xfrm>
        </p:spPr>
        <p:txBody>
          <a:bodyPr/>
          <a:lstStyle/>
          <a:p>
            <a:r>
              <a:rPr lang="en-IN" dirty="0"/>
              <a:t>CONCLUSION</a:t>
            </a:r>
          </a:p>
        </p:txBody>
      </p:sp>
      <p:sp>
        <p:nvSpPr>
          <p:cNvPr id="3" name="Content Placeholder 2">
            <a:extLst>
              <a:ext uri="{FF2B5EF4-FFF2-40B4-BE49-F238E27FC236}">
                <a16:creationId xmlns:a16="http://schemas.microsoft.com/office/drawing/2014/main" id="{2179F484-2732-4E6E-A430-57A6F81DF206}"/>
              </a:ext>
            </a:extLst>
          </p:cNvPr>
          <p:cNvSpPr>
            <a:spLocks noGrp="1"/>
          </p:cNvSpPr>
          <p:nvPr>
            <p:ph idx="1"/>
          </p:nvPr>
        </p:nvSpPr>
        <p:spPr>
          <a:xfrm>
            <a:off x="212035" y="1364974"/>
            <a:ext cx="11333853" cy="5261114"/>
          </a:xfrm>
        </p:spPr>
        <p:txBody>
          <a:bodyPr>
            <a:normAutofit fontScale="92500" lnSpcReduction="10000"/>
          </a:bodyPr>
          <a:lstStyle/>
          <a:p>
            <a:r>
              <a:rPr lang="en-IN" dirty="0"/>
              <a:t>As we have seen from the above analysis, it is possible to understand the crucial characteristics that play a major role in the educational sector of the country. We have also seen contradictory data which requires another thorough sampling of the data lest we go wrong in our conclusions.</a:t>
            </a:r>
          </a:p>
          <a:p>
            <a:endParaRPr lang="en-IN" dirty="0"/>
          </a:p>
          <a:p>
            <a:r>
              <a:rPr lang="en-IN" dirty="0"/>
              <a:t>We can see that there's a lot of scope for improvement to increase the literacy percentage. For example, imparting free education or also considerably reducing the expenses will surely increase the admission of students in the rural sector. The Right to Free and Compulsory Education Act implemented in 2009 has definitely brought an improvement clearly depicted in this dataset which is from 2015-16.</a:t>
            </a:r>
          </a:p>
          <a:p>
            <a:endParaRPr lang="en-IN" dirty="0"/>
          </a:p>
          <a:p>
            <a:r>
              <a:rPr lang="en-IN" dirty="0"/>
              <a:t>The introduction of mid-day meal schemes in government schools has encouraged parents in the rural sector to send their children to school. Though there's a need for tweaking the Indian education system, we can surely see a positive scope for boosting the growth rate. With the vast social media influence today, it is feasible to </a:t>
            </a:r>
            <a:r>
              <a:rPr lang="en-IN" dirty="0" err="1"/>
              <a:t>instill</a:t>
            </a:r>
            <a:r>
              <a:rPr lang="en-IN" dirty="0"/>
              <a:t> the importance of education in everyone's mind and hope for a better future for the progeny as well as the nation.</a:t>
            </a:r>
          </a:p>
          <a:p>
            <a:endParaRPr lang="en-IN" dirty="0"/>
          </a:p>
        </p:txBody>
      </p:sp>
    </p:spTree>
    <p:extLst>
      <p:ext uri="{BB962C8B-B14F-4D97-AF65-F5344CB8AC3E}">
        <p14:creationId xmlns:p14="http://schemas.microsoft.com/office/powerpoint/2010/main" val="328066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419C-E511-49B2-B06D-2968CF9901BB}"/>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AEAB58EF-595E-41C9-AA8A-2C13365F3B3A}"/>
              </a:ext>
            </a:extLst>
          </p:cNvPr>
          <p:cNvSpPr>
            <a:spLocks noGrp="1"/>
          </p:cNvSpPr>
          <p:nvPr>
            <p:ph idx="1"/>
          </p:nvPr>
        </p:nvSpPr>
        <p:spPr/>
        <p:txBody>
          <a:bodyPr/>
          <a:lstStyle/>
          <a:p>
            <a:r>
              <a:rPr lang="en-IN" dirty="0"/>
              <a:t>Measures taken:</a:t>
            </a:r>
          </a:p>
          <a:p>
            <a:r>
              <a:rPr lang="en-IN" dirty="0"/>
              <a:t> 1.&gt;Replacing missing values by he median of the respective columns</a:t>
            </a:r>
          </a:p>
          <a:p>
            <a:endParaRPr lang="en-IN" dirty="0"/>
          </a:p>
          <a:p>
            <a:r>
              <a:rPr lang="en-IN" dirty="0"/>
              <a:t> 2.&gt;Replacing invalid </a:t>
            </a:r>
          </a:p>
          <a:p>
            <a:endParaRPr lang="en-IN" dirty="0"/>
          </a:p>
          <a:p>
            <a:r>
              <a:rPr lang="en-IN" dirty="0"/>
              <a:t>3.&gt;There are also some outliers in the data set. But we found it best to not replace</a:t>
            </a:r>
          </a:p>
        </p:txBody>
      </p:sp>
    </p:spTree>
    <p:extLst>
      <p:ext uri="{BB962C8B-B14F-4D97-AF65-F5344CB8AC3E}">
        <p14:creationId xmlns:p14="http://schemas.microsoft.com/office/powerpoint/2010/main" val="25652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B457-365D-46D7-BF6A-F2520704369C}"/>
              </a:ext>
            </a:extLst>
          </p:cNvPr>
          <p:cNvSpPr>
            <a:spLocks noGrp="1"/>
          </p:cNvSpPr>
          <p:nvPr>
            <p:ph type="title"/>
          </p:nvPr>
        </p:nvSpPr>
        <p:spPr/>
        <p:txBody>
          <a:bodyPr/>
          <a:lstStyle/>
          <a:p>
            <a:r>
              <a:rPr lang="en-IN" b="1" dirty="0"/>
              <a:t>1.Literacy and Education of Women in India!</a:t>
            </a:r>
            <a:r>
              <a:rPr lang="en-IN" dirty="0"/>
              <a:t> </a:t>
            </a:r>
          </a:p>
        </p:txBody>
      </p:sp>
      <p:pic>
        <p:nvPicPr>
          <p:cNvPr id="4" name="Content Placeholder 3">
            <a:extLst>
              <a:ext uri="{FF2B5EF4-FFF2-40B4-BE49-F238E27FC236}">
                <a16:creationId xmlns:a16="http://schemas.microsoft.com/office/drawing/2014/main" id="{BCACFC32-FD46-4E8A-9AED-0A1F4DC06896}"/>
              </a:ext>
            </a:extLst>
          </p:cNvPr>
          <p:cNvPicPr>
            <a:picLocks noGrp="1" noChangeAspect="1"/>
          </p:cNvPicPr>
          <p:nvPr>
            <p:ph idx="1"/>
          </p:nvPr>
        </p:nvPicPr>
        <p:blipFill rotWithShape="1">
          <a:blip r:embed="rId2"/>
          <a:srcRect l="19842" t="57909" r="49193" b="10580"/>
          <a:stretch/>
        </p:blipFill>
        <p:spPr>
          <a:xfrm>
            <a:off x="6811617" y="2575404"/>
            <a:ext cx="5102087" cy="3843130"/>
          </a:xfrm>
          <a:prstGeom prst="rect">
            <a:avLst/>
          </a:prstGeom>
        </p:spPr>
      </p:pic>
      <p:pic>
        <p:nvPicPr>
          <p:cNvPr id="5" name="Content Placeholder 3">
            <a:extLst>
              <a:ext uri="{FF2B5EF4-FFF2-40B4-BE49-F238E27FC236}">
                <a16:creationId xmlns:a16="http://schemas.microsoft.com/office/drawing/2014/main" id="{CD165CA2-B75B-4AB1-B331-C6576BE4A6AF}"/>
              </a:ext>
            </a:extLst>
          </p:cNvPr>
          <p:cNvPicPr>
            <a:picLocks noChangeAspect="1"/>
          </p:cNvPicPr>
          <p:nvPr/>
        </p:nvPicPr>
        <p:blipFill rotWithShape="1">
          <a:blip r:embed="rId2"/>
          <a:srcRect l="19842" t="23994" r="44287" b="45988"/>
          <a:stretch/>
        </p:blipFill>
        <p:spPr>
          <a:xfrm>
            <a:off x="646112" y="2562151"/>
            <a:ext cx="5688428" cy="3843131"/>
          </a:xfrm>
          <a:prstGeom prst="rect">
            <a:avLst/>
          </a:prstGeom>
        </p:spPr>
      </p:pic>
    </p:spTree>
    <p:extLst>
      <p:ext uri="{BB962C8B-B14F-4D97-AF65-F5344CB8AC3E}">
        <p14:creationId xmlns:p14="http://schemas.microsoft.com/office/powerpoint/2010/main" val="367128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8C14-4E05-4879-9BE2-295BE253B2C5}"/>
              </a:ext>
            </a:extLst>
          </p:cNvPr>
          <p:cNvSpPr>
            <a:spLocks noGrp="1"/>
          </p:cNvSpPr>
          <p:nvPr>
            <p:ph type="title"/>
          </p:nvPr>
        </p:nvSpPr>
        <p:spPr>
          <a:xfrm>
            <a:off x="13278678" y="1353866"/>
            <a:ext cx="204469" cy="952012"/>
          </a:xfrm>
        </p:spPr>
        <p:txBody>
          <a:bodyPr/>
          <a:lstStyle/>
          <a:p>
            <a:endParaRPr lang="en-IN" dirty="0"/>
          </a:p>
        </p:txBody>
      </p:sp>
      <p:sp>
        <p:nvSpPr>
          <p:cNvPr id="3" name="Content Placeholder 2">
            <a:extLst>
              <a:ext uri="{FF2B5EF4-FFF2-40B4-BE49-F238E27FC236}">
                <a16:creationId xmlns:a16="http://schemas.microsoft.com/office/drawing/2014/main" id="{6F85CB71-3659-4600-BE1C-DA9A0CA47CC7}"/>
              </a:ext>
            </a:extLst>
          </p:cNvPr>
          <p:cNvSpPr>
            <a:spLocks noGrp="1"/>
          </p:cNvSpPr>
          <p:nvPr>
            <p:ph idx="1"/>
          </p:nvPr>
        </p:nvSpPr>
        <p:spPr>
          <a:xfrm>
            <a:off x="106017" y="265043"/>
            <a:ext cx="11476383" cy="6592957"/>
          </a:xfrm>
        </p:spPr>
        <p:txBody>
          <a:bodyPr>
            <a:normAutofit/>
          </a:bodyPr>
          <a:lstStyle/>
          <a:p>
            <a:endParaRPr lang="en-IN" dirty="0"/>
          </a:p>
          <a:p>
            <a:endParaRPr lang="en-IN" dirty="0"/>
          </a:p>
          <a:p>
            <a:r>
              <a:rPr lang="en-IN" dirty="0"/>
              <a:t>Low female literacy rate means an overall sluggish growth of India, as it impacts every arena of the development. </a:t>
            </a:r>
          </a:p>
          <a:p>
            <a:endParaRPr lang="en-IN" dirty="0"/>
          </a:p>
          <a:p>
            <a:endParaRPr lang="en-IN" dirty="0"/>
          </a:p>
          <a:p>
            <a:r>
              <a:rPr lang="en-IN" dirty="0"/>
              <a:t>Kerala has the highest female literacy rate whereas Rajasthan has the lowest female literacy rate in India. States such as Uttar Pradesh and Bihar that are the most populated states in India show low levels of female literacy. </a:t>
            </a:r>
          </a:p>
        </p:txBody>
      </p:sp>
    </p:spTree>
    <p:extLst>
      <p:ext uri="{BB962C8B-B14F-4D97-AF65-F5344CB8AC3E}">
        <p14:creationId xmlns:p14="http://schemas.microsoft.com/office/powerpoint/2010/main" val="219247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315E-2972-42C6-85F5-68439C169A8B}"/>
              </a:ext>
            </a:extLst>
          </p:cNvPr>
          <p:cNvSpPr>
            <a:spLocks noGrp="1"/>
          </p:cNvSpPr>
          <p:nvPr>
            <p:ph type="title"/>
          </p:nvPr>
        </p:nvSpPr>
        <p:spPr>
          <a:xfrm>
            <a:off x="0" y="147918"/>
            <a:ext cx="11820939" cy="1400530"/>
          </a:xfrm>
        </p:spPr>
        <p:txBody>
          <a:bodyPr/>
          <a:lstStyle/>
          <a:p>
            <a:r>
              <a:rPr lang="en-IN" sz="2800" dirty="0">
                <a:latin typeface="Bookman Old Style" panose="02050604050505020204" pitchFamily="18" charset="0"/>
              </a:rPr>
              <a:t>2.Higher number of private schools imply higher literacy rate</a:t>
            </a:r>
            <a:endParaRPr lang="en-IN" sz="2800" dirty="0"/>
          </a:p>
        </p:txBody>
      </p:sp>
      <p:pic>
        <p:nvPicPr>
          <p:cNvPr id="4" name="Content Placeholder 3">
            <a:extLst>
              <a:ext uri="{FF2B5EF4-FFF2-40B4-BE49-F238E27FC236}">
                <a16:creationId xmlns:a16="http://schemas.microsoft.com/office/drawing/2014/main" id="{B5487143-5A09-410D-8738-005A79BDA22F}"/>
              </a:ext>
            </a:extLst>
          </p:cNvPr>
          <p:cNvPicPr>
            <a:picLocks noGrp="1" noChangeAspect="1"/>
          </p:cNvPicPr>
          <p:nvPr>
            <p:ph idx="1"/>
          </p:nvPr>
        </p:nvPicPr>
        <p:blipFill rotWithShape="1">
          <a:blip r:embed="rId2"/>
          <a:srcRect l="25526" t="22016" r="36514" b="11088"/>
          <a:stretch/>
        </p:blipFill>
        <p:spPr>
          <a:xfrm>
            <a:off x="689113" y="742122"/>
            <a:ext cx="9925878" cy="5632174"/>
          </a:xfrm>
          <a:prstGeom prst="rect">
            <a:avLst/>
          </a:prstGeom>
        </p:spPr>
      </p:pic>
    </p:spTree>
    <p:extLst>
      <p:ext uri="{BB962C8B-B14F-4D97-AF65-F5344CB8AC3E}">
        <p14:creationId xmlns:p14="http://schemas.microsoft.com/office/powerpoint/2010/main" val="80946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B492-F68B-4AEB-9AD9-6352041B3E2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D6385F7-CB68-4ADC-A141-9C20580FCA1B}"/>
              </a:ext>
            </a:extLst>
          </p:cNvPr>
          <p:cNvPicPr>
            <a:picLocks noGrp="1" noChangeAspect="1"/>
          </p:cNvPicPr>
          <p:nvPr>
            <p:ph idx="1"/>
          </p:nvPr>
        </p:nvPicPr>
        <p:blipFill rotWithShape="1">
          <a:blip r:embed="rId2"/>
          <a:srcRect l="23749" t="21197" r="33810" b="9949"/>
          <a:stretch/>
        </p:blipFill>
        <p:spPr>
          <a:xfrm>
            <a:off x="0" y="0"/>
            <a:ext cx="6096000" cy="6858000"/>
          </a:xfrm>
          <a:prstGeom prst="rect">
            <a:avLst/>
          </a:prstGeom>
        </p:spPr>
      </p:pic>
      <p:pic>
        <p:nvPicPr>
          <p:cNvPr id="5" name="Picture 4">
            <a:extLst>
              <a:ext uri="{FF2B5EF4-FFF2-40B4-BE49-F238E27FC236}">
                <a16:creationId xmlns:a16="http://schemas.microsoft.com/office/drawing/2014/main" id="{326014A9-AA81-4B9D-97CD-4ABDF1DA38F7}"/>
              </a:ext>
            </a:extLst>
          </p:cNvPr>
          <p:cNvPicPr>
            <a:picLocks noChangeAspect="1"/>
          </p:cNvPicPr>
          <p:nvPr/>
        </p:nvPicPr>
        <p:blipFill rotWithShape="1">
          <a:blip r:embed="rId3"/>
          <a:srcRect l="24239" t="22763" r="35978" b="8797"/>
          <a:stretch/>
        </p:blipFill>
        <p:spPr>
          <a:xfrm>
            <a:off x="6096000" y="0"/>
            <a:ext cx="6096000" cy="6858000"/>
          </a:xfrm>
          <a:prstGeom prst="rect">
            <a:avLst/>
          </a:prstGeom>
        </p:spPr>
      </p:pic>
    </p:spTree>
    <p:extLst>
      <p:ext uri="{BB962C8B-B14F-4D97-AF65-F5344CB8AC3E}">
        <p14:creationId xmlns:p14="http://schemas.microsoft.com/office/powerpoint/2010/main" val="32286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36E1-E086-447B-ADA2-F2803928EC46}"/>
              </a:ext>
            </a:extLst>
          </p:cNvPr>
          <p:cNvSpPr>
            <a:spLocks noGrp="1"/>
          </p:cNvSpPr>
          <p:nvPr>
            <p:ph type="title"/>
          </p:nvPr>
        </p:nvSpPr>
        <p:spPr>
          <a:xfrm>
            <a:off x="13456692" y="1636645"/>
            <a:ext cx="2219442" cy="615236"/>
          </a:xfrm>
        </p:spPr>
        <p:txBody>
          <a:bodyPr>
            <a:noAutofit/>
          </a:bodyPr>
          <a:lstStyle/>
          <a:p>
            <a:pPr algn="ctr"/>
            <a:endParaRPr lang="en-IN" sz="32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E4BDC4A9-83DF-447F-B586-87C928849BBD}"/>
              </a:ext>
            </a:extLst>
          </p:cNvPr>
          <p:cNvSpPr>
            <a:spLocks noGrp="1"/>
          </p:cNvSpPr>
          <p:nvPr>
            <p:ph idx="1"/>
          </p:nvPr>
        </p:nvSpPr>
        <p:spPr>
          <a:xfrm>
            <a:off x="156104" y="750627"/>
            <a:ext cx="11429218" cy="6692348"/>
          </a:xfrm>
        </p:spPr>
        <p:txBody>
          <a:bodyPr>
            <a:normAutofit/>
          </a:bodyPr>
          <a:lstStyle/>
          <a:p>
            <a:endParaRPr lang="en-IN" sz="2400" dirty="0">
              <a:latin typeface="+mn-lt"/>
            </a:endParaRPr>
          </a:p>
          <a:p>
            <a:endParaRPr lang="en-IN" sz="2400" dirty="0">
              <a:latin typeface="+mn-lt"/>
            </a:endParaRPr>
          </a:p>
          <a:p>
            <a:endParaRPr lang="en-IN" sz="2400" dirty="0">
              <a:latin typeface="+mn-lt"/>
            </a:endParaRPr>
          </a:p>
          <a:p>
            <a:r>
              <a:rPr lang="en-IN" sz="2400" dirty="0">
                <a:latin typeface="+mn-lt"/>
              </a:rPr>
              <a:t>POSSIBLE REASON: Education imparted through private schools is more impactful and sophisticated compared to public schools. The infrastructure and other impeccable facilities provided by these schools ensures a thorough grooming of the students which enables them to be well equipped with the norms of the society. </a:t>
            </a:r>
          </a:p>
        </p:txBody>
      </p:sp>
    </p:spTree>
    <p:extLst>
      <p:ext uri="{BB962C8B-B14F-4D97-AF65-F5344CB8AC3E}">
        <p14:creationId xmlns:p14="http://schemas.microsoft.com/office/powerpoint/2010/main" val="201963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6826-C416-45AE-84D3-25082E9F549D}"/>
              </a:ext>
            </a:extLst>
          </p:cNvPr>
          <p:cNvSpPr>
            <a:spLocks noGrp="1"/>
          </p:cNvSpPr>
          <p:nvPr>
            <p:ph type="title"/>
          </p:nvPr>
        </p:nvSpPr>
        <p:spPr/>
        <p:txBody>
          <a:bodyPr/>
          <a:lstStyle/>
          <a:p>
            <a:r>
              <a:rPr lang="en-IN" sz="2400" dirty="0">
                <a:latin typeface="Book Antiqua" panose="02040602050305030304" pitchFamily="18" charset="0"/>
              </a:rPr>
              <a:t>3.RELATING URBAN POPULATION WITH LITERACY RATE</a:t>
            </a:r>
            <a:endParaRPr lang="en-IN" sz="2400" dirty="0"/>
          </a:p>
        </p:txBody>
      </p:sp>
      <p:sp>
        <p:nvSpPr>
          <p:cNvPr id="6" name="Content Placeholder 5">
            <a:extLst>
              <a:ext uri="{FF2B5EF4-FFF2-40B4-BE49-F238E27FC236}">
                <a16:creationId xmlns:a16="http://schemas.microsoft.com/office/drawing/2014/main" id="{34407D25-1F9F-4404-99CF-CC11F678E5D2}"/>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762D2F99-CD97-4FDE-A226-EE2CDEDB1714}"/>
              </a:ext>
            </a:extLst>
          </p:cNvPr>
          <p:cNvPicPr>
            <a:picLocks noChangeAspect="1"/>
          </p:cNvPicPr>
          <p:nvPr/>
        </p:nvPicPr>
        <p:blipFill rotWithShape="1">
          <a:blip r:embed="rId2"/>
          <a:srcRect t="8869" r="60652" b="8869"/>
          <a:stretch/>
        </p:blipFill>
        <p:spPr>
          <a:xfrm>
            <a:off x="172278" y="1152983"/>
            <a:ext cx="11078818" cy="5638798"/>
          </a:xfrm>
          <a:prstGeom prst="rect">
            <a:avLst/>
          </a:prstGeom>
        </p:spPr>
      </p:pic>
    </p:spTree>
    <p:extLst>
      <p:ext uri="{BB962C8B-B14F-4D97-AF65-F5344CB8AC3E}">
        <p14:creationId xmlns:p14="http://schemas.microsoft.com/office/powerpoint/2010/main" val="1619599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752</TotalTime>
  <Words>671</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 Antiqua</vt:lpstr>
      <vt:lpstr>Bookman Old Style</vt:lpstr>
      <vt:lpstr>Century Gothic</vt:lpstr>
      <vt:lpstr>Constantia</vt:lpstr>
      <vt:lpstr>Wingdings 3</vt:lpstr>
      <vt:lpstr>Ion</vt:lpstr>
      <vt:lpstr>Exploratory Data Analysis-    Education report:2015-16 in India</vt:lpstr>
      <vt:lpstr>Data Set: EDUCATION IN INDIA </vt:lpstr>
      <vt:lpstr>DATA CLEANING</vt:lpstr>
      <vt:lpstr>1.Literacy and Education of Women in India! </vt:lpstr>
      <vt:lpstr>PowerPoint Presentation</vt:lpstr>
      <vt:lpstr>2.Higher number of private schools imply higher literacy rate</vt:lpstr>
      <vt:lpstr>PowerPoint Presentation</vt:lpstr>
      <vt:lpstr>PowerPoint Presentation</vt:lpstr>
      <vt:lpstr>3.RELATING URBAN POPULATION WITH LITERACY RATE</vt:lpstr>
      <vt:lpstr>PowerPoint Presentation</vt:lpstr>
      <vt:lpstr>4.LOW NUMBER OF WELL EQUIPPED SCHOOLS IN INDIA!!</vt:lpstr>
      <vt:lpstr>PowerPoint Presentation</vt:lpstr>
      <vt:lpstr>5.Comparing enrolment in government and private schools -WHY GOVERNMENT SCHOOLS ARE MORE POPULAR IN RURAL AREAS?</vt:lpstr>
      <vt:lpstr>PowerPoint Presentation</vt:lpstr>
      <vt:lpstr>6.DECREASING SEXRATIO WITH INCREASE IN NUMBER OF VILLAGES</vt:lpstr>
      <vt:lpstr>PowerPoint Presentation</vt:lpstr>
      <vt:lpstr>7. INCREASE IN GROWTH RATE WITH NUMBER OF SCHOOLS</vt:lpstr>
      <vt:lpstr>8.WE CANNOT ASSUME THAT BETTER EQUIPPED SCHOOLS GUARANTEE BETTER LITERACY RATES</vt:lpstr>
      <vt:lpstr>This is an interesting observation we come across in our dataset. Our paradigm of a 'well equipped' school includes better educational facilities, supply of electricity and drinking water, playgrounds etc. But according to the data we have assessed, these well-equipped schools hardly play a role in the increase of literacy rate.  It is a convention that better the quality of schools more people are encouraged to enroll their wards. But our dataset contradicts that very fact as the states with extremely well facilitated schools have a literacy rate on the lower end. This gives us a significant insight into the process of data analysis i.e., it is not always possible to estimate an accurate measure of quantities in the dataset and draw possible conclusions based on them because there's always a good probability of going wrong when contradictions such as these occur. Hence assuming that better equipped schools guarantee better literacy rates would be an example for bad visualization.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Education report:2015-16 in India</dc:title>
  <dc:creator>ashika pinto</dc:creator>
  <cp:lastModifiedBy>ashika pinto</cp:lastModifiedBy>
  <cp:revision>26</cp:revision>
  <dcterms:created xsi:type="dcterms:W3CDTF">2018-09-21T17:57:05Z</dcterms:created>
  <dcterms:modified xsi:type="dcterms:W3CDTF">2018-11-02T10:29:41Z</dcterms:modified>
</cp:coreProperties>
</file>