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7" r:id="rId3"/>
    <p:sldId id="260" r:id="rId4"/>
    <p:sldId id="274" r:id="rId5"/>
    <p:sldId id="276" r:id="rId6"/>
    <p:sldId id="278" r:id="rId7"/>
    <p:sldId id="275" r:id="rId8"/>
    <p:sldId id="262" r:id="rId9"/>
    <p:sldId id="263" r:id="rId10"/>
    <p:sldId id="265" r:id="rId11"/>
    <p:sldId id="273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59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C84DE4-8EFF-4634-8E69-990868C2AF7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780FFE0-4FC7-4D80-B68C-58946D7001DF}">
      <dgm:prSet phldrT="[Text]"/>
      <dgm:spPr/>
      <dgm:t>
        <a:bodyPr/>
        <a:lstStyle/>
        <a:p>
          <a:r>
            <a:rPr lang="en-US" dirty="0"/>
            <a:t>Data Preparation</a:t>
          </a:r>
        </a:p>
      </dgm:t>
    </dgm:pt>
    <dgm:pt modelId="{BB3F9560-3570-4D2D-9AFC-08C853A09E4C}" type="parTrans" cxnId="{67EC93F8-6EE0-47F3-B3C1-093DCC7998D8}">
      <dgm:prSet/>
      <dgm:spPr/>
      <dgm:t>
        <a:bodyPr/>
        <a:lstStyle/>
        <a:p>
          <a:endParaRPr lang="en-US"/>
        </a:p>
      </dgm:t>
    </dgm:pt>
    <dgm:pt modelId="{4EF4A6CD-6C19-45C0-AABC-3E8260C27E1D}" type="sibTrans" cxnId="{67EC93F8-6EE0-47F3-B3C1-093DCC7998D8}">
      <dgm:prSet/>
      <dgm:spPr/>
      <dgm:t>
        <a:bodyPr/>
        <a:lstStyle/>
        <a:p>
          <a:endParaRPr lang="en-US"/>
        </a:p>
      </dgm:t>
    </dgm:pt>
    <dgm:pt modelId="{A650B57E-300C-4AEB-BBE8-E3516AD3901D}">
      <dgm:prSet phldrT="[Text]"/>
      <dgm:spPr/>
      <dgm:t>
        <a:bodyPr/>
        <a:lstStyle/>
        <a:p>
          <a:r>
            <a:rPr lang="en-US" dirty="0"/>
            <a:t>Train Model</a:t>
          </a:r>
        </a:p>
      </dgm:t>
    </dgm:pt>
    <dgm:pt modelId="{B56EB302-D0C6-4C73-98E0-95ACE44DC5B4}" type="parTrans" cxnId="{14C9A5F6-B749-407F-B41A-CD7300BB3B88}">
      <dgm:prSet/>
      <dgm:spPr/>
      <dgm:t>
        <a:bodyPr/>
        <a:lstStyle/>
        <a:p>
          <a:endParaRPr lang="en-US"/>
        </a:p>
      </dgm:t>
    </dgm:pt>
    <dgm:pt modelId="{864E48ED-DA7F-4331-93DA-702355B42F32}" type="sibTrans" cxnId="{14C9A5F6-B749-407F-B41A-CD7300BB3B88}">
      <dgm:prSet/>
      <dgm:spPr/>
      <dgm:t>
        <a:bodyPr/>
        <a:lstStyle/>
        <a:p>
          <a:endParaRPr lang="en-US"/>
        </a:p>
      </dgm:t>
    </dgm:pt>
    <dgm:pt modelId="{C5F5B2A3-41B6-4DED-84BA-C8D552CADB36}">
      <dgm:prSet phldrT="[Text]"/>
      <dgm:spPr/>
      <dgm:t>
        <a:bodyPr/>
        <a:lstStyle/>
        <a:p>
          <a:r>
            <a:rPr lang="en-US" dirty="0"/>
            <a:t>Generate Test music files</a:t>
          </a:r>
        </a:p>
      </dgm:t>
    </dgm:pt>
    <dgm:pt modelId="{F843F9BA-D6BC-4E83-81DD-D399FF99E7B4}" type="parTrans" cxnId="{5F8F04C8-81F3-4C35-91D0-582B6E2EAC03}">
      <dgm:prSet/>
      <dgm:spPr/>
      <dgm:t>
        <a:bodyPr/>
        <a:lstStyle/>
        <a:p>
          <a:endParaRPr lang="en-US"/>
        </a:p>
      </dgm:t>
    </dgm:pt>
    <dgm:pt modelId="{81B4B93F-2798-4292-AC98-58C262ABA761}" type="sibTrans" cxnId="{5F8F04C8-81F3-4C35-91D0-582B6E2EAC03}">
      <dgm:prSet/>
      <dgm:spPr/>
      <dgm:t>
        <a:bodyPr/>
        <a:lstStyle/>
        <a:p>
          <a:endParaRPr lang="en-US"/>
        </a:p>
      </dgm:t>
    </dgm:pt>
    <dgm:pt modelId="{15317787-1E3A-40A7-BDA2-BC18B4DDAE92}">
      <dgm:prSet phldrT="[Text]"/>
      <dgm:spPr/>
      <dgm:t>
        <a:bodyPr/>
        <a:lstStyle/>
        <a:p>
          <a:r>
            <a:rPr lang="en-US" dirty="0"/>
            <a:t>Combine music files</a:t>
          </a:r>
        </a:p>
      </dgm:t>
    </dgm:pt>
    <dgm:pt modelId="{BC682419-FAD4-4FCC-917B-41B0C8F0B52F}" type="parTrans" cxnId="{CB82CB7C-429D-433E-9157-4D5D91528D2C}">
      <dgm:prSet/>
      <dgm:spPr/>
      <dgm:t>
        <a:bodyPr/>
        <a:lstStyle/>
        <a:p>
          <a:endParaRPr lang="en-US"/>
        </a:p>
      </dgm:t>
    </dgm:pt>
    <dgm:pt modelId="{51BD9F4D-81F0-4EC9-901A-3279090E47D1}" type="sibTrans" cxnId="{CB82CB7C-429D-433E-9157-4D5D91528D2C}">
      <dgm:prSet/>
      <dgm:spPr/>
      <dgm:t>
        <a:bodyPr/>
        <a:lstStyle/>
        <a:p>
          <a:endParaRPr lang="en-US"/>
        </a:p>
      </dgm:t>
    </dgm:pt>
    <dgm:pt modelId="{0BD95C1B-6B38-43E4-ACB6-9ADB9E95C4DD}" type="pres">
      <dgm:prSet presAssocID="{01C84DE4-8EFF-4634-8E69-990868C2AF7F}" presName="Name0" presStyleCnt="0">
        <dgm:presLayoutVars>
          <dgm:dir/>
          <dgm:animLvl val="lvl"/>
          <dgm:resizeHandles val="exact"/>
        </dgm:presLayoutVars>
      </dgm:prSet>
      <dgm:spPr/>
    </dgm:pt>
    <dgm:pt modelId="{A762FC50-3023-468A-B6F1-1AD5799065C5}" type="pres">
      <dgm:prSet presAssocID="{9780FFE0-4FC7-4D80-B68C-58946D7001D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7B3205B-07E5-4E78-9ADA-227DBCC9ABA4}" type="pres">
      <dgm:prSet presAssocID="{4EF4A6CD-6C19-45C0-AABC-3E8260C27E1D}" presName="parTxOnlySpace" presStyleCnt="0"/>
      <dgm:spPr/>
    </dgm:pt>
    <dgm:pt modelId="{740AC948-654B-4C8B-B42C-9F290D298A59}" type="pres">
      <dgm:prSet presAssocID="{A650B57E-300C-4AEB-BBE8-E3516AD3901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63EEC89-04E7-4D28-BAF1-E660E93BC5F7}" type="pres">
      <dgm:prSet presAssocID="{864E48ED-DA7F-4331-93DA-702355B42F32}" presName="parTxOnlySpace" presStyleCnt="0"/>
      <dgm:spPr/>
    </dgm:pt>
    <dgm:pt modelId="{409E6904-AC79-4993-A836-DD1C9B26F0B0}" type="pres">
      <dgm:prSet presAssocID="{C5F5B2A3-41B6-4DED-84BA-C8D552CADB3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80DE399-8989-405C-9FC0-1AC36B276621}" type="pres">
      <dgm:prSet presAssocID="{81B4B93F-2798-4292-AC98-58C262ABA761}" presName="parTxOnlySpace" presStyleCnt="0"/>
      <dgm:spPr/>
    </dgm:pt>
    <dgm:pt modelId="{672457DC-A69E-40FD-9F46-D6C9B92AEED2}" type="pres">
      <dgm:prSet presAssocID="{15317787-1E3A-40A7-BDA2-BC18B4DDAE9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F8F04C8-81F3-4C35-91D0-582B6E2EAC03}" srcId="{01C84DE4-8EFF-4634-8E69-990868C2AF7F}" destId="{C5F5B2A3-41B6-4DED-84BA-C8D552CADB36}" srcOrd="2" destOrd="0" parTransId="{F843F9BA-D6BC-4E83-81DD-D399FF99E7B4}" sibTransId="{81B4B93F-2798-4292-AC98-58C262ABA761}"/>
    <dgm:cxn modelId="{14C9A5F6-B749-407F-B41A-CD7300BB3B88}" srcId="{01C84DE4-8EFF-4634-8E69-990868C2AF7F}" destId="{A650B57E-300C-4AEB-BBE8-E3516AD3901D}" srcOrd="1" destOrd="0" parTransId="{B56EB302-D0C6-4C73-98E0-95ACE44DC5B4}" sibTransId="{864E48ED-DA7F-4331-93DA-702355B42F32}"/>
    <dgm:cxn modelId="{02220CDA-DD60-4D6E-BCA9-BFDC69AAA866}" type="presOf" srcId="{A650B57E-300C-4AEB-BBE8-E3516AD3901D}" destId="{740AC948-654B-4C8B-B42C-9F290D298A59}" srcOrd="0" destOrd="0" presId="urn:microsoft.com/office/officeart/2005/8/layout/chevron1"/>
    <dgm:cxn modelId="{BA88E6D6-FAE6-4CF5-A25B-D60916FFA9B0}" type="presOf" srcId="{01C84DE4-8EFF-4634-8E69-990868C2AF7F}" destId="{0BD95C1B-6B38-43E4-ACB6-9ADB9E95C4DD}" srcOrd="0" destOrd="0" presId="urn:microsoft.com/office/officeart/2005/8/layout/chevron1"/>
    <dgm:cxn modelId="{CB82CB7C-429D-433E-9157-4D5D91528D2C}" srcId="{01C84DE4-8EFF-4634-8E69-990868C2AF7F}" destId="{15317787-1E3A-40A7-BDA2-BC18B4DDAE92}" srcOrd="3" destOrd="0" parTransId="{BC682419-FAD4-4FCC-917B-41B0C8F0B52F}" sibTransId="{51BD9F4D-81F0-4EC9-901A-3279090E47D1}"/>
    <dgm:cxn modelId="{86F8383B-D2BF-4156-B429-516CDDB5B544}" type="presOf" srcId="{9780FFE0-4FC7-4D80-B68C-58946D7001DF}" destId="{A762FC50-3023-468A-B6F1-1AD5799065C5}" srcOrd="0" destOrd="0" presId="urn:microsoft.com/office/officeart/2005/8/layout/chevron1"/>
    <dgm:cxn modelId="{99547968-9294-49CC-9E2A-94F17415097F}" type="presOf" srcId="{C5F5B2A3-41B6-4DED-84BA-C8D552CADB36}" destId="{409E6904-AC79-4993-A836-DD1C9B26F0B0}" srcOrd="0" destOrd="0" presId="urn:microsoft.com/office/officeart/2005/8/layout/chevron1"/>
    <dgm:cxn modelId="{67EC93F8-6EE0-47F3-B3C1-093DCC7998D8}" srcId="{01C84DE4-8EFF-4634-8E69-990868C2AF7F}" destId="{9780FFE0-4FC7-4D80-B68C-58946D7001DF}" srcOrd="0" destOrd="0" parTransId="{BB3F9560-3570-4D2D-9AFC-08C853A09E4C}" sibTransId="{4EF4A6CD-6C19-45C0-AABC-3E8260C27E1D}"/>
    <dgm:cxn modelId="{29099A7D-42F3-42FA-B4AF-EEC2767346B8}" type="presOf" srcId="{15317787-1E3A-40A7-BDA2-BC18B4DDAE92}" destId="{672457DC-A69E-40FD-9F46-D6C9B92AEED2}" srcOrd="0" destOrd="0" presId="urn:microsoft.com/office/officeart/2005/8/layout/chevron1"/>
    <dgm:cxn modelId="{70654A5B-D38A-4B51-A02C-EFC531088074}" type="presParOf" srcId="{0BD95C1B-6B38-43E4-ACB6-9ADB9E95C4DD}" destId="{A762FC50-3023-468A-B6F1-1AD5799065C5}" srcOrd="0" destOrd="0" presId="urn:microsoft.com/office/officeart/2005/8/layout/chevron1"/>
    <dgm:cxn modelId="{2DDC024A-7114-4F6E-886A-3B9684AE0699}" type="presParOf" srcId="{0BD95C1B-6B38-43E4-ACB6-9ADB9E95C4DD}" destId="{97B3205B-07E5-4E78-9ADA-227DBCC9ABA4}" srcOrd="1" destOrd="0" presId="urn:microsoft.com/office/officeart/2005/8/layout/chevron1"/>
    <dgm:cxn modelId="{8D31B586-989D-4831-9665-0A1105B31684}" type="presParOf" srcId="{0BD95C1B-6B38-43E4-ACB6-9ADB9E95C4DD}" destId="{740AC948-654B-4C8B-B42C-9F290D298A59}" srcOrd="2" destOrd="0" presId="urn:microsoft.com/office/officeart/2005/8/layout/chevron1"/>
    <dgm:cxn modelId="{10C62CB0-5F4A-4089-9176-2BA2C0C6D4FD}" type="presParOf" srcId="{0BD95C1B-6B38-43E4-ACB6-9ADB9E95C4DD}" destId="{A63EEC89-04E7-4D28-BAF1-E660E93BC5F7}" srcOrd="3" destOrd="0" presId="urn:microsoft.com/office/officeart/2005/8/layout/chevron1"/>
    <dgm:cxn modelId="{F9DF766D-E42B-4463-813F-59D6BE48D789}" type="presParOf" srcId="{0BD95C1B-6B38-43E4-ACB6-9ADB9E95C4DD}" destId="{409E6904-AC79-4993-A836-DD1C9B26F0B0}" srcOrd="4" destOrd="0" presId="urn:microsoft.com/office/officeart/2005/8/layout/chevron1"/>
    <dgm:cxn modelId="{56E371B1-C57A-44C6-99A8-FF5020CDA194}" type="presParOf" srcId="{0BD95C1B-6B38-43E4-ACB6-9ADB9E95C4DD}" destId="{080DE399-8989-405C-9FC0-1AC36B276621}" srcOrd="5" destOrd="0" presId="urn:microsoft.com/office/officeart/2005/8/layout/chevron1"/>
    <dgm:cxn modelId="{562398C8-D8CF-464F-B719-565657D5EAE7}" type="presParOf" srcId="{0BD95C1B-6B38-43E4-ACB6-9ADB9E95C4DD}" destId="{672457DC-A69E-40FD-9F46-D6C9B92AEED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2FC50-3023-468A-B6F1-1AD5799065C5}">
      <dsp:nvSpPr>
        <dsp:cNvPr id="0" name=""/>
        <dsp:cNvSpPr/>
      </dsp:nvSpPr>
      <dsp:spPr>
        <a:xfrm>
          <a:off x="2721" y="833328"/>
          <a:ext cx="1584312" cy="6337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Preparation</a:t>
          </a:r>
        </a:p>
      </dsp:txBody>
      <dsp:txXfrm>
        <a:off x="319584" y="833328"/>
        <a:ext cx="950587" cy="633725"/>
      </dsp:txXfrm>
    </dsp:sp>
    <dsp:sp modelId="{740AC948-654B-4C8B-B42C-9F290D298A59}">
      <dsp:nvSpPr>
        <dsp:cNvPr id="0" name=""/>
        <dsp:cNvSpPr/>
      </dsp:nvSpPr>
      <dsp:spPr>
        <a:xfrm>
          <a:off x="1428603" y="833328"/>
          <a:ext cx="1584312" cy="6337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Train Model</a:t>
          </a:r>
        </a:p>
      </dsp:txBody>
      <dsp:txXfrm>
        <a:off x="1745466" y="833328"/>
        <a:ext cx="950587" cy="633725"/>
      </dsp:txXfrm>
    </dsp:sp>
    <dsp:sp modelId="{409E6904-AC79-4993-A836-DD1C9B26F0B0}">
      <dsp:nvSpPr>
        <dsp:cNvPr id="0" name=""/>
        <dsp:cNvSpPr/>
      </dsp:nvSpPr>
      <dsp:spPr>
        <a:xfrm>
          <a:off x="2854484" y="833328"/>
          <a:ext cx="1584312" cy="6337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Test music files</a:t>
          </a:r>
        </a:p>
      </dsp:txBody>
      <dsp:txXfrm>
        <a:off x="3171347" y="833328"/>
        <a:ext cx="950587" cy="633725"/>
      </dsp:txXfrm>
    </dsp:sp>
    <dsp:sp modelId="{672457DC-A69E-40FD-9F46-D6C9B92AEED2}">
      <dsp:nvSpPr>
        <dsp:cNvPr id="0" name=""/>
        <dsp:cNvSpPr/>
      </dsp:nvSpPr>
      <dsp:spPr>
        <a:xfrm>
          <a:off x="4280365" y="833328"/>
          <a:ext cx="1584312" cy="6337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Combine music files</a:t>
          </a:r>
        </a:p>
      </dsp:txBody>
      <dsp:txXfrm>
        <a:off x="4597228" y="833328"/>
        <a:ext cx="950587" cy="633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0" cy="6857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52399"/>
            <a:ext cx="1447800" cy="1200785"/>
          </a:xfrm>
          <a:custGeom>
            <a:avLst/>
            <a:gdLst/>
            <a:ahLst/>
            <a:cxnLst/>
            <a:rect l="l" t="t" r="r" b="b"/>
            <a:pathLst>
              <a:path w="1447800" h="1200785">
                <a:moveTo>
                  <a:pt x="1447797" y="1200327"/>
                </a:moveTo>
                <a:lnTo>
                  <a:pt x="0" y="1200327"/>
                </a:lnTo>
                <a:lnTo>
                  <a:pt x="0" y="0"/>
                </a:lnTo>
                <a:lnTo>
                  <a:pt x="1447797" y="0"/>
                </a:lnTo>
                <a:lnTo>
                  <a:pt x="1447797" y="1200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79695" y="138752"/>
            <a:ext cx="868722" cy="971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702619" y="103495"/>
            <a:ext cx="3240968" cy="9918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923788" y="112055"/>
            <a:ext cx="3220193" cy="9950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19197" y="102154"/>
            <a:ext cx="1619996" cy="9899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530134" y="1600196"/>
            <a:ext cx="1600196" cy="51269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23996" y="1581146"/>
            <a:ext cx="7620000" cy="36830"/>
          </a:xfrm>
          <a:custGeom>
            <a:avLst/>
            <a:gdLst/>
            <a:ahLst/>
            <a:cxnLst/>
            <a:rect l="l" t="t" r="r" b="b"/>
            <a:pathLst>
              <a:path w="7620000" h="36830">
                <a:moveTo>
                  <a:pt x="7619984" y="36599"/>
                </a:moveTo>
                <a:lnTo>
                  <a:pt x="0" y="36599"/>
                </a:lnTo>
                <a:lnTo>
                  <a:pt x="0" y="0"/>
                </a:lnTo>
                <a:lnTo>
                  <a:pt x="7619984" y="0"/>
                </a:lnTo>
                <a:lnTo>
                  <a:pt x="7619984" y="3659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817" y="1156205"/>
            <a:ext cx="8992364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0165">
              <a:lnSpc>
                <a:spcPts val="15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0" cy="6857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52399"/>
            <a:ext cx="1447800" cy="1200785"/>
          </a:xfrm>
          <a:custGeom>
            <a:avLst/>
            <a:gdLst/>
            <a:ahLst/>
            <a:cxnLst/>
            <a:rect l="l" t="t" r="r" b="b"/>
            <a:pathLst>
              <a:path w="1447800" h="1200785">
                <a:moveTo>
                  <a:pt x="1447797" y="1200327"/>
                </a:moveTo>
                <a:lnTo>
                  <a:pt x="0" y="1200327"/>
                </a:lnTo>
                <a:lnTo>
                  <a:pt x="0" y="0"/>
                </a:lnTo>
                <a:lnTo>
                  <a:pt x="1447797" y="0"/>
                </a:lnTo>
                <a:lnTo>
                  <a:pt x="1447797" y="1200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79695" y="138752"/>
            <a:ext cx="868722" cy="971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702619" y="103495"/>
            <a:ext cx="3240968" cy="9918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923788" y="112055"/>
            <a:ext cx="3220193" cy="9950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19197" y="102154"/>
            <a:ext cx="1619996" cy="9899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530134" y="1600196"/>
            <a:ext cx="1600196" cy="51269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23996" y="1581146"/>
            <a:ext cx="7620000" cy="36830"/>
          </a:xfrm>
          <a:custGeom>
            <a:avLst/>
            <a:gdLst/>
            <a:ahLst/>
            <a:cxnLst/>
            <a:rect l="l" t="t" r="r" b="b"/>
            <a:pathLst>
              <a:path w="7620000" h="36830">
                <a:moveTo>
                  <a:pt x="7619984" y="36599"/>
                </a:moveTo>
                <a:lnTo>
                  <a:pt x="0" y="36599"/>
                </a:lnTo>
                <a:lnTo>
                  <a:pt x="0" y="0"/>
                </a:lnTo>
                <a:lnTo>
                  <a:pt x="7619984" y="0"/>
                </a:lnTo>
                <a:lnTo>
                  <a:pt x="7619984" y="3659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33C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0165">
              <a:lnSpc>
                <a:spcPts val="15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0165">
              <a:lnSpc>
                <a:spcPts val="15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0165">
              <a:lnSpc>
                <a:spcPts val="15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0165">
              <a:lnSpc>
                <a:spcPts val="15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0" cy="68579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52399"/>
            <a:ext cx="1447800" cy="1200785"/>
          </a:xfrm>
          <a:custGeom>
            <a:avLst/>
            <a:gdLst/>
            <a:ahLst/>
            <a:cxnLst/>
            <a:rect l="l" t="t" r="r" b="b"/>
            <a:pathLst>
              <a:path w="1447800" h="1200785">
                <a:moveTo>
                  <a:pt x="1447797" y="1200327"/>
                </a:moveTo>
                <a:lnTo>
                  <a:pt x="0" y="1200327"/>
                </a:lnTo>
                <a:lnTo>
                  <a:pt x="0" y="0"/>
                </a:lnTo>
                <a:lnTo>
                  <a:pt x="1447797" y="0"/>
                </a:lnTo>
                <a:lnTo>
                  <a:pt x="1447797" y="1200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79695" y="138752"/>
            <a:ext cx="868722" cy="9719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702619" y="103495"/>
            <a:ext cx="3240968" cy="99187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923788" y="112055"/>
            <a:ext cx="3220193" cy="9950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19197" y="102154"/>
            <a:ext cx="1619996" cy="98999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530134" y="1600196"/>
            <a:ext cx="1600196" cy="51269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72393" y="1156205"/>
            <a:ext cx="668972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3549" y="1523241"/>
            <a:ext cx="7131684" cy="4625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33C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98054" y="6415182"/>
            <a:ext cx="260350" cy="210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0165">
              <a:lnSpc>
                <a:spcPts val="15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SQ7NwSe7Zc" TargetMode="External"/><Relationship Id="rId2" Type="http://schemas.openxmlformats.org/officeDocument/2006/relationships/hyperlink" Target="https://towardsdatascience.com/restricted-boltzmann-machines-simplified-eab1e5878976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80" cy="68579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52399"/>
              <a:ext cx="1447800" cy="1200785"/>
            </a:xfrm>
            <a:custGeom>
              <a:avLst/>
              <a:gdLst/>
              <a:ahLst/>
              <a:cxnLst/>
              <a:rect l="l" t="t" r="r" b="b"/>
              <a:pathLst>
                <a:path w="1447800" h="1200785">
                  <a:moveTo>
                    <a:pt x="1447797" y="1200327"/>
                  </a:moveTo>
                  <a:lnTo>
                    <a:pt x="0" y="1200327"/>
                  </a:lnTo>
                  <a:lnTo>
                    <a:pt x="0" y="0"/>
                  </a:lnTo>
                  <a:lnTo>
                    <a:pt x="1447797" y="0"/>
                  </a:lnTo>
                  <a:lnTo>
                    <a:pt x="1447797" y="12003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9695" y="138752"/>
              <a:ext cx="868722" cy="9719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02619" y="103495"/>
              <a:ext cx="3240968" cy="9918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23788" y="112055"/>
              <a:ext cx="3220193" cy="9950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19197" y="102154"/>
              <a:ext cx="1619996" cy="9899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30134" y="1600196"/>
              <a:ext cx="1600196" cy="512698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84424" y="2741848"/>
            <a:ext cx="5659755" cy="96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Project P</a:t>
            </a:r>
            <a:r>
              <a:rPr lang="en-US" sz="3600" spc="-5" dirty="0"/>
              <a:t>resentation</a:t>
            </a:r>
            <a:endParaRPr sz="3600" dirty="0"/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500" spc="-5" dirty="0"/>
              <a:t>(</a:t>
            </a:r>
            <a:r>
              <a:rPr lang="en-US" sz="2500" spc="-5" dirty="0"/>
              <a:t>Final - ESA</a:t>
            </a:r>
            <a:r>
              <a:rPr sz="2500" spc="-5" dirty="0"/>
              <a:t>)</a:t>
            </a:r>
            <a:endParaRPr sz="2500" dirty="0"/>
          </a:p>
        </p:txBody>
      </p:sp>
      <p:sp>
        <p:nvSpPr>
          <p:cNvPr id="14" name="object 14"/>
          <p:cNvSpPr txBox="1"/>
          <p:nvPr/>
        </p:nvSpPr>
        <p:spPr>
          <a:xfrm>
            <a:off x="8889847" y="6415182"/>
            <a:ext cx="168275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dirty="0">
                <a:latin typeface="Arial"/>
                <a:cs typeface="Arial"/>
              </a:rPr>
              <a:t>1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4424" y="4277144"/>
            <a:ext cx="159766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33CC"/>
                </a:solidFill>
                <a:latin typeface="Trebuchet MS"/>
                <a:cs typeface="Trebuchet MS"/>
              </a:rPr>
              <a:t>Project Title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7711" y="4277144"/>
            <a:ext cx="39884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262255" algn="l"/>
              </a:tabLst>
            </a:pPr>
            <a:r>
              <a:rPr sz="2000" dirty="0">
                <a:solidFill>
                  <a:srgbClr val="0033CC"/>
                </a:solidFill>
                <a:latin typeface="Trebuchet MS"/>
                <a:cs typeface="Trebuchet MS"/>
              </a:rPr>
              <a:t>:	</a:t>
            </a:r>
            <a:r>
              <a:rPr lang="en-US" sz="2000" dirty="0">
                <a:solidFill>
                  <a:srgbClr val="0033CC"/>
                </a:solidFill>
                <a:latin typeface="Trebuchet MS"/>
                <a:cs typeface="Trebuchet MS"/>
              </a:rPr>
              <a:t>Example :Automatic Music Generation using RBMs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4424" y="5191542"/>
            <a:ext cx="7910195" cy="9258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4060">
              <a:lnSpc>
                <a:spcPct val="100000"/>
              </a:lnSpc>
              <a:spcBef>
                <a:spcPts val="100"/>
              </a:spcBef>
              <a:tabLst>
                <a:tab pos="1840864" algn="l"/>
                <a:tab pos="2087245" algn="l"/>
              </a:tabLst>
            </a:pPr>
            <a:r>
              <a:rPr sz="2000" spc="-5" dirty="0">
                <a:solidFill>
                  <a:srgbClr val="0033CC"/>
                </a:solidFill>
                <a:latin typeface="Trebuchet MS"/>
                <a:cs typeface="Trebuchet MS"/>
              </a:rPr>
              <a:t>Project Team	</a:t>
            </a:r>
            <a:r>
              <a:rPr sz="2000" dirty="0">
                <a:solidFill>
                  <a:srgbClr val="0033CC"/>
                </a:solidFill>
                <a:latin typeface="Trebuchet MS"/>
                <a:cs typeface="Trebuchet MS"/>
              </a:rPr>
              <a:t>:</a:t>
            </a:r>
            <a:r>
              <a:rPr lang="en-US" sz="2000" dirty="0">
                <a:solidFill>
                  <a:srgbClr val="0033CC"/>
                </a:solidFill>
                <a:latin typeface="Trebuchet MS"/>
                <a:cs typeface="Trebuchet MS"/>
              </a:rPr>
              <a:t>Rachana Sudhindra Dani PES1201700950</a:t>
            </a:r>
          </a:p>
          <a:p>
            <a:pPr marL="12700" marR="734060">
              <a:lnSpc>
                <a:spcPct val="100000"/>
              </a:lnSpc>
              <a:spcBef>
                <a:spcPts val="100"/>
              </a:spcBef>
              <a:tabLst>
                <a:tab pos="1840864" algn="l"/>
                <a:tab pos="2087245" algn="l"/>
              </a:tabLst>
            </a:pPr>
            <a:r>
              <a:rPr lang="en-US" sz="2000" dirty="0">
                <a:solidFill>
                  <a:srgbClr val="0033CC"/>
                </a:solidFill>
                <a:latin typeface="Trebuchet MS"/>
                <a:cs typeface="Trebuchet MS"/>
              </a:rPr>
              <a:t>	  </a:t>
            </a:r>
            <a:r>
              <a:rPr lang="en-US" sz="2000" dirty="0" err="1">
                <a:solidFill>
                  <a:srgbClr val="0033CC"/>
                </a:solidFill>
                <a:latin typeface="Trebuchet MS"/>
                <a:cs typeface="Trebuchet MS"/>
              </a:rPr>
              <a:t>Ashika</a:t>
            </a:r>
            <a:r>
              <a:rPr lang="en-US" sz="2000" dirty="0">
                <a:solidFill>
                  <a:srgbClr val="0033CC"/>
                </a:solidFill>
                <a:latin typeface="Trebuchet MS"/>
                <a:cs typeface="Trebuchet MS"/>
              </a:rPr>
              <a:t> Meryl Pinto PES1201701346</a:t>
            </a:r>
            <a:endParaRPr sz="20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1898650" algn="l"/>
              </a:tabLst>
            </a:pP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References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63549" y="1523241"/>
            <a:ext cx="7131684" cy="153439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721995" indent="-342900">
              <a:lnSpc>
                <a:spcPct val="100000"/>
              </a:lnSpc>
              <a:spcBef>
                <a:spcPts val="565"/>
              </a:spcBef>
              <a:buFont typeface="+mj-lt"/>
              <a:buAutoNum type="arabicPeriod"/>
            </a:pPr>
            <a:r>
              <a:rPr lang="en-US" spc="-5" dirty="0"/>
              <a:t>A. Sharma </a:t>
            </a:r>
            <a:r>
              <a:rPr lang="en-US" spc="-5" dirty="0">
                <a:hlinkClick r:id="rId2"/>
              </a:rPr>
              <a:t>“</a:t>
            </a:r>
            <a:r>
              <a:rPr lang="en-US" dirty="0">
                <a:hlinkClick r:id="rId2"/>
              </a:rPr>
              <a:t>https://towardsdatascience.com/restricted-boltzmann-machines-simplified-eab1e5878976</a:t>
            </a:r>
            <a:r>
              <a:rPr lang="en-US" dirty="0"/>
              <a:t>”.</a:t>
            </a:r>
            <a:endParaRPr lang="en-US" spc="-5" dirty="0"/>
          </a:p>
          <a:p>
            <a:pPr marL="721995" indent="-342900">
              <a:lnSpc>
                <a:spcPct val="100000"/>
              </a:lnSpc>
              <a:spcBef>
                <a:spcPts val="565"/>
              </a:spcBef>
              <a:buFont typeface="+mj-lt"/>
              <a:buAutoNum type="arabicPeriod"/>
            </a:pPr>
            <a:r>
              <a:rPr lang="en-US" spc="-5" dirty="0"/>
              <a:t>Deep Learning Part-II “</a:t>
            </a:r>
            <a:r>
              <a:rPr lang="en-US" dirty="0">
                <a:hlinkClick r:id="rId3"/>
              </a:rPr>
              <a:t>https://www.youtube.com/</a:t>
            </a:r>
            <a:r>
              <a:rPr lang="en-US" dirty="0" err="1">
                <a:hlinkClick r:id="rId3"/>
              </a:rPr>
              <a:t>watch?v</a:t>
            </a:r>
            <a:r>
              <a:rPr lang="en-US" dirty="0">
                <a:hlinkClick r:id="rId3"/>
              </a:rPr>
              <a:t>=NSQ7NwSe7Zc</a:t>
            </a:r>
            <a:r>
              <a:rPr lang="en-US" spc="-5" dirty="0"/>
              <a:t>” Training RBMs using </a:t>
            </a:r>
            <a:r>
              <a:rPr lang="en-US" spc="-5" dirty="0" err="1"/>
              <a:t>Constrastive</a:t>
            </a:r>
            <a:r>
              <a:rPr lang="en-US" spc="-5" dirty="0"/>
              <a:t> Divergence algorithm.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855" y="3357873"/>
            <a:ext cx="23882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Thank</a:t>
            </a:r>
            <a:r>
              <a:rPr sz="4000" spc="-100" dirty="0"/>
              <a:t> </a:t>
            </a:r>
            <a:r>
              <a:rPr sz="4000" spc="-5" dirty="0"/>
              <a:t>You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ts val="153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393" y="1156205"/>
            <a:ext cx="6689725" cy="369332"/>
          </a:xfrm>
        </p:spPr>
        <p:txBody>
          <a:bodyPr/>
          <a:lstStyle/>
          <a:p>
            <a:r>
              <a:rPr lang="en-US" spc="-5" dirty="0"/>
              <a:t>Project Abstract and</a:t>
            </a:r>
            <a:r>
              <a:rPr lang="en-US" spc="-90" dirty="0"/>
              <a:t> </a:t>
            </a:r>
            <a:r>
              <a:rPr lang="en-US" spc="-5" dirty="0"/>
              <a:t>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57400"/>
            <a:ext cx="7131684" cy="33239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Automatic Music Generation with Restricted Boltzmann Machines-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WHY? – Creating music is a time consuming task. To help music composers spend much time on the lyrics rather than the playback sound.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Uniqueness? – Unlike many models that use LSTMs our model is based on Restricted Boltzmann Machines that eliminates the need of target output for comparison and weight updates.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03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0564" y="1156205"/>
            <a:ext cx="3597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Solution Architecture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8889847" y="6415182"/>
            <a:ext cx="168275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dirty="0">
                <a:latin typeface="Arial"/>
                <a:cs typeface="Arial"/>
              </a:rPr>
              <a:t>3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024" y="1616786"/>
            <a:ext cx="7221220" cy="4011996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565"/>
              </a:spcBef>
            </a:pPr>
            <a:r>
              <a:rPr lang="en-US" sz="1400" dirty="0">
                <a:latin typeface="Trebuchet MS"/>
                <a:cs typeface="Trebuchet MS"/>
              </a:rPr>
              <a:t>Modules – required: </a:t>
            </a:r>
            <a:r>
              <a:rPr lang="en-US" sz="1400" dirty="0" err="1">
                <a:latin typeface="Trebuchet MS"/>
                <a:cs typeface="Trebuchet MS"/>
              </a:rPr>
              <a:t>Tensorflow</a:t>
            </a:r>
            <a:r>
              <a:rPr lang="en-US" sz="1400" dirty="0">
                <a:latin typeface="Trebuchet MS"/>
                <a:cs typeface="Trebuchet MS"/>
              </a:rPr>
              <a:t> to build and train the model, </a:t>
            </a:r>
            <a:r>
              <a:rPr lang="en-US" sz="1400" dirty="0" err="1">
                <a:latin typeface="Trebuchet MS"/>
                <a:cs typeface="Trebuchet MS"/>
              </a:rPr>
              <a:t>py</a:t>
            </a:r>
            <a:r>
              <a:rPr lang="en-US" sz="1400" dirty="0">
                <a:latin typeface="Trebuchet MS"/>
                <a:cs typeface="Trebuchet MS"/>
              </a:rPr>
              <a:t>-midi for midi format music files manipulation.</a:t>
            </a:r>
          </a:p>
          <a:p>
            <a:pPr marL="469265">
              <a:lnSpc>
                <a:spcPct val="100000"/>
              </a:lnSpc>
              <a:spcBef>
                <a:spcPts val="565"/>
              </a:spcBef>
            </a:pPr>
            <a:endParaRPr lang="en-US" sz="1400" dirty="0">
              <a:latin typeface="Trebuchet MS"/>
              <a:cs typeface="Trebuchet MS"/>
            </a:endParaRPr>
          </a:p>
          <a:p>
            <a:pPr marL="1212215" lvl="1" indent="-285750"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sz="1400" dirty="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565"/>
              </a:spcBef>
            </a:pPr>
            <a:endParaRPr lang="en-US" sz="1400" dirty="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565"/>
              </a:spcBef>
            </a:pPr>
            <a:endParaRPr lang="en-US" sz="1400" dirty="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565"/>
              </a:spcBef>
            </a:pPr>
            <a:r>
              <a:rPr lang="en-US" sz="1400" dirty="0">
                <a:latin typeface="Trebuchet MS"/>
                <a:cs typeface="Trebuchet MS"/>
              </a:rPr>
              <a:t>				Number of neurons in visible layer: 1560</a:t>
            </a:r>
          </a:p>
          <a:p>
            <a:pPr marL="469265">
              <a:lnSpc>
                <a:spcPct val="100000"/>
              </a:lnSpc>
              <a:spcBef>
                <a:spcPts val="565"/>
              </a:spcBef>
            </a:pPr>
            <a:r>
              <a:rPr lang="en-US" sz="1400" dirty="0">
                <a:latin typeface="Trebuchet MS"/>
                <a:cs typeface="Trebuchet MS"/>
              </a:rPr>
              <a:t>				Number of neurons in hidden layer: 100</a:t>
            </a:r>
          </a:p>
          <a:p>
            <a:pPr marL="469265">
              <a:lnSpc>
                <a:spcPct val="100000"/>
              </a:lnSpc>
              <a:spcBef>
                <a:spcPts val="565"/>
              </a:spcBef>
            </a:pPr>
            <a:endParaRPr lang="en-US" sz="1400" dirty="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565"/>
              </a:spcBef>
            </a:pPr>
            <a:endParaRPr lang="en-US" sz="1400" dirty="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565"/>
              </a:spcBef>
            </a:pPr>
            <a:endParaRPr lang="en-US" sz="1400" dirty="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565"/>
              </a:spcBef>
            </a:pPr>
            <a:endParaRPr lang="en-US" sz="1400" dirty="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565"/>
              </a:spcBef>
            </a:pPr>
            <a:endParaRPr lang="en-US" sz="1400" dirty="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565"/>
              </a:spcBef>
            </a:pPr>
            <a:endParaRPr sz="1400" dirty="0">
              <a:latin typeface="Trebuchet MS"/>
              <a:cs typeface="Trebuchet MS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30265925"/>
              </p:ext>
            </p:extLst>
          </p:nvPr>
        </p:nvGraphicFramePr>
        <p:xfrm>
          <a:off x="749934" y="1680890"/>
          <a:ext cx="5867400" cy="230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Restricted Boltzmann machine - Wik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54" y="3304920"/>
            <a:ext cx="2639918" cy="280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3533-6221-477C-B862-D46C576A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393" y="1156205"/>
            <a:ext cx="6689725" cy="369332"/>
          </a:xfrm>
        </p:spPr>
        <p:txBody>
          <a:bodyPr/>
          <a:lstStyle/>
          <a:p>
            <a:r>
              <a:rPr lang="en-US" dirty="0"/>
              <a:t>Algorithm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1E7E5-6943-4841-9B38-57C846B10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549" y="1523241"/>
            <a:ext cx="7131684" cy="27699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191" t="8522" r="21206" b="7880"/>
          <a:stretch/>
        </p:blipFill>
        <p:spPr>
          <a:xfrm>
            <a:off x="163548" y="1523240"/>
            <a:ext cx="7519109" cy="480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5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3533-6221-477C-B862-D46C576A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393" y="1156205"/>
            <a:ext cx="6689725" cy="369332"/>
          </a:xfrm>
        </p:spPr>
        <p:txBody>
          <a:bodyPr/>
          <a:lstStyle/>
          <a:p>
            <a:r>
              <a:rPr lang="en-IN" dirty="0"/>
              <a:t>Solution-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1E7E5-6943-4841-9B38-57C846B10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549" y="1523241"/>
            <a:ext cx="7131684" cy="49859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algorithm we chose for the purpose is Contrastive Divergence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Total number of steps in Gibbs Chain were chosen to be 1.(practically works well).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Total number of epochs 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Batch size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Learing</a:t>
            </a:r>
            <a:r>
              <a:rPr lang="en-IN" dirty="0"/>
              <a:t> rate: .005</a:t>
            </a:r>
          </a:p>
          <a:p>
            <a:r>
              <a:rPr lang="en-IN" dirty="0"/>
              <a:t>Training: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X- input, </a:t>
            </a:r>
            <a:r>
              <a:rPr lang="en-IN" dirty="0" err="1"/>
              <a:t>X</a:t>
            </a:r>
            <a:r>
              <a:rPr lang="en-IN" baseline="-25000" dirty="0" err="1"/>
              <a:t>sample</a:t>
            </a:r>
            <a:r>
              <a:rPr lang="en-IN" dirty="0" err="1"/>
              <a:t>-gibbs</a:t>
            </a:r>
            <a:r>
              <a:rPr lang="en-IN" dirty="0"/>
              <a:t> sample from the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W-weights, BH, BV-biases for the hidden and visible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Sample function randomly samples from the given vector based on uniform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Gibbs chain for r iterations</a:t>
            </a:r>
          </a:p>
          <a:p>
            <a:pPr lvl="1"/>
            <a:r>
              <a:rPr lang="en-IN" dirty="0"/>
              <a:t>For kth iteration in range(r):</a:t>
            </a:r>
          </a:p>
          <a:p>
            <a:pPr lvl="1"/>
            <a:r>
              <a:rPr lang="en-IN" dirty="0"/>
              <a:t>	Forward pass:</a:t>
            </a:r>
          </a:p>
          <a:p>
            <a:pPr lvl="1"/>
            <a:r>
              <a:rPr lang="en-IN" dirty="0"/>
              <a:t>		</a:t>
            </a:r>
            <a:r>
              <a:rPr lang="en-IN" dirty="0" err="1"/>
              <a:t>h</a:t>
            </a:r>
            <a:r>
              <a:rPr lang="en-IN" baseline="-25000" dirty="0" err="1"/>
              <a:t>sample</a:t>
            </a:r>
            <a:r>
              <a:rPr lang="en-IN" dirty="0"/>
              <a:t> = sample(sigmoid(W X+BH))</a:t>
            </a:r>
          </a:p>
          <a:p>
            <a:pPr lvl="1"/>
            <a:r>
              <a:rPr lang="en-IN" dirty="0"/>
              <a:t>		</a:t>
            </a:r>
            <a:r>
              <a:rPr lang="en-IN" dirty="0" err="1"/>
              <a:t>x</a:t>
            </a:r>
            <a:r>
              <a:rPr lang="en-IN" baseline="-25000" dirty="0" err="1"/>
              <a:t>sample</a:t>
            </a:r>
            <a:r>
              <a:rPr lang="en-IN" dirty="0"/>
              <a:t> = sample(sigmoid(</a:t>
            </a:r>
            <a:r>
              <a:rPr lang="en-IN" dirty="0" err="1"/>
              <a:t>h</a:t>
            </a:r>
            <a:r>
              <a:rPr lang="en-IN" baseline="-25000" dirty="0" err="1"/>
              <a:t>sample</a:t>
            </a:r>
            <a:r>
              <a:rPr lang="en-IN" dirty="0"/>
              <a:t> W</a:t>
            </a:r>
            <a:r>
              <a:rPr lang="en-IN" baseline="30000" dirty="0"/>
              <a:t>T</a:t>
            </a:r>
            <a:r>
              <a:rPr lang="en-IN" dirty="0"/>
              <a:t> + BV))</a:t>
            </a:r>
          </a:p>
          <a:p>
            <a:pPr lvl="1"/>
            <a:r>
              <a:rPr lang="en-IN" dirty="0"/>
              <a:t>return </a:t>
            </a:r>
            <a:r>
              <a:rPr lang="en-IN" dirty="0" err="1"/>
              <a:t>x</a:t>
            </a:r>
            <a:r>
              <a:rPr lang="en-IN" baseline="-25000" dirty="0" err="1"/>
              <a:t>sample</a:t>
            </a:r>
            <a:r>
              <a:rPr lang="en-IN" dirty="0"/>
              <a:t>(also the point estimate for the second expectation term)</a:t>
            </a:r>
          </a:p>
        </p:txBody>
      </p:sp>
    </p:spTree>
    <p:extLst>
      <p:ext uri="{BB962C8B-B14F-4D97-AF65-F5344CB8AC3E}">
        <p14:creationId xmlns:p14="http://schemas.microsoft.com/office/powerpoint/2010/main" val="261149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549" y="1523241"/>
            <a:ext cx="7131684" cy="2769989"/>
          </a:xfrm>
        </p:spPr>
        <p:txBody>
          <a:bodyPr/>
          <a:lstStyle/>
          <a:p>
            <a:r>
              <a:rPr lang="en-US" dirty="0"/>
              <a:t>Weight updates: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 = W + </a:t>
            </a:r>
            <a:r>
              <a:rPr lang="el-GR" dirty="0"/>
              <a:t>η</a:t>
            </a:r>
            <a:r>
              <a:rPr lang="en-US" dirty="0"/>
              <a:t>[sigmoid(W X+BH)X</a:t>
            </a:r>
            <a:r>
              <a:rPr lang="en-US" baseline="30000" dirty="0"/>
              <a:t>T</a:t>
            </a:r>
            <a:r>
              <a:rPr lang="en-US" dirty="0"/>
              <a:t>) – sigmoid(W </a:t>
            </a:r>
            <a:r>
              <a:rPr lang="en-US" dirty="0" err="1"/>
              <a:t>X</a:t>
            </a:r>
            <a:r>
              <a:rPr lang="en-US" baseline="-25000" dirty="0" err="1"/>
              <a:t>sample</a:t>
            </a:r>
            <a:r>
              <a:rPr lang="en-US" dirty="0"/>
              <a:t> + BH)</a:t>
            </a:r>
            <a:r>
              <a:rPr lang="en-US" dirty="0" err="1"/>
              <a:t>X</a:t>
            </a:r>
            <a:r>
              <a:rPr lang="en-US" baseline="-25000" dirty="0" err="1"/>
              <a:t>sample</a:t>
            </a:r>
            <a:r>
              <a:rPr lang="en-US" baseline="30000" dirty="0" err="1"/>
              <a:t>T</a:t>
            </a:r>
            <a:r>
              <a:rPr lang="en-US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BV = BV + </a:t>
            </a:r>
            <a:r>
              <a:rPr lang="el-GR" dirty="0"/>
              <a:t>η</a:t>
            </a:r>
            <a:r>
              <a:rPr lang="en-US" dirty="0"/>
              <a:t>[X - </a:t>
            </a:r>
            <a:r>
              <a:rPr lang="en-US" dirty="0" err="1"/>
              <a:t>X</a:t>
            </a:r>
            <a:r>
              <a:rPr lang="en-US" baseline="-25000" dirty="0" err="1"/>
              <a:t>sample</a:t>
            </a:r>
            <a:r>
              <a:rPr lang="en-US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BH = BH + </a:t>
            </a:r>
            <a:r>
              <a:rPr lang="el-GR" dirty="0"/>
              <a:t>η</a:t>
            </a:r>
            <a:r>
              <a:rPr lang="en-US" dirty="0"/>
              <a:t>[sigmoid(W X+BH)) – sigmoid(W </a:t>
            </a:r>
            <a:r>
              <a:rPr lang="en-US" dirty="0" err="1"/>
              <a:t>X</a:t>
            </a:r>
            <a:r>
              <a:rPr lang="en-US" baseline="-25000" dirty="0" err="1"/>
              <a:t>sample</a:t>
            </a:r>
            <a:r>
              <a:rPr lang="en-US" dirty="0"/>
              <a:t> + BH)]</a:t>
            </a:r>
          </a:p>
          <a:p>
            <a:endParaRPr lang="en-US" dirty="0"/>
          </a:p>
          <a:p>
            <a:r>
              <a:rPr lang="en-US" dirty="0"/>
              <a:t>Generation of the music from the trained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Randomly generate vectors of size 1X1560.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</a:t>
            </a:r>
            <a:r>
              <a:rPr lang="en-US" dirty="0" err="1"/>
              <a:t>X</a:t>
            </a:r>
            <a:r>
              <a:rPr lang="en-US" baseline="-25000" dirty="0" err="1"/>
              <a:t>sample</a:t>
            </a:r>
            <a:r>
              <a:rPr lang="en-US" dirty="0"/>
              <a:t> corresponding to that vector.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that vector to midi format.</a:t>
            </a:r>
          </a:p>
        </p:txBody>
      </p:sp>
    </p:spTree>
    <p:extLst>
      <p:ext uri="{BB962C8B-B14F-4D97-AF65-F5344CB8AC3E}">
        <p14:creationId xmlns:p14="http://schemas.microsoft.com/office/powerpoint/2010/main" val="357030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3533-6221-477C-B862-D46C576A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393" y="1156205"/>
            <a:ext cx="6689725" cy="36933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1E7E5-6943-4841-9B38-57C846B10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549" y="1523241"/>
            <a:ext cx="7131684" cy="2585323"/>
          </a:xfrm>
        </p:spPr>
        <p:txBody>
          <a:bodyPr/>
          <a:lstStyle/>
          <a:p>
            <a:pPr algn="ctr"/>
            <a:endParaRPr lang="en-US" sz="2400" dirty="0"/>
          </a:p>
          <a:p>
            <a:pPr algn="ctr"/>
            <a:r>
              <a:rPr lang="en-US" sz="2400" dirty="0"/>
              <a:t>How do we know if the solution is good?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We cannot say – Because the aim of our project is to generate the music on a press of a key. As long as the music is melodious we can say that the output is good.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63360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1" y="1156205"/>
            <a:ext cx="8452518" cy="391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Dependencies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9847" y="6415182"/>
            <a:ext cx="168275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dirty="0">
                <a:latin typeface="Arial"/>
                <a:cs typeface="Arial"/>
              </a:rPr>
              <a:t>8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752600"/>
            <a:ext cx="701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midi was installed using the following commands.</a:t>
            </a: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clone -b feature/python3 https://github.com/vishnubob/python-midi.git cd python-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midipython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setup.py install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996" y="1581146"/>
            <a:ext cx="7620000" cy="36830"/>
          </a:xfrm>
          <a:custGeom>
            <a:avLst/>
            <a:gdLst/>
            <a:ahLst/>
            <a:cxnLst/>
            <a:rect l="l" t="t" r="r" b="b"/>
            <a:pathLst>
              <a:path w="7620000" h="36830">
                <a:moveTo>
                  <a:pt x="7619984" y="36599"/>
                </a:moveTo>
                <a:lnTo>
                  <a:pt x="0" y="36599"/>
                </a:lnTo>
                <a:lnTo>
                  <a:pt x="0" y="0"/>
                </a:lnTo>
                <a:lnTo>
                  <a:pt x="7619984" y="0"/>
                </a:lnTo>
                <a:lnTo>
                  <a:pt x="7619984" y="3659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Future work plan 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8889847" y="6415182"/>
            <a:ext cx="168275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dirty="0">
                <a:latin typeface="Arial"/>
                <a:cs typeface="Arial"/>
              </a:rPr>
              <a:t>9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84F48-3280-44D3-ADCC-8A9CEAEDA981}"/>
              </a:ext>
            </a:extLst>
          </p:cNvPr>
          <p:cNvSpPr txBox="1"/>
          <p:nvPr/>
        </p:nvSpPr>
        <p:spPr>
          <a:xfrm>
            <a:off x="762000" y="198120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of now the data available is only for piano. We would like to extend our work for music files consisting of notes corresponding to multiple musical instruments.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407</Words>
  <Application>Microsoft Office PowerPoint</Application>
  <PresentationFormat>On-screen Show (4:3)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Office Theme</vt:lpstr>
      <vt:lpstr>Project Presentation (Final - ESA)</vt:lpstr>
      <vt:lpstr>Project Abstract and Scope</vt:lpstr>
      <vt:lpstr>Solution Architecture</vt:lpstr>
      <vt:lpstr>Algorithm</vt:lpstr>
      <vt:lpstr>Solution-</vt:lpstr>
      <vt:lpstr>PowerPoint Presentation</vt:lpstr>
      <vt:lpstr>PowerPoint Presentation</vt:lpstr>
      <vt:lpstr>Dependencies</vt:lpstr>
      <vt:lpstr>Future work plan 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(Final - ESA)</dc:title>
  <dc:creator>Srinivas</dc:creator>
  <cp:lastModifiedBy>Rachana Dani</cp:lastModifiedBy>
  <cp:revision>17</cp:revision>
  <dcterms:created xsi:type="dcterms:W3CDTF">2020-04-18T02:33:44Z</dcterms:created>
  <dcterms:modified xsi:type="dcterms:W3CDTF">2020-04-20T08:04:26Z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2020-04-18T00:00:00Z</vt:filetime>
  </property>
</Properties>
</file>