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6" r:id="rId2"/>
    <p:sldId id="320" r:id="rId3"/>
    <p:sldId id="324" r:id="rId4"/>
    <p:sldId id="325" r:id="rId5"/>
    <p:sldId id="327" r:id="rId6"/>
    <p:sldId id="328" r:id="rId7"/>
    <p:sldId id="336" r:id="rId8"/>
    <p:sldId id="334" r:id="rId9"/>
    <p:sldId id="335" r:id="rId10"/>
    <p:sldId id="330" r:id="rId11"/>
    <p:sldId id="331" r:id="rId12"/>
    <p:sldId id="333" r:id="rId13"/>
    <p:sldId id="332" r:id="rId14"/>
    <p:sldId id="337" r:id="rId15"/>
    <p:sldId id="349" r:id="rId16"/>
    <p:sldId id="338" r:id="rId17"/>
    <p:sldId id="350" r:id="rId18"/>
    <p:sldId id="351" r:id="rId19"/>
    <p:sldId id="352" r:id="rId20"/>
    <p:sldId id="339" r:id="rId21"/>
    <p:sldId id="353" r:id="rId22"/>
    <p:sldId id="340" r:id="rId23"/>
    <p:sldId id="341" r:id="rId24"/>
    <p:sldId id="342" r:id="rId25"/>
    <p:sldId id="343" r:id="rId26"/>
    <p:sldId id="354" r:id="rId27"/>
    <p:sldId id="345" r:id="rId28"/>
    <p:sldId id="346" r:id="rId29"/>
    <p:sldId id="347" r:id="rId30"/>
    <p:sldId id="348" r:id="rId31"/>
    <p:sldId id="32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2BE"/>
    <a:srgbClr val="7BC4F0"/>
    <a:srgbClr val="C8E5F7"/>
    <a:srgbClr val="135CBC"/>
    <a:srgbClr val="1B2848"/>
    <a:srgbClr val="4E9FDD"/>
    <a:srgbClr val="145EBE"/>
    <a:srgbClr val="0F5BB8"/>
    <a:srgbClr val="2376AF"/>
    <a:srgbClr val="61A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270" autoAdjust="0"/>
  </p:normalViewPr>
  <p:slideViewPr>
    <p:cSldViewPr snapToGrid="0" showGuides="1">
      <p:cViewPr varScale="1">
        <p:scale>
          <a:sx n="79" d="100"/>
          <a:sy n="79" d="100"/>
        </p:scale>
        <p:origin x="64" y="52"/>
      </p:cViewPr>
      <p:guideLst>
        <p:guide orient="horz" pos="2115"/>
        <p:guide pos="3863"/>
        <p:guide pos="1685"/>
        <p:guide pos="619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0218C-BB52-47DF-A528-F73E760DEB76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FB269-6EF7-4F78-A963-3C7B4876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6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FB269-6EF7-4F78-A963-3C7B487671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4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6BC2-6763-5ADF-7931-357B8A001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85F6B1-0197-BF4E-4093-EBDAFFF9B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07B82-9BCD-B2D0-6C08-56A620DA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4DEB7-B1EF-5666-4309-7189946C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AAA88-604D-0930-386D-49C0624B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74292"/>
      </p:ext>
    </p:extLst>
  </p:cSld>
  <p:clrMapOvr>
    <a:masterClrMapping/>
  </p:clrMapOvr>
  <p:transition spd="slow" advTm="60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21AC1-589B-E63D-FC8F-0D21B2D1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08526-1C82-4E5D-CBEE-1FD624E6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B1961-0ED6-56C4-D16E-493C3ED4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48E7C-77E0-7FA9-AB8B-71B2936C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46F53-BF68-D6E4-163A-D8FC3235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80583"/>
      </p:ext>
    </p:extLst>
  </p:cSld>
  <p:clrMapOvr>
    <a:masterClrMapping/>
  </p:clrMapOvr>
  <p:transition spd="slow" advTm="60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946FF6-ECC2-5E41-49D4-56DEBB78D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166F6-0CE5-7505-D3DE-510174CCB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F87A0-E51D-1898-D34C-ADDFF45A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5E4BD-A2A9-710D-51C5-6862E5AA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CAF4C-3D22-0825-99A1-14446CD1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3635"/>
      </p:ext>
    </p:extLst>
  </p:cSld>
  <p:clrMapOvr>
    <a:masterClrMapping/>
  </p:clrMapOvr>
  <p:transition spd="slow" advTm="60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9A99-F150-3683-3013-C3D4280E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D213-5365-3DFE-1A9D-6CE6C9B5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1AAF7-DBDC-4658-D293-44FC0AF6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858CB-A760-E8AF-05F9-728B8AB2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C2D4C-B8BC-9FBA-FD00-E6083F4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62903"/>
      </p:ext>
    </p:extLst>
  </p:cSld>
  <p:clrMapOvr>
    <a:masterClrMapping/>
  </p:clrMapOvr>
  <p:transition spd="slow" advTm="60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7DEE3-B446-BFBA-B778-20E1888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2E2BE-2DE4-EB8C-988A-DB1454E5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0E5E0-8681-4608-25AE-A4AC90E1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91513-292C-8E77-AAA0-0905C881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974C1-4935-D389-46A9-00855F8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34723"/>
      </p:ext>
    </p:extLst>
  </p:cSld>
  <p:clrMapOvr>
    <a:masterClrMapping/>
  </p:clrMapOvr>
  <p:transition spd="slow" advTm="60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41428-ECFC-6F51-2E6A-9E63C206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17088-8EE0-A993-985D-A640DE02F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BC0F3-B83C-0E3B-5EF7-24AD8E8F3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33B1D-BD73-C054-67E2-D6A60BA3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BAAFA-2E90-07D4-9A1B-7A4F17A3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FB87F-A6CB-082C-1EC9-67EB6FF4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12125"/>
      </p:ext>
    </p:extLst>
  </p:cSld>
  <p:clrMapOvr>
    <a:masterClrMapping/>
  </p:clrMapOvr>
  <p:transition spd="slow" advTm="60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4194-D169-20D8-90B4-76D20F64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1B8EB-6D36-7A6F-A1E1-50BB376D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FED03-7049-A3A0-F577-58F69D8E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68634-6CB8-A116-1499-C214AB35E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F227D-F059-2EE9-789C-E6FE87D59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0122A-C4DC-57FD-5839-D8D3A5F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5ADC0-28A9-D20C-A0A4-A685E6E2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612EC-A9F7-C9A9-C34B-0EE17369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17271"/>
      </p:ext>
    </p:extLst>
  </p:cSld>
  <p:clrMapOvr>
    <a:masterClrMapping/>
  </p:clrMapOvr>
  <p:transition spd="slow" advTm="60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2000-AFF4-DD3B-EA16-1E9AF791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C0038-157D-E9BD-8A76-C7FFA32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37A98-7773-2C63-2162-CDE5C82F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0238B-951D-7F58-0957-141715E8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84429"/>
      </p:ext>
    </p:extLst>
  </p:cSld>
  <p:clrMapOvr>
    <a:masterClrMapping/>
  </p:clrMapOvr>
  <p:transition spd="slow" advTm="60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D5CC86-3C0A-AD29-643D-827A638C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F2465-3912-0E07-98C8-2BADCBB5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C28FE-8BCF-D6B4-0A2E-0BC3D900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76002"/>
      </p:ext>
    </p:extLst>
  </p:cSld>
  <p:clrMapOvr>
    <a:masterClrMapping/>
  </p:clrMapOvr>
  <p:transition spd="slow" advTm="60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16FE7-C843-5434-9171-BCF1848C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24D6-47ED-9A1F-DEB2-3EC454DA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047286-3ABE-0200-0F17-4FD83F69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AEAD3-CA70-D700-3A7C-AC488891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4AE62-0376-767B-4648-1AF010FB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31E4F-FE0B-F668-6E10-63D7AB9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86661"/>
      </p:ext>
    </p:extLst>
  </p:cSld>
  <p:clrMapOvr>
    <a:masterClrMapping/>
  </p:clrMapOvr>
  <p:transition spd="slow" advTm="60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31FE4-5CB2-B4F7-C1A9-D865E5DD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9923FA-8E72-5A5C-FCC3-0066C6B2C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0CF33-E603-4C0E-746B-296E235C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E492C-B139-2ADD-0076-3B00ABFC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296CE-E2DE-B1AD-9295-2F40498A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8E69B-C7CC-6D93-4C71-A7B661F4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85641"/>
      </p:ext>
    </p:extLst>
  </p:cSld>
  <p:clrMapOvr>
    <a:masterClrMapping/>
  </p:clrMapOvr>
  <p:transition spd="slow" advTm="60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3BA381-BB8E-496A-DD9C-E758D26F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31611-5CA6-0AF7-5C21-38E3BA7A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B074E-0D7B-CB05-9C14-837BFE7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1CA65-29B5-4911-9AA3-946B3CDB331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49430-4A05-020C-87D7-2E3C7C2FD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37183-B346-96F0-9A7E-F9711E9E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1DF6B-A67B-487B-AD2D-C12D2D776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60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şlíďe">
            <a:extLst>
              <a:ext uri="{FF2B5EF4-FFF2-40B4-BE49-F238E27FC236}">
                <a16:creationId xmlns:a16="http://schemas.microsoft.com/office/drawing/2014/main" id="{D3A14577-EDFF-5DD4-B443-2EEA2DD8E764}"/>
              </a:ext>
            </a:extLst>
          </p:cNvPr>
          <p:cNvSpPr/>
          <p:nvPr/>
        </p:nvSpPr>
        <p:spPr>
          <a:xfrm flipH="1">
            <a:off x="659695" y="4314065"/>
            <a:ext cx="2578022" cy="53001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endParaRPr/>
          </a:p>
        </p:txBody>
      </p:sp>
      <p:sp>
        <p:nvSpPr>
          <p:cNvPr id="6" name="ïṣľide">
            <a:extLst>
              <a:ext uri="{FF2B5EF4-FFF2-40B4-BE49-F238E27FC236}">
                <a16:creationId xmlns:a16="http://schemas.microsoft.com/office/drawing/2014/main" id="{BF732842-F24A-480F-2D91-C9F6D8DC707C}"/>
              </a:ext>
            </a:extLst>
          </p:cNvPr>
          <p:cNvSpPr txBox="1"/>
          <p:nvPr/>
        </p:nvSpPr>
        <p:spPr>
          <a:xfrm>
            <a:off x="659695" y="3832292"/>
            <a:ext cx="25780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endParaRPr lang="zh-CN" altLang="en-US" sz="2400" spc="600" dirty="0">
              <a:solidFill>
                <a:schemeClr val="tx1"/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1" name="ïś1idé">
            <a:extLst>
              <a:ext uri="{FF2B5EF4-FFF2-40B4-BE49-F238E27FC236}">
                <a16:creationId xmlns:a16="http://schemas.microsoft.com/office/drawing/2014/main" id="{11E55758-9073-E9BF-D16A-5043F0BBB661}"/>
              </a:ext>
            </a:extLst>
          </p:cNvPr>
          <p:cNvSpPr/>
          <p:nvPr/>
        </p:nvSpPr>
        <p:spPr>
          <a:xfrm flipH="1">
            <a:off x="9014506" y="4314065"/>
            <a:ext cx="2578022" cy="53001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宋体 CN Light" panose="02020300000000000000" pitchFamily="18" charset="-122"/>
              <a:ea typeface="思源宋体 CN Light" panose="02020300000000000000" pitchFamily="18" charset="-122"/>
            </a:endParaRPr>
          </a:p>
        </p:txBody>
      </p:sp>
      <p:sp>
        <p:nvSpPr>
          <p:cNvPr id="12" name="îṧ1íḓe">
            <a:extLst>
              <a:ext uri="{FF2B5EF4-FFF2-40B4-BE49-F238E27FC236}">
                <a16:creationId xmlns:a16="http://schemas.microsoft.com/office/drawing/2014/main" id="{1D0DBED6-4E25-01B6-6B6F-EAF05DFA29B5}"/>
              </a:ext>
            </a:extLst>
          </p:cNvPr>
          <p:cNvSpPr txBox="1"/>
          <p:nvPr/>
        </p:nvSpPr>
        <p:spPr>
          <a:xfrm>
            <a:off x="9014506" y="3832292"/>
            <a:ext cx="257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endParaRPr lang="zh-CN" altLang="en-US" sz="2400" spc="600" dirty="0">
              <a:solidFill>
                <a:schemeClr val="tx1"/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0728CD-8CD8-2C2A-74B6-1194248FC5E3}"/>
              </a:ext>
            </a:extLst>
          </p:cNvPr>
          <p:cNvSpPr txBox="1"/>
          <p:nvPr/>
        </p:nvSpPr>
        <p:spPr>
          <a:xfrm>
            <a:off x="6095999" y="1714796"/>
            <a:ext cx="18448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endParaRPr lang="zh-CN" altLang="en-US" sz="200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AC68922-B6E8-F35B-E694-D312619B3727}"/>
              </a:ext>
            </a:extLst>
          </p:cNvPr>
          <p:cNvSpPr txBox="1">
            <a:spLocks/>
          </p:cNvSpPr>
          <p:nvPr/>
        </p:nvSpPr>
        <p:spPr>
          <a:xfrm>
            <a:off x="1492702" y="3163019"/>
            <a:ext cx="9206594" cy="13385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Proxy Re-Encryption Approach to Secure Data Sharing in the Internet of Things Based on Blockchain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8CF87-8A78-4D04-0544-133DFAA9DB51}"/>
              </a:ext>
            </a:extLst>
          </p:cNvPr>
          <p:cNvSpPr txBox="1"/>
          <p:nvPr/>
        </p:nvSpPr>
        <p:spPr>
          <a:xfrm>
            <a:off x="3561719" y="4798274"/>
            <a:ext cx="492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ASHIK E D    [USN : 1OX21MC016]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 Dr. Puja Shashi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&amp; HOD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5BA47A-ABC6-9753-24F3-A1181A5EE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6057" y="817155"/>
            <a:ext cx="693181" cy="777150"/>
          </a:xfrm>
          <a:prstGeom prst="rect">
            <a:avLst/>
          </a:prstGeom>
          <a:effectLst>
            <a:glow rad="228600">
              <a:schemeClr val="bg2">
                <a:alpha val="40000"/>
              </a:schemeClr>
            </a:glow>
            <a:outerShdw sx="1000" sy="1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2BE0952-8EDE-3AF6-2CE7-9CF3D3425E27}"/>
              </a:ext>
            </a:extLst>
          </p:cNvPr>
          <p:cNvSpPr txBox="1">
            <a:spLocks/>
          </p:cNvSpPr>
          <p:nvPr/>
        </p:nvSpPr>
        <p:spPr>
          <a:xfrm>
            <a:off x="2893810" y="1459561"/>
            <a:ext cx="6257677" cy="91009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oxford college of engineering</a:t>
            </a:r>
          </a:p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Dept, mca</a:t>
            </a:r>
          </a:p>
        </p:txBody>
      </p:sp>
    </p:spTree>
    <p:extLst>
      <p:ext uri="{BB962C8B-B14F-4D97-AF65-F5344CB8AC3E}">
        <p14:creationId xmlns:p14="http://schemas.microsoft.com/office/powerpoint/2010/main" val="406633443"/>
      </p:ext>
    </p:extLst>
  </p:cSld>
  <p:clrMapOvr>
    <a:masterClrMapping/>
  </p:clrMapOvr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645920"/>
            <a:ext cx="9998286" cy="4606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 et al. (2017)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proxy re-encryption for IoT data sharing.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blockchain for transparency and data integrity.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Liu et al. (2018)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proxy re-encryption and blockchain for privacy preservation.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decentralized platform for secure data sharing.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Sharma et al. (2019)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smart contracts and proxy re-encryption for data security.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security and efficiency in IoT data sharing.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Chen et al. (2020)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a blockchain-based access control and proxy re-encryption model.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assessments on performance, security, and scalability.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Wang et al. (2021)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 decentralized blockchain platform with proxy re-encryption.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Assessed performance and security aspects in IoT data sharing.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65003"/>
      </p:ext>
    </p:extLst>
  </p:cSld>
  <p:clrMapOvr>
    <a:masterClrMapping/>
  </p:clrMapOvr>
  <p:transition spd="slow" advTm="6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2047364"/>
            <a:ext cx="9998286" cy="4205069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Decryption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Re-Encryption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and Access Control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46475"/>
      </p:ext>
    </p:extLst>
  </p:cSld>
  <p:clrMapOvr>
    <a:masterClrMapping/>
  </p:clrMapOvr>
  <p:transition spd="slow" advTm="6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845872"/>
            <a:ext cx="9998286" cy="320355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Re-Encryption and Blockchain Integration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with Proxy Re-Encryption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Storage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Node-Based Infrastructure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Functionality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3714F-E9B9-38AA-42C5-B368A657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872"/>
            <a:ext cx="5061504" cy="37882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11346"/>
      </p:ext>
    </p:extLst>
  </p:cSld>
  <p:clrMapOvr>
    <a:masterClrMapping/>
  </p:clrMapOvr>
  <p:transition spd="slow" advTm="6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7" b="5208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148078"/>
      </p:ext>
    </p:extLst>
  </p:cSld>
  <p:clrMapOvr>
    <a:masterClrMapping/>
  </p:clrMapOvr>
  <p:transition spd="slow" advTm="60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r="477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015152"/>
      </p:ext>
    </p:extLst>
  </p:cSld>
  <p:clrMapOvr>
    <a:masterClrMapping/>
  </p:clrMapOvr>
  <p:transition spd="slow" advTm="60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9556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63861"/>
      </p:ext>
    </p:extLst>
  </p:cSld>
  <p:clrMapOvr>
    <a:masterClrMapping/>
  </p:clrMapOvr>
  <p:transition spd="slow" advTm="60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r="477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530198"/>
      </p:ext>
    </p:extLst>
  </p:cSld>
  <p:clrMapOvr>
    <a:masterClrMapping/>
  </p:clrMapOvr>
  <p:transition spd="slow" advTm="60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9556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527200"/>
      </p:ext>
    </p:extLst>
  </p:cSld>
  <p:clrMapOvr>
    <a:masterClrMapping/>
  </p:clrMapOvr>
  <p:transition spd="slow" advTm="60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9556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000303"/>
      </p:ext>
    </p:extLst>
  </p:cSld>
  <p:clrMapOvr>
    <a:masterClrMapping/>
  </p:clrMapOvr>
  <p:transition spd="slow" advTm="60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9556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904084"/>
      </p:ext>
    </p:extLst>
  </p:cSld>
  <p:clrMapOvr>
    <a:masterClrMapping/>
  </p:clrMapOvr>
  <p:transition spd="slow" advTm="6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şlíďe">
            <a:extLst>
              <a:ext uri="{FF2B5EF4-FFF2-40B4-BE49-F238E27FC236}">
                <a16:creationId xmlns:a16="http://schemas.microsoft.com/office/drawing/2014/main" id="{D3A14577-EDFF-5DD4-B443-2EEA2DD8E764}"/>
              </a:ext>
            </a:extLst>
          </p:cNvPr>
          <p:cNvSpPr/>
          <p:nvPr/>
        </p:nvSpPr>
        <p:spPr>
          <a:xfrm flipH="1">
            <a:off x="659695" y="4314065"/>
            <a:ext cx="2578022" cy="53001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endParaRPr/>
          </a:p>
        </p:txBody>
      </p:sp>
      <p:sp>
        <p:nvSpPr>
          <p:cNvPr id="6" name="ïṣľide">
            <a:extLst>
              <a:ext uri="{FF2B5EF4-FFF2-40B4-BE49-F238E27FC236}">
                <a16:creationId xmlns:a16="http://schemas.microsoft.com/office/drawing/2014/main" id="{BF732842-F24A-480F-2D91-C9F6D8DC707C}"/>
              </a:ext>
            </a:extLst>
          </p:cNvPr>
          <p:cNvSpPr txBox="1"/>
          <p:nvPr/>
        </p:nvSpPr>
        <p:spPr>
          <a:xfrm>
            <a:off x="659695" y="3832292"/>
            <a:ext cx="25780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endParaRPr lang="zh-CN" altLang="en-US" sz="2400" spc="600" dirty="0">
              <a:solidFill>
                <a:schemeClr val="tx1"/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645920"/>
            <a:ext cx="3998280" cy="4606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F41A74-50E8-A008-5364-2D6BD0C40394}"/>
              </a:ext>
            </a:extLst>
          </p:cNvPr>
          <p:cNvSpPr/>
          <p:nvPr/>
        </p:nvSpPr>
        <p:spPr>
          <a:xfrm>
            <a:off x="7216933" y="2708873"/>
            <a:ext cx="1864498" cy="127180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24E3EC-E599-10EA-602E-9AC4E5B6A162}"/>
              </a:ext>
            </a:extLst>
          </p:cNvPr>
          <p:cNvSpPr/>
          <p:nvPr/>
        </p:nvSpPr>
        <p:spPr>
          <a:xfrm>
            <a:off x="5269023" y="1411462"/>
            <a:ext cx="1864498" cy="1271803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DA039F-D0FF-35D5-C933-F3237BAAEB9F}"/>
              </a:ext>
            </a:extLst>
          </p:cNvPr>
          <p:cNvSpPr/>
          <p:nvPr/>
        </p:nvSpPr>
        <p:spPr>
          <a:xfrm>
            <a:off x="9200304" y="4063124"/>
            <a:ext cx="1864498" cy="127180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33118"/>
      </p:ext>
    </p:extLst>
  </p:cSld>
  <p:clrMapOvr>
    <a:masterClrMapping/>
  </p:clrMapOvr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r="477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243434"/>
      </p:ext>
    </p:extLst>
  </p:cSld>
  <p:clrMapOvr>
    <a:masterClrMapping/>
  </p:clrMapOvr>
  <p:transition spd="slow" advTm="60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9556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887103"/>
      </p:ext>
    </p:extLst>
  </p:cSld>
  <p:clrMapOvr>
    <a:masterClrMapping/>
  </p:clrMapOvr>
  <p:transition spd="slow" advTm="60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r="477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958609"/>
      </p:ext>
    </p:extLst>
  </p:cSld>
  <p:clrMapOvr>
    <a:masterClrMapping/>
  </p:clrMapOvr>
  <p:transition spd="slow" advTm="60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r="477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602217"/>
      </p:ext>
    </p:extLst>
  </p:cSld>
  <p:clrMapOvr>
    <a:masterClrMapping/>
  </p:clrMapOvr>
  <p:transition spd="slow" advTm="60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r="477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480132"/>
      </p:ext>
    </p:extLst>
  </p:cSld>
  <p:clrMapOvr>
    <a:masterClrMapping/>
  </p:clrMapOvr>
  <p:transition spd="slow" advTm="60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9556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686846"/>
      </p:ext>
    </p:extLst>
  </p:cSld>
  <p:clrMapOvr>
    <a:masterClrMapping/>
  </p:clrMapOvr>
  <p:transition spd="slow" advTm="60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5343-2A6E-194C-7E53-E0A0AC0607C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9556"/>
          <a:stretch/>
        </p:blipFill>
        <p:spPr bwMode="auto">
          <a:xfrm>
            <a:off x="1434681" y="1640004"/>
            <a:ext cx="9322638" cy="425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03543"/>
      </p:ext>
    </p:extLst>
  </p:cSld>
  <p:clrMapOvr>
    <a:masterClrMapping/>
  </p:clrMapOvr>
  <p:transition spd="slow" advTm="60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ṣľide">
            <a:extLst>
              <a:ext uri="{FF2B5EF4-FFF2-40B4-BE49-F238E27FC236}">
                <a16:creationId xmlns:a16="http://schemas.microsoft.com/office/drawing/2014/main" id="{BF732842-F24A-480F-2D91-C9F6D8DC707C}"/>
              </a:ext>
            </a:extLst>
          </p:cNvPr>
          <p:cNvSpPr txBox="1"/>
          <p:nvPr/>
        </p:nvSpPr>
        <p:spPr>
          <a:xfrm>
            <a:off x="659695" y="3832292"/>
            <a:ext cx="25780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endParaRPr lang="zh-CN" altLang="en-US" sz="2400" spc="600" dirty="0">
              <a:solidFill>
                <a:schemeClr val="tx1"/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3" y="1948704"/>
            <a:ext cx="9998286" cy="4606513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   	: Pentium i3 processor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	: 500GB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(least required)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	: 2GB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(least required)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: Windows 10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(least required)</a:t>
            </a:r>
            <a:endParaRPr lang="en-IN" sz="1600" dirty="0"/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		: Java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			: NetBeans 8.2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		: MySQL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3" y="975360"/>
            <a:ext cx="10768351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65204"/>
      </p:ext>
    </p:extLst>
  </p:cSld>
  <p:clrMapOvr>
    <a:masterClrMapping/>
  </p:clrMapOvr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şlíďe">
            <a:extLst>
              <a:ext uri="{FF2B5EF4-FFF2-40B4-BE49-F238E27FC236}">
                <a16:creationId xmlns:a16="http://schemas.microsoft.com/office/drawing/2014/main" id="{D3A14577-EDFF-5DD4-B443-2EEA2DD8E764}"/>
              </a:ext>
            </a:extLst>
          </p:cNvPr>
          <p:cNvSpPr/>
          <p:nvPr/>
        </p:nvSpPr>
        <p:spPr>
          <a:xfrm flipH="1">
            <a:off x="659695" y="4314065"/>
            <a:ext cx="2578022" cy="53001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endParaRPr/>
          </a:p>
        </p:txBody>
      </p:sp>
      <p:sp>
        <p:nvSpPr>
          <p:cNvPr id="6" name="ïṣľide">
            <a:extLst>
              <a:ext uri="{FF2B5EF4-FFF2-40B4-BE49-F238E27FC236}">
                <a16:creationId xmlns:a16="http://schemas.microsoft.com/office/drawing/2014/main" id="{BF732842-F24A-480F-2D91-C9F6D8DC707C}"/>
              </a:ext>
            </a:extLst>
          </p:cNvPr>
          <p:cNvSpPr txBox="1"/>
          <p:nvPr/>
        </p:nvSpPr>
        <p:spPr>
          <a:xfrm>
            <a:off x="659695" y="3832292"/>
            <a:ext cx="25780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endParaRPr lang="zh-CN" altLang="en-US" sz="2400" spc="600" dirty="0">
              <a:solidFill>
                <a:schemeClr val="tx1"/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806137"/>
            <a:ext cx="9998286" cy="40765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Security: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IoT data sharing will be both secure and effortless.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Tech Integration: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blockchain and proxy re-encryption for faster sharing.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Tailored Solutions: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hardware/software for secure IoT data exchange.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Focus Areas: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Scalability, interoperability, user-friendliness for broad adoption.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73657"/>
      </p:ext>
    </p:extLst>
  </p:cSld>
  <p:clrMapOvr>
    <a:masterClrMapping/>
  </p:clrMapOvr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806136"/>
            <a:ext cx="9998286" cy="4606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and proxy re-encryption offer a secure, decentralized solution for IoT data sharing amidst growing device connections and data volumes. Prioritizing privacy and security is crucial, and these technologies provide the means to achieve 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xplore their potential for your IoT projects.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3872"/>
      </p:ext>
    </p:extLst>
  </p:cSld>
  <p:clrMapOvr>
    <a:masterClrMapping/>
  </p:clrMapOvr>
  <p:transition spd="slow" advTm="6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2047364"/>
            <a:ext cx="9998286" cy="42050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revolutionizes connectivity and data exchange.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challenges arise with increased data sharing.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offers a tamper-proof solution for IoT data security.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57250"/>
      </p:ext>
    </p:extLst>
  </p:cSld>
  <p:clrMapOvr>
    <a:masterClrMapping/>
  </p:clrMapOvr>
  <p:transition spd="slow" advTm="6000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806136"/>
            <a:ext cx="9998286" cy="4606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Dwork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and N.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Rothblum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(2014). "Fuzzy extractors: How to generate strong keys from biometrics and other noisy data." SIAM Journal on Computing, 38(1), 97-139.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Juels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and B.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Kaliski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Jr. (2007).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proofs of retrievability for large files." Proceedings of the 14th ACM conference on Computer and communications security, 584-597.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34"/>
      </p:ext>
    </p:extLst>
  </p:cSld>
  <p:clrMapOvr>
    <a:masterClrMapping/>
  </p:clrMapOvr>
  <p:transition spd="slow" advTm="60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şlíďe">
            <a:extLst>
              <a:ext uri="{FF2B5EF4-FFF2-40B4-BE49-F238E27FC236}">
                <a16:creationId xmlns:a16="http://schemas.microsoft.com/office/drawing/2014/main" id="{D3A14577-EDFF-5DD4-B443-2EEA2DD8E764}"/>
              </a:ext>
            </a:extLst>
          </p:cNvPr>
          <p:cNvSpPr/>
          <p:nvPr/>
        </p:nvSpPr>
        <p:spPr>
          <a:xfrm flipH="1">
            <a:off x="659695" y="4314065"/>
            <a:ext cx="2578022" cy="53001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endParaRPr/>
          </a:p>
        </p:txBody>
      </p:sp>
      <p:sp>
        <p:nvSpPr>
          <p:cNvPr id="6" name="ïṣľide">
            <a:extLst>
              <a:ext uri="{FF2B5EF4-FFF2-40B4-BE49-F238E27FC236}">
                <a16:creationId xmlns:a16="http://schemas.microsoft.com/office/drawing/2014/main" id="{BF732842-F24A-480F-2D91-C9F6D8DC707C}"/>
              </a:ext>
            </a:extLst>
          </p:cNvPr>
          <p:cNvSpPr txBox="1"/>
          <p:nvPr/>
        </p:nvSpPr>
        <p:spPr>
          <a:xfrm>
            <a:off x="659695" y="3832292"/>
            <a:ext cx="25780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endParaRPr lang="zh-CN" altLang="en-US" sz="2400" spc="600" dirty="0">
              <a:solidFill>
                <a:schemeClr val="tx1"/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6468A-C6F6-D9BE-668D-68B6EC622720}"/>
              </a:ext>
            </a:extLst>
          </p:cNvPr>
          <p:cNvSpPr txBox="1">
            <a:spLocks/>
          </p:cNvSpPr>
          <p:nvPr/>
        </p:nvSpPr>
        <p:spPr>
          <a:xfrm>
            <a:off x="1828800" y="2675466"/>
            <a:ext cx="8534400" cy="15070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 YOU</a:t>
            </a:r>
            <a:endParaRPr lang="en-IN" sz="8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76690"/>
      </p:ext>
    </p:extLst>
  </p:cSld>
  <p:clrMapOvr>
    <a:masterClrMapping/>
  </p:clrMapOvr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şlíďe">
            <a:extLst>
              <a:ext uri="{FF2B5EF4-FFF2-40B4-BE49-F238E27FC236}">
                <a16:creationId xmlns:a16="http://schemas.microsoft.com/office/drawing/2014/main" id="{D3A14577-EDFF-5DD4-B443-2EEA2DD8E764}"/>
              </a:ext>
            </a:extLst>
          </p:cNvPr>
          <p:cNvSpPr/>
          <p:nvPr/>
        </p:nvSpPr>
        <p:spPr>
          <a:xfrm flipH="1">
            <a:off x="659695" y="4314065"/>
            <a:ext cx="2578022" cy="53001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endParaRPr/>
          </a:p>
        </p:txBody>
      </p:sp>
      <p:sp>
        <p:nvSpPr>
          <p:cNvPr id="6" name="ïṣľide">
            <a:extLst>
              <a:ext uri="{FF2B5EF4-FFF2-40B4-BE49-F238E27FC236}">
                <a16:creationId xmlns:a16="http://schemas.microsoft.com/office/drawing/2014/main" id="{BF732842-F24A-480F-2D91-C9F6D8DC707C}"/>
              </a:ext>
            </a:extLst>
          </p:cNvPr>
          <p:cNvSpPr txBox="1"/>
          <p:nvPr/>
        </p:nvSpPr>
        <p:spPr>
          <a:xfrm>
            <a:off x="659695" y="3832292"/>
            <a:ext cx="25780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endParaRPr lang="zh-CN" altLang="en-US" sz="2400" spc="600" dirty="0">
              <a:solidFill>
                <a:schemeClr val="tx1"/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759867"/>
            <a:ext cx="9998286" cy="4606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concerns in IoT systems are prevalent.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and Proxy Re-Encryption are proposed as solutions.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and private data sharing.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data integrity.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 user privacy.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scalability in IoT systems.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combines blockchain and Proxy Re-Encryption.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trusted and efficient solution for secure IoT data sharing.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20784"/>
      </p:ext>
    </p:extLst>
  </p:cSld>
  <p:clrMapOvr>
    <a:masterClrMapping/>
  </p:clrMapOvr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788993"/>
            <a:ext cx="9998286" cy="49314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 sharing.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breaches.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trusted third parties.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points of failure.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data leaks.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and accountability.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establishing trust for data handling.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pertinent in sensitive industries (e.g., healthcare, finance).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need for data protection in these sectors.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71718"/>
      </p:ext>
    </p:extLst>
  </p:cSld>
  <p:clrMapOvr>
    <a:masterClrMapping/>
  </p:clrMapOvr>
  <p:transition spd="slow" advTm="6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3FB5E60-FA8B-3FF3-E206-6CDD747A811D}"/>
              </a:ext>
            </a:extLst>
          </p:cNvPr>
          <p:cNvSpPr txBox="1">
            <a:spLocks/>
          </p:cNvSpPr>
          <p:nvPr/>
        </p:nvSpPr>
        <p:spPr>
          <a:xfrm>
            <a:off x="1015154" y="1782258"/>
            <a:ext cx="10146182" cy="4294861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Re-Encryption + Blockchain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IoT security and privacy.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Re-Encryption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secure data sharing.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Protects encryption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 proxy server.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Benefits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immutability.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transparency.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Establishes trustless environment.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Mitigates IoT data risks.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Assurance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Safeguards shared data.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Boosts security by moving away from central systems.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Trust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visibility and reliability in data transactions.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00694"/>
      </p:ext>
    </p:extLst>
  </p:cSld>
  <p:clrMapOvr>
    <a:masterClrMapping/>
  </p:clrMapOvr>
  <p:transition spd="slow" advTm="6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5104D-5297-27FD-1922-58D040F6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0134" y="1527523"/>
            <a:ext cx="8604711" cy="2369819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23094-19BF-88FA-2AD4-8ED81AFEE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0134" y="3864404"/>
            <a:ext cx="8604712" cy="236684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D257B-FD28-74E4-4BB3-84B3EDC3009F}"/>
              </a:ext>
            </a:extLst>
          </p:cNvPr>
          <p:cNvSpPr txBox="1"/>
          <p:nvPr/>
        </p:nvSpPr>
        <p:spPr>
          <a:xfrm>
            <a:off x="1776859" y="4060514"/>
            <a:ext cx="209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LEVEL-2 DFD: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8B340-F356-47A5-95FE-A9095BC6D868}"/>
              </a:ext>
            </a:extLst>
          </p:cNvPr>
          <p:cNvSpPr txBox="1"/>
          <p:nvPr/>
        </p:nvSpPr>
        <p:spPr>
          <a:xfrm>
            <a:off x="1810133" y="1609442"/>
            <a:ext cx="180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LEVEL-1 DFD: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99040-7BF3-504A-7946-89136B7EA6A0}"/>
              </a:ext>
            </a:extLst>
          </p:cNvPr>
          <p:cNvSpPr/>
          <p:nvPr/>
        </p:nvSpPr>
        <p:spPr>
          <a:xfrm>
            <a:off x="2262433" y="2447024"/>
            <a:ext cx="1159497" cy="34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D79A2-CE04-5125-C15E-799DAA0709B9}"/>
              </a:ext>
            </a:extLst>
          </p:cNvPr>
          <p:cNvSpPr txBox="1"/>
          <p:nvPr/>
        </p:nvSpPr>
        <p:spPr>
          <a:xfrm>
            <a:off x="2262433" y="2439936"/>
            <a:ext cx="146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Data Owner</a:t>
            </a:r>
          </a:p>
        </p:txBody>
      </p:sp>
    </p:spTree>
    <p:extLst>
      <p:ext uri="{BB962C8B-B14F-4D97-AF65-F5344CB8AC3E}">
        <p14:creationId xmlns:p14="http://schemas.microsoft.com/office/powerpoint/2010/main" val="2280687973"/>
      </p:ext>
    </p:extLst>
  </p:cSld>
  <p:clrMapOvr>
    <a:masterClrMapping/>
  </p:clrMapOvr>
  <p:transition spd="slow" advTm="6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5104D-5297-27FD-1922-58D040F6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0429" y="1556999"/>
            <a:ext cx="8604712" cy="2369819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23094-19BF-88FA-2AD4-8ED81AFEE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0429" y="3882615"/>
            <a:ext cx="8604712" cy="236981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D257B-FD28-74E4-4BB3-84B3EDC3009F}"/>
              </a:ext>
            </a:extLst>
          </p:cNvPr>
          <p:cNvSpPr txBox="1"/>
          <p:nvPr/>
        </p:nvSpPr>
        <p:spPr>
          <a:xfrm>
            <a:off x="1777154" y="3936006"/>
            <a:ext cx="209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LEVEL-4(1) DFD: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8B340-F356-47A5-95FE-A9095BC6D868}"/>
              </a:ext>
            </a:extLst>
          </p:cNvPr>
          <p:cNvSpPr txBox="1"/>
          <p:nvPr/>
        </p:nvSpPr>
        <p:spPr>
          <a:xfrm>
            <a:off x="1810429" y="1620708"/>
            <a:ext cx="180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LEVEL-3 DFD: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78C8A-4BE6-B9E4-C5E7-94E70FA1D594}"/>
              </a:ext>
            </a:extLst>
          </p:cNvPr>
          <p:cNvSpPr/>
          <p:nvPr/>
        </p:nvSpPr>
        <p:spPr>
          <a:xfrm>
            <a:off x="2564105" y="2444387"/>
            <a:ext cx="1159497" cy="34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164B7-A3D1-4FF3-AD55-1C23F07AAB7B}"/>
              </a:ext>
            </a:extLst>
          </p:cNvPr>
          <p:cNvSpPr txBox="1"/>
          <p:nvPr/>
        </p:nvSpPr>
        <p:spPr>
          <a:xfrm>
            <a:off x="2521670" y="2465843"/>
            <a:ext cx="146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Proxy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978F9-F64C-BFF0-C4BC-DB83D481D6F1}"/>
              </a:ext>
            </a:extLst>
          </p:cNvPr>
          <p:cNvSpPr/>
          <p:nvPr/>
        </p:nvSpPr>
        <p:spPr>
          <a:xfrm>
            <a:off x="2672531" y="4748621"/>
            <a:ext cx="1159497" cy="34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FBDB4-41B2-3ED6-89B6-2FA0072EDD2A}"/>
              </a:ext>
            </a:extLst>
          </p:cNvPr>
          <p:cNvSpPr txBox="1"/>
          <p:nvPr/>
        </p:nvSpPr>
        <p:spPr>
          <a:xfrm>
            <a:off x="2521670" y="4766848"/>
            <a:ext cx="146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val="911412660"/>
      </p:ext>
    </p:extLst>
  </p:cSld>
  <p:clrMapOvr>
    <a:masterClrMapping/>
  </p:clrMapOvr>
  <p:transition spd="slow" advTm="6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F9"/>
            </a:gs>
            <a:gs pos="100000">
              <a:srgbClr val="F6FAF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9F0D003-1735-68B0-F5F3-240BAFE8D045}"/>
              </a:ext>
            </a:extLst>
          </p:cNvPr>
          <p:cNvSpPr>
            <a:spLocks/>
          </p:cNvSpPr>
          <p:nvPr/>
        </p:nvSpPr>
        <p:spPr bwMode="auto">
          <a:xfrm rot="5400000">
            <a:off x="6837757" y="1532369"/>
            <a:ext cx="265029" cy="10386235"/>
          </a:xfrm>
          <a:custGeom>
            <a:avLst/>
            <a:gdLst>
              <a:gd name="connsiteX0" fmla="*/ 0 w 265029"/>
              <a:gd name="connsiteY0" fmla="*/ 9804667 h 10386235"/>
              <a:gd name="connsiteX1" fmla="*/ 0 w 265029"/>
              <a:gd name="connsiteY1" fmla="*/ 216077 h 10386235"/>
              <a:gd name="connsiteX2" fmla="*/ 0 w 265029"/>
              <a:gd name="connsiteY2" fmla="*/ 0 h 10386235"/>
              <a:gd name="connsiteX3" fmla="*/ 265029 w 265029"/>
              <a:gd name="connsiteY3" fmla="*/ 0 h 10386235"/>
              <a:gd name="connsiteX4" fmla="*/ 265028 w 265029"/>
              <a:gd name="connsiteY4" fmla="*/ 10386235 h 10386235"/>
              <a:gd name="connsiteX5" fmla="*/ 226130 w 265029"/>
              <a:gd name="connsiteY5" fmla="*/ 10343034 h 10386235"/>
              <a:gd name="connsiteX6" fmla="*/ 0 w 265029"/>
              <a:gd name="connsiteY6" fmla="*/ 9804667 h 1038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29" h="10386235">
                <a:moveTo>
                  <a:pt x="0" y="9804667"/>
                </a:moveTo>
                <a:cubicBezTo>
                  <a:pt x="0" y="4878065"/>
                  <a:pt x="0" y="1952897"/>
                  <a:pt x="0" y="216077"/>
                </a:cubicBezTo>
                <a:lnTo>
                  <a:pt x="0" y="0"/>
                </a:lnTo>
                <a:lnTo>
                  <a:pt x="265029" y="0"/>
                </a:lnTo>
                <a:lnTo>
                  <a:pt x="265028" y="10386235"/>
                </a:lnTo>
                <a:lnTo>
                  <a:pt x="226130" y="10343034"/>
                </a:lnTo>
                <a:cubicBezTo>
                  <a:pt x="77360" y="10166083"/>
                  <a:pt x="0" y="9986151"/>
                  <a:pt x="0" y="9804667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C5F19F5-2792-6506-0558-817C5CF067B5}"/>
              </a:ext>
            </a:extLst>
          </p:cNvPr>
          <p:cNvSpPr>
            <a:spLocks/>
          </p:cNvSpPr>
          <p:nvPr/>
        </p:nvSpPr>
        <p:spPr bwMode="auto">
          <a:xfrm rot="5400000">
            <a:off x="9359976" y="4025980"/>
            <a:ext cx="605566" cy="5058475"/>
          </a:xfrm>
          <a:custGeom>
            <a:avLst/>
            <a:gdLst>
              <a:gd name="connsiteX0" fmla="*/ 0 w 605566"/>
              <a:gd name="connsiteY0" fmla="*/ 4180791 h 5058475"/>
              <a:gd name="connsiteX1" fmla="*/ 0 w 605566"/>
              <a:gd name="connsiteY1" fmla="*/ 123646 h 5058475"/>
              <a:gd name="connsiteX2" fmla="*/ 0 w 605566"/>
              <a:gd name="connsiteY2" fmla="*/ 0 h 5058475"/>
              <a:gd name="connsiteX3" fmla="*/ 605566 w 605566"/>
              <a:gd name="connsiteY3" fmla="*/ 0 h 5058475"/>
              <a:gd name="connsiteX4" fmla="*/ 605566 w 605566"/>
              <a:gd name="connsiteY4" fmla="*/ 5058475 h 5058475"/>
              <a:gd name="connsiteX5" fmla="*/ 539182 w 605566"/>
              <a:gd name="connsiteY5" fmla="*/ 5011068 h 5058475"/>
              <a:gd name="connsiteX6" fmla="*/ 0 w 605566"/>
              <a:gd name="connsiteY6" fmla="*/ 4180791 h 50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566" h="5058475">
                <a:moveTo>
                  <a:pt x="0" y="4180791"/>
                </a:moveTo>
                <a:cubicBezTo>
                  <a:pt x="0" y="2641228"/>
                  <a:pt x="0" y="1297118"/>
                  <a:pt x="0" y="123646"/>
                </a:cubicBezTo>
                <a:lnTo>
                  <a:pt x="0" y="0"/>
                </a:lnTo>
                <a:lnTo>
                  <a:pt x="605566" y="0"/>
                </a:lnTo>
                <a:lnTo>
                  <a:pt x="605566" y="5058475"/>
                </a:lnTo>
                <a:lnTo>
                  <a:pt x="539182" y="5011068"/>
                </a:lnTo>
                <a:cubicBezTo>
                  <a:pt x="187192" y="4741653"/>
                  <a:pt x="0" y="4463099"/>
                  <a:pt x="0" y="4180791"/>
                </a:cubicBez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C8055FA-EBA8-3E59-BA7B-D8BCAF6089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057780" y="-5057780"/>
            <a:ext cx="228853" cy="10344412"/>
          </a:xfrm>
          <a:custGeom>
            <a:avLst/>
            <a:gdLst>
              <a:gd name="connsiteX0" fmla="*/ 228853 w 228853"/>
              <a:gd name="connsiteY0" fmla="*/ 0 h 10344412"/>
              <a:gd name="connsiteX1" fmla="*/ 228852 w 228853"/>
              <a:gd name="connsiteY1" fmla="*/ 10344412 h 10344412"/>
              <a:gd name="connsiteX2" fmla="*/ 205364 w 228853"/>
              <a:gd name="connsiteY2" fmla="*/ 10317735 h 10344412"/>
              <a:gd name="connsiteX3" fmla="*/ 0 w 228853"/>
              <a:gd name="connsiteY3" fmla="*/ 9804668 h 10344412"/>
              <a:gd name="connsiteX4" fmla="*/ 0 w 228853"/>
              <a:gd name="connsiteY4" fmla="*/ 216077 h 10344412"/>
              <a:gd name="connsiteX5" fmla="*/ 0 w 228853"/>
              <a:gd name="connsiteY5" fmla="*/ 0 h 1034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853" h="10344412">
                <a:moveTo>
                  <a:pt x="228853" y="0"/>
                </a:moveTo>
                <a:lnTo>
                  <a:pt x="228852" y="10344412"/>
                </a:lnTo>
                <a:lnTo>
                  <a:pt x="205364" y="10317735"/>
                </a:lnTo>
                <a:cubicBezTo>
                  <a:pt x="70168" y="10148943"/>
                  <a:pt x="0" y="9977509"/>
                  <a:pt x="0" y="9804668"/>
                </a:cubicBezTo>
                <a:cubicBezTo>
                  <a:pt x="0" y="4878066"/>
                  <a:pt x="0" y="1952896"/>
                  <a:pt x="0" y="216077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6196AC0-B779-8D4D-0E53-1E24E39F146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787632" y="-3807741"/>
            <a:ext cx="573918" cy="8149182"/>
          </a:xfrm>
          <a:custGeom>
            <a:avLst/>
            <a:gdLst>
              <a:gd name="connsiteX0" fmla="*/ 573918 w 573918"/>
              <a:gd name="connsiteY0" fmla="*/ 0 h 8149182"/>
              <a:gd name="connsiteX1" fmla="*/ 573918 w 573918"/>
              <a:gd name="connsiteY1" fmla="*/ 8149182 h 8149182"/>
              <a:gd name="connsiteX2" fmla="*/ 517838 w 573918"/>
              <a:gd name="connsiteY2" fmla="*/ 8108745 h 8149182"/>
              <a:gd name="connsiteX3" fmla="*/ 0 w 573918"/>
              <a:gd name="connsiteY3" fmla="*/ 7294974 h 8149182"/>
              <a:gd name="connsiteX4" fmla="*/ 0 w 573918"/>
              <a:gd name="connsiteY4" fmla="*/ 204518 h 8149182"/>
              <a:gd name="connsiteX5" fmla="*/ 0 w 573918"/>
              <a:gd name="connsiteY5" fmla="*/ 0 h 814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918" h="8149182">
                <a:moveTo>
                  <a:pt x="573918" y="0"/>
                </a:moveTo>
                <a:lnTo>
                  <a:pt x="573918" y="8149182"/>
                </a:lnTo>
                <a:lnTo>
                  <a:pt x="517838" y="8108745"/>
                </a:lnTo>
                <a:cubicBezTo>
                  <a:pt x="179630" y="7844465"/>
                  <a:pt x="0" y="7571521"/>
                  <a:pt x="0" y="7294974"/>
                </a:cubicBezTo>
                <a:cubicBezTo>
                  <a:pt x="0" y="4215848"/>
                  <a:pt x="0" y="1918531"/>
                  <a:pt x="0" y="204518"/>
                </a:cubicBezTo>
                <a:lnTo>
                  <a:pt x="0" y="0"/>
                </a:lnTo>
                <a:close/>
              </a:path>
            </a:pathLst>
          </a:custGeom>
          <a:solidFill>
            <a:srgbClr val="135CBC">
              <a:alpha val="49000"/>
            </a:srgb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Bebas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DE12C-AF09-85F0-57F9-49D5D7B2B9F1}"/>
              </a:ext>
            </a:extLst>
          </p:cNvPr>
          <p:cNvSpPr txBox="1">
            <a:spLocks/>
          </p:cNvSpPr>
          <p:nvPr/>
        </p:nvSpPr>
        <p:spPr>
          <a:xfrm>
            <a:off x="1015154" y="975360"/>
            <a:ext cx="8534400" cy="65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IN" sz="36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5104D-5297-27FD-1922-58D040F6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389" y="1547572"/>
            <a:ext cx="8604712" cy="2369819"/>
          </a:xfrm>
          <a:prstGeom prst="rect">
            <a:avLst/>
          </a:prstGeom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61E01D-7D96-24D8-EB88-5ED28A8EE125}"/>
              </a:ext>
            </a:extLst>
          </p:cNvPr>
          <p:cNvSpPr/>
          <p:nvPr/>
        </p:nvSpPr>
        <p:spPr>
          <a:xfrm>
            <a:off x="2238834" y="2543278"/>
            <a:ext cx="1150070" cy="2650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23094-19BF-88FA-2AD4-8ED81AFEE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389" y="3882615"/>
            <a:ext cx="8604712" cy="2369818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2082E1-D2CD-69B3-DCA0-7335DB21B839}"/>
              </a:ext>
            </a:extLst>
          </p:cNvPr>
          <p:cNvSpPr txBox="1"/>
          <p:nvPr/>
        </p:nvSpPr>
        <p:spPr>
          <a:xfrm>
            <a:off x="1777154" y="3943459"/>
            <a:ext cx="209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LEVEL-4(3) DFD: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88A17-F57F-4EDE-8888-23A1750C6527}"/>
              </a:ext>
            </a:extLst>
          </p:cNvPr>
          <p:cNvSpPr txBox="1"/>
          <p:nvPr/>
        </p:nvSpPr>
        <p:spPr>
          <a:xfrm>
            <a:off x="1805388" y="1608416"/>
            <a:ext cx="209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LEVEL-4(2) DFD: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28BA5-5015-2BB2-2936-EC933825007C}"/>
              </a:ext>
            </a:extLst>
          </p:cNvPr>
          <p:cNvSpPr/>
          <p:nvPr/>
        </p:nvSpPr>
        <p:spPr>
          <a:xfrm>
            <a:off x="2511957" y="2063159"/>
            <a:ext cx="1159497" cy="34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EB8901-7C64-A220-6B86-9D16C40CFEF6}"/>
              </a:ext>
            </a:extLst>
          </p:cNvPr>
          <p:cNvSpPr/>
          <p:nvPr/>
        </p:nvSpPr>
        <p:spPr>
          <a:xfrm>
            <a:off x="2419949" y="4378330"/>
            <a:ext cx="1159497" cy="34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921D8E-05AE-FBC4-9C86-A0361F4E1C58}"/>
              </a:ext>
            </a:extLst>
          </p:cNvPr>
          <p:cNvSpPr txBox="1"/>
          <p:nvPr/>
        </p:nvSpPr>
        <p:spPr>
          <a:xfrm>
            <a:off x="2361096" y="2068587"/>
            <a:ext cx="146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Trust Authority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D0E67-A616-0128-A8DD-C6487330F51D}"/>
              </a:ext>
            </a:extLst>
          </p:cNvPr>
          <p:cNvSpPr txBox="1"/>
          <p:nvPr/>
        </p:nvSpPr>
        <p:spPr>
          <a:xfrm>
            <a:off x="2270111" y="4420377"/>
            <a:ext cx="166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Key Management</a:t>
            </a:r>
          </a:p>
        </p:txBody>
      </p:sp>
    </p:spTree>
    <p:extLst>
      <p:ext uri="{BB962C8B-B14F-4D97-AF65-F5344CB8AC3E}">
        <p14:creationId xmlns:p14="http://schemas.microsoft.com/office/powerpoint/2010/main" val="79392651"/>
      </p:ext>
    </p:extLst>
  </p:cSld>
  <p:clrMapOvr>
    <a:masterClrMapping/>
  </p:clrMapOvr>
  <p:transition spd="slow" advTm="60000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771</Words>
  <Application>Microsoft Office PowerPoint</Application>
  <PresentationFormat>Widescreen</PresentationFormat>
  <Paragraphs>164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Arial</vt:lpstr>
      <vt:lpstr>Times New Roman</vt:lpstr>
      <vt:lpstr>思源宋体 CN Heavy</vt:lpstr>
      <vt:lpstr>思源宋体 CN Light</vt:lpstr>
      <vt:lpstr>思源黑体 CN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Ashik ED</cp:lastModifiedBy>
  <cp:revision>70</cp:revision>
  <dcterms:created xsi:type="dcterms:W3CDTF">2022-07-16T03:21:06Z</dcterms:created>
  <dcterms:modified xsi:type="dcterms:W3CDTF">2023-09-27T02:25:15Z</dcterms:modified>
</cp:coreProperties>
</file>