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8" r:id="rId1"/>
  </p:sldMasterIdLst>
  <p:sldIdLst>
    <p:sldId id="256" r:id="rId2"/>
    <p:sldId id="257" r:id="rId3"/>
    <p:sldId id="258" r:id="rId4"/>
    <p:sldId id="276" r:id="rId5"/>
    <p:sldId id="260" r:id="rId6"/>
    <p:sldId id="266" r:id="rId7"/>
    <p:sldId id="268" r:id="rId8"/>
    <p:sldId id="269" r:id="rId9"/>
    <p:sldId id="267" r:id="rId10"/>
    <p:sldId id="270" r:id="rId11"/>
    <p:sldId id="271" r:id="rId12"/>
    <p:sldId id="261" r:id="rId13"/>
    <p:sldId id="259" r:id="rId14"/>
    <p:sldId id="273" r:id="rId15"/>
    <p:sldId id="262" r:id="rId16"/>
    <p:sldId id="277" r:id="rId17"/>
    <p:sldId id="278" r:id="rId18"/>
    <p:sldId id="279" r:id="rId19"/>
    <p:sldId id="275" r:id="rId20"/>
    <p:sldId id="27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71507897-22E4-4111-8FF2-4F67040439BD}">
          <p14:sldIdLst>
            <p14:sldId id="256"/>
            <p14:sldId id="257"/>
            <p14:sldId id="258"/>
            <p14:sldId id="276"/>
            <p14:sldId id="260"/>
            <p14:sldId id="266"/>
            <p14:sldId id="268"/>
            <p14:sldId id="269"/>
            <p14:sldId id="267"/>
            <p14:sldId id="270"/>
            <p14:sldId id="271"/>
            <p14:sldId id="261"/>
            <p14:sldId id="259"/>
            <p14:sldId id="273"/>
            <p14:sldId id="262"/>
            <p14:sldId id="277"/>
            <p14:sldId id="278"/>
            <p14:sldId id="279"/>
            <p14:sldId id="275"/>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286" autoAdjust="0"/>
    <p:restoredTop sz="94660"/>
  </p:normalViewPr>
  <p:slideViewPr>
    <p:cSldViewPr snapToGrid="0">
      <p:cViewPr varScale="1">
        <p:scale>
          <a:sx n="79" d="100"/>
          <a:sy n="79" d="100"/>
        </p:scale>
        <p:origin x="64"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B2A13A5-3A10-4A89-8B56-968F3A12FC30}" type="datetimeFigureOut">
              <a:rPr lang="en-IN" smtClean="0"/>
              <a:t>16-02-2023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5C233E-8234-42D1-B49E-448A0D1AE052}"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83466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0B2A13A5-3A10-4A89-8B56-968F3A12FC30}" type="datetimeFigureOut">
              <a:rPr lang="en-IN" smtClean="0"/>
              <a:t>16-02-2023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C5C233E-8234-42D1-B49E-448A0D1AE052}" type="slidenum">
              <a:rPr lang="en-IN" smtClean="0"/>
              <a:t>‹#›</a:t>
            </a:fld>
            <a:endParaRPr lang="en-IN"/>
          </a:p>
        </p:txBody>
      </p:sp>
    </p:spTree>
    <p:extLst>
      <p:ext uri="{BB962C8B-B14F-4D97-AF65-F5344CB8AC3E}">
        <p14:creationId xmlns:p14="http://schemas.microsoft.com/office/powerpoint/2010/main" val="3666350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2A13A5-3A10-4A89-8B56-968F3A12FC30}" type="datetimeFigureOut">
              <a:rPr lang="en-IN" smtClean="0"/>
              <a:t>16-02-2023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5C233E-8234-42D1-B49E-448A0D1AE052}" type="slidenum">
              <a:rPr lang="en-IN" smtClean="0"/>
              <a:t>‹#›</a:t>
            </a:fld>
            <a:endParaRPr lang="en-IN"/>
          </a:p>
        </p:txBody>
      </p:sp>
    </p:spTree>
    <p:extLst>
      <p:ext uri="{BB962C8B-B14F-4D97-AF65-F5344CB8AC3E}">
        <p14:creationId xmlns:p14="http://schemas.microsoft.com/office/powerpoint/2010/main" val="13986077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2A13A5-3A10-4A89-8B56-968F3A12FC30}" type="datetimeFigureOut">
              <a:rPr lang="en-IN" smtClean="0"/>
              <a:t>16-02-2023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5C233E-8234-42D1-B49E-448A0D1AE052}"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4801291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2A13A5-3A10-4A89-8B56-968F3A12FC30}" type="datetimeFigureOut">
              <a:rPr lang="en-IN" smtClean="0"/>
              <a:t>16-02-2023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5C233E-8234-42D1-B49E-448A0D1AE052}" type="slidenum">
              <a:rPr lang="en-IN" smtClean="0"/>
              <a:t>‹#›</a:t>
            </a:fld>
            <a:endParaRPr lang="en-IN"/>
          </a:p>
        </p:txBody>
      </p:sp>
    </p:spTree>
    <p:extLst>
      <p:ext uri="{BB962C8B-B14F-4D97-AF65-F5344CB8AC3E}">
        <p14:creationId xmlns:p14="http://schemas.microsoft.com/office/powerpoint/2010/main" val="35883900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2A13A5-3A10-4A89-8B56-968F3A12FC30}" type="datetimeFigureOut">
              <a:rPr lang="en-IN" smtClean="0"/>
              <a:t>16-02-2023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5C233E-8234-42D1-B49E-448A0D1AE052}"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916331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2A13A5-3A10-4A89-8B56-968F3A12FC30}" type="datetimeFigureOut">
              <a:rPr lang="en-IN" smtClean="0"/>
              <a:t>16-02-2023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5C233E-8234-42D1-B49E-448A0D1AE052}" type="slidenum">
              <a:rPr lang="en-IN" smtClean="0"/>
              <a:t>‹#›</a:t>
            </a:fld>
            <a:endParaRPr lang="en-IN"/>
          </a:p>
        </p:txBody>
      </p:sp>
    </p:spTree>
    <p:extLst>
      <p:ext uri="{BB962C8B-B14F-4D97-AF65-F5344CB8AC3E}">
        <p14:creationId xmlns:p14="http://schemas.microsoft.com/office/powerpoint/2010/main" val="18882812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2A13A5-3A10-4A89-8B56-968F3A12FC30}" type="datetimeFigureOut">
              <a:rPr lang="en-IN" smtClean="0"/>
              <a:t>16-02-2023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5C233E-8234-42D1-B49E-448A0D1AE052}" type="slidenum">
              <a:rPr lang="en-IN" smtClean="0"/>
              <a:t>‹#›</a:t>
            </a:fld>
            <a:endParaRPr lang="en-IN"/>
          </a:p>
        </p:txBody>
      </p:sp>
    </p:spTree>
    <p:extLst>
      <p:ext uri="{BB962C8B-B14F-4D97-AF65-F5344CB8AC3E}">
        <p14:creationId xmlns:p14="http://schemas.microsoft.com/office/powerpoint/2010/main" val="30060382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2A13A5-3A10-4A89-8B56-968F3A12FC30}" type="datetimeFigureOut">
              <a:rPr lang="en-IN" smtClean="0"/>
              <a:t>16-02-2023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5C233E-8234-42D1-B49E-448A0D1AE052}" type="slidenum">
              <a:rPr lang="en-IN" smtClean="0"/>
              <a:t>‹#›</a:t>
            </a:fld>
            <a:endParaRPr lang="en-IN"/>
          </a:p>
        </p:txBody>
      </p:sp>
    </p:spTree>
    <p:extLst>
      <p:ext uri="{BB962C8B-B14F-4D97-AF65-F5344CB8AC3E}">
        <p14:creationId xmlns:p14="http://schemas.microsoft.com/office/powerpoint/2010/main" val="2452486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2A13A5-3A10-4A89-8B56-968F3A12FC30}" type="datetimeFigureOut">
              <a:rPr lang="en-IN" smtClean="0"/>
              <a:t>16-02-2023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5C233E-8234-42D1-B49E-448A0D1AE052}" type="slidenum">
              <a:rPr lang="en-IN" smtClean="0"/>
              <a:t>‹#›</a:t>
            </a:fld>
            <a:endParaRPr lang="en-IN"/>
          </a:p>
        </p:txBody>
      </p:sp>
    </p:spTree>
    <p:extLst>
      <p:ext uri="{BB962C8B-B14F-4D97-AF65-F5344CB8AC3E}">
        <p14:creationId xmlns:p14="http://schemas.microsoft.com/office/powerpoint/2010/main" val="3603321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2A13A5-3A10-4A89-8B56-968F3A12FC30}" type="datetimeFigureOut">
              <a:rPr lang="en-IN" smtClean="0"/>
              <a:t>16-02-2023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5C233E-8234-42D1-B49E-448A0D1AE052}" type="slidenum">
              <a:rPr lang="en-IN" smtClean="0"/>
              <a:t>‹#›</a:t>
            </a:fld>
            <a:endParaRPr lang="en-IN"/>
          </a:p>
        </p:txBody>
      </p:sp>
    </p:spTree>
    <p:extLst>
      <p:ext uri="{BB962C8B-B14F-4D97-AF65-F5344CB8AC3E}">
        <p14:creationId xmlns:p14="http://schemas.microsoft.com/office/powerpoint/2010/main" val="2420370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2A13A5-3A10-4A89-8B56-968F3A12FC30}" type="datetimeFigureOut">
              <a:rPr lang="en-IN" smtClean="0"/>
              <a:t>16-02-2023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5C233E-8234-42D1-B49E-448A0D1AE052}" type="slidenum">
              <a:rPr lang="en-IN" smtClean="0"/>
              <a:t>‹#›</a:t>
            </a:fld>
            <a:endParaRPr lang="en-IN"/>
          </a:p>
        </p:txBody>
      </p:sp>
    </p:spTree>
    <p:extLst>
      <p:ext uri="{BB962C8B-B14F-4D97-AF65-F5344CB8AC3E}">
        <p14:creationId xmlns:p14="http://schemas.microsoft.com/office/powerpoint/2010/main" val="4069362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2A13A5-3A10-4A89-8B56-968F3A12FC30}" type="datetimeFigureOut">
              <a:rPr lang="en-IN" smtClean="0"/>
              <a:t>16-02-2023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C5C233E-8234-42D1-B49E-448A0D1AE052}" type="slidenum">
              <a:rPr lang="en-IN" smtClean="0"/>
              <a:t>‹#›</a:t>
            </a:fld>
            <a:endParaRPr lang="en-IN"/>
          </a:p>
        </p:txBody>
      </p:sp>
    </p:spTree>
    <p:extLst>
      <p:ext uri="{BB962C8B-B14F-4D97-AF65-F5344CB8AC3E}">
        <p14:creationId xmlns:p14="http://schemas.microsoft.com/office/powerpoint/2010/main" val="4041622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B2A13A5-3A10-4A89-8B56-968F3A12FC30}" type="datetimeFigureOut">
              <a:rPr lang="en-IN" smtClean="0"/>
              <a:t>16-02-2023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C5C233E-8234-42D1-B49E-448A0D1AE052}" type="slidenum">
              <a:rPr lang="en-IN" smtClean="0"/>
              <a:t>‹#›</a:t>
            </a:fld>
            <a:endParaRPr lang="en-IN"/>
          </a:p>
        </p:txBody>
      </p:sp>
    </p:spTree>
    <p:extLst>
      <p:ext uri="{BB962C8B-B14F-4D97-AF65-F5344CB8AC3E}">
        <p14:creationId xmlns:p14="http://schemas.microsoft.com/office/powerpoint/2010/main" val="2681194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2A13A5-3A10-4A89-8B56-968F3A12FC30}" type="datetimeFigureOut">
              <a:rPr lang="en-IN" smtClean="0"/>
              <a:t>16-02-2023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C5C233E-8234-42D1-B49E-448A0D1AE052}" type="slidenum">
              <a:rPr lang="en-IN" smtClean="0"/>
              <a:t>‹#›</a:t>
            </a:fld>
            <a:endParaRPr lang="en-IN"/>
          </a:p>
        </p:txBody>
      </p:sp>
    </p:spTree>
    <p:extLst>
      <p:ext uri="{BB962C8B-B14F-4D97-AF65-F5344CB8AC3E}">
        <p14:creationId xmlns:p14="http://schemas.microsoft.com/office/powerpoint/2010/main" val="3853519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2A13A5-3A10-4A89-8B56-968F3A12FC30}" type="datetimeFigureOut">
              <a:rPr lang="en-IN" smtClean="0"/>
              <a:t>16-02-2023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5C233E-8234-42D1-B49E-448A0D1AE052}" type="slidenum">
              <a:rPr lang="en-IN" smtClean="0"/>
              <a:t>‹#›</a:t>
            </a:fld>
            <a:endParaRPr lang="en-IN"/>
          </a:p>
        </p:txBody>
      </p:sp>
    </p:spTree>
    <p:extLst>
      <p:ext uri="{BB962C8B-B14F-4D97-AF65-F5344CB8AC3E}">
        <p14:creationId xmlns:p14="http://schemas.microsoft.com/office/powerpoint/2010/main" val="2559388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2A13A5-3A10-4A89-8B56-968F3A12FC30}" type="datetimeFigureOut">
              <a:rPr lang="en-IN" smtClean="0"/>
              <a:t>16-02-2023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5C233E-8234-42D1-B49E-448A0D1AE052}" type="slidenum">
              <a:rPr lang="en-IN" smtClean="0"/>
              <a:t>‹#›</a:t>
            </a:fld>
            <a:endParaRPr lang="en-IN"/>
          </a:p>
        </p:txBody>
      </p:sp>
    </p:spTree>
    <p:extLst>
      <p:ext uri="{BB962C8B-B14F-4D97-AF65-F5344CB8AC3E}">
        <p14:creationId xmlns:p14="http://schemas.microsoft.com/office/powerpoint/2010/main" val="2476530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0B2A13A5-3A10-4A89-8B56-968F3A12FC30}" type="datetimeFigureOut">
              <a:rPr lang="en-IN" smtClean="0"/>
              <a:t>16-02-2023</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6C5C233E-8234-42D1-B49E-448A0D1AE052}" type="slidenum">
              <a:rPr lang="en-IN" smtClean="0"/>
              <a:t>‹#›</a:t>
            </a:fld>
            <a:endParaRPr lang="en-IN"/>
          </a:p>
        </p:txBody>
      </p:sp>
    </p:spTree>
    <p:extLst>
      <p:ext uri="{BB962C8B-B14F-4D97-AF65-F5344CB8AC3E}">
        <p14:creationId xmlns:p14="http://schemas.microsoft.com/office/powerpoint/2010/main" val="3030394054"/>
      </p:ext>
    </p:extLst>
  </p:cSld>
  <p:clrMap bg1="dk1" tx1="lt1" bg2="dk2" tx2="lt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 id="2147483820" r:id="rId12"/>
    <p:sldLayoutId id="2147483821" r:id="rId13"/>
    <p:sldLayoutId id="2147483822" r:id="rId14"/>
    <p:sldLayoutId id="2147483823" r:id="rId15"/>
    <p:sldLayoutId id="2147483824" r:id="rId16"/>
    <p:sldLayoutId id="214748382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75987-4B5B-BEF8-039D-CDE04BF11598}"/>
              </a:ext>
            </a:extLst>
          </p:cNvPr>
          <p:cNvSpPr>
            <a:spLocks noGrp="1"/>
          </p:cNvSpPr>
          <p:nvPr>
            <p:ph type="ctrTitle"/>
          </p:nvPr>
        </p:nvSpPr>
        <p:spPr>
          <a:xfrm>
            <a:off x="1073087" y="1979874"/>
            <a:ext cx="11105044" cy="2173433"/>
          </a:xfrm>
        </p:spPr>
        <p:txBody>
          <a:bodyPr>
            <a:normAutofit/>
          </a:bodyPr>
          <a:lstStyle/>
          <a:p>
            <a:r>
              <a:rPr lang="en-IN"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HUMAN </a:t>
            </a:r>
            <a:r>
              <a:rPr lang="en-IN" sz="4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FOLLOWing</a:t>
            </a:r>
            <a:r>
              <a:rPr lang="en-IN"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ROBOT USING </a:t>
            </a:r>
            <a:br>
              <a:rPr lang="en-IN"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IN"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ARDUINO</a:t>
            </a:r>
          </a:p>
        </p:txBody>
      </p:sp>
      <p:sp>
        <p:nvSpPr>
          <p:cNvPr id="3" name="TextBox 2">
            <a:extLst>
              <a:ext uri="{FF2B5EF4-FFF2-40B4-BE49-F238E27FC236}">
                <a16:creationId xmlns:a16="http://schemas.microsoft.com/office/drawing/2014/main" id="{427B5C62-0FA6-00AE-4ADC-75AEDD4D247A}"/>
              </a:ext>
            </a:extLst>
          </p:cNvPr>
          <p:cNvSpPr txBox="1"/>
          <p:nvPr/>
        </p:nvSpPr>
        <p:spPr>
          <a:xfrm>
            <a:off x="6516803" y="4747668"/>
            <a:ext cx="4921858" cy="1754326"/>
          </a:xfrm>
          <a:prstGeom prst="rect">
            <a:avLst/>
          </a:prstGeom>
          <a:noFill/>
        </p:spPr>
        <p:txBody>
          <a:bodyPr wrap="square" rtlCol="0">
            <a:spAutoFit/>
          </a:bodyPr>
          <a:lstStyle/>
          <a:p>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By:</a:t>
            </a:r>
          </a:p>
          <a:p>
            <a:pPr algn="ct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ASHIK E D    [USN : 1OX21MC016]</a:t>
            </a:r>
          </a:p>
          <a:p>
            <a:pPr algn="ct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SAFI MANNA    [USN : 1OX21MC054</a:t>
            </a:r>
          </a:p>
          <a:p>
            <a:pPr algn="ct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Under the guidance of : Dr. Puja Shashi</a:t>
            </a:r>
          </a:p>
          <a:p>
            <a:pPr algn="ct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Associate Professor</a:t>
            </a: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D830712-2CE3-C8EC-20BF-9F2C443162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5192" y="1183129"/>
            <a:ext cx="796745" cy="796745"/>
          </a:xfrm>
          <a:prstGeom prst="rect">
            <a:avLst/>
          </a:prstGeom>
        </p:spPr>
      </p:pic>
      <p:sp>
        <p:nvSpPr>
          <p:cNvPr id="6" name="Title 1">
            <a:extLst>
              <a:ext uri="{FF2B5EF4-FFF2-40B4-BE49-F238E27FC236}">
                <a16:creationId xmlns:a16="http://schemas.microsoft.com/office/drawing/2014/main" id="{4EAA93BA-2FB6-27A5-B67C-257671BC0DCB}"/>
              </a:ext>
            </a:extLst>
          </p:cNvPr>
          <p:cNvSpPr txBox="1">
            <a:spLocks/>
          </p:cNvSpPr>
          <p:nvPr/>
        </p:nvSpPr>
        <p:spPr>
          <a:xfrm>
            <a:off x="2361537" y="1069778"/>
            <a:ext cx="6257677" cy="896344"/>
          </a:xfrm>
          <a:prstGeom prst="rect">
            <a:avLst/>
          </a:prstGeom>
          <a:effectLst/>
        </p:spPr>
        <p:txBody>
          <a:bodyPr vert="horz" lIns="91440" tIns="45720" rIns="91440" bIns="45720" rtlCol="0" anchor="b">
            <a:normAutofit fontScale="92500"/>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oxford college of engineering</a:t>
            </a:r>
          </a:p>
          <a:p>
            <a:r>
              <a:rPr lang="en-I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Dept, mca</a:t>
            </a:r>
          </a:p>
        </p:txBody>
      </p:sp>
    </p:spTree>
    <p:extLst>
      <p:ext uri="{BB962C8B-B14F-4D97-AF65-F5344CB8AC3E}">
        <p14:creationId xmlns:p14="http://schemas.microsoft.com/office/powerpoint/2010/main" val="28225940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559E2-3AD5-E450-C18B-CA69E148C975}"/>
              </a:ext>
            </a:extLst>
          </p:cNvPr>
          <p:cNvSpPr>
            <a:spLocks noGrp="1"/>
          </p:cNvSpPr>
          <p:nvPr>
            <p:ph type="title"/>
          </p:nvPr>
        </p:nvSpPr>
        <p:spPr>
          <a:xfrm>
            <a:off x="537256" y="620486"/>
            <a:ext cx="8534400" cy="1507067"/>
          </a:xfrm>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Infrared sensor</a:t>
            </a:r>
          </a:p>
        </p:txBody>
      </p:sp>
      <p:sp>
        <p:nvSpPr>
          <p:cNvPr id="3" name="Content Placeholder 2">
            <a:extLst>
              <a:ext uri="{FF2B5EF4-FFF2-40B4-BE49-F238E27FC236}">
                <a16:creationId xmlns:a16="http://schemas.microsoft.com/office/drawing/2014/main" id="{98517A8B-7B5B-AEEB-3D6F-796FE1F2CD71}"/>
              </a:ext>
            </a:extLst>
          </p:cNvPr>
          <p:cNvSpPr>
            <a:spLocks noGrp="1"/>
          </p:cNvSpPr>
          <p:nvPr>
            <p:ph idx="1"/>
          </p:nvPr>
        </p:nvSpPr>
        <p:spPr>
          <a:xfrm>
            <a:off x="399923" y="4186990"/>
            <a:ext cx="10572878" cy="2252655"/>
          </a:xfrm>
        </p:spPr>
        <p:txBody>
          <a:bodyPr>
            <a:noAutofit/>
          </a:bodyPr>
          <a:lstStyle/>
          <a:p>
            <a:endParaRPr lang="en-IN" sz="1800" b="0" i="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just"/>
            <a:r>
              <a:rPr lang="en-US" b="0" i="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 infrared (IR) sensor is an electronic device that detects infrared radiation in its surroundings. Infrared radiation is a type of electromagnetic radiation that has a longer wavelength than visible light and is invisible to the human eye. Infrared sensors are commonly used in a variety of applications, including motion detection, temperature sensing, and remote control systems.</a:t>
            </a:r>
          </a:p>
          <a:p>
            <a:pPr algn="just"/>
            <a:r>
              <a:rPr lang="en-US" b="0" i="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It is used in temperature sensing applications, where they can measure the temperature of a surface based on the amount of IR radiation it emits.</a:t>
            </a:r>
            <a:endParaRPr lang="en-IN"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CACAF8D-A3A2-B7EC-68AD-6BF8E51A8C67}"/>
              </a:ext>
            </a:extLst>
          </p:cNvPr>
          <p:cNvPicPr>
            <a:picLocks noChangeAspect="1"/>
          </p:cNvPicPr>
          <p:nvPr/>
        </p:nvPicPr>
        <p:blipFill>
          <a:blip r:embed="rId2"/>
          <a:stretch>
            <a:fillRect/>
          </a:stretch>
        </p:blipFill>
        <p:spPr>
          <a:xfrm>
            <a:off x="3783290" y="1876700"/>
            <a:ext cx="3806144" cy="2178359"/>
          </a:xfrm>
          <a:prstGeom prst="rect">
            <a:avLst/>
          </a:prstGeom>
          <a:ln>
            <a:solidFill>
              <a:schemeClr val="bg1"/>
            </a:solidFill>
          </a:ln>
        </p:spPr>
      </p:pic>
    </p:spTree>
    <p:extLst>
      <p:ext uri="{BB962C8B-B14F-4D97-AF65-F5344CB8AC3E}">
        <p14:creationId xmlns:p14="http://schemas.microsoft.com/office/powerpoint/2010/main" val="1339122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68983-6C65-E2B4-DE73-9B334D63D59C}"/>
              </a:ext>
            </a:extLst>
          </p:cNvPr>
          <p:cNvSpPr>
            <a:spLocks noGrp="1"/>
          </p:cNvSpPr>
          <p:nvPr>
            <p:ph type="title"/>
          </p:nvPr>
        </p:nvSpPr>
        <p:spPr>
          <a:xfrm>
            <a:off x="455614" y="486688"/>
            <a:ext cx="8420097" cy="1507067"/>
          </a:xfrm>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TT gear motor</a:t>
            </a:r>
          </a:p>
        </p:txBody>
      </p:sp>
      <p:sp>
        <p:nvSpPr>
          <p:cNvPr id="3" name="Content Placeholder 2">
            <a:extLst>
              <a:ext uri="{FF2B5EF4-FFF2-40B4-BE49-F238E27FC236}">
                <a16:creationId xmlns:a16="http://schemas.microsoft.com/office/drawing/2014/main" id="{1B68B2FA-E302-A1CA-103D-AA05B457E4FC}"/>
              </a:ext>
            </a:extLst>
          </p:cNvPr>
          <p:cNvSpPr>
            <a:spLocks noGrp="1"/>
          </p:cNvSpPr>
          <p:nvPr>
            <p:ph idx="1"/>
          </p:nvPr>
        </p:nvSpPr>
        <p:spPr>
          <a:xfrm>
            <a:off x="455614" y="4039173"/>
            <a:ext cx="10246477" cy="2684074"/>
          </a:xfrm>
        </p:spPr>
        <p:txBody>
          <a:bodyPr>
            <a:normAutofit/>
          </a:bodyPr>
          <a:lstStyle/>
          <a:p>
            <a:r>
              <a:rPr lang="en-US" b="0" i="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TT gear motors are typically powered by a DC power source and can be controlled using a motor driver or other electronic control systems.</a:t>
            </a:r>
          </a:p>
          <a:p>
            <a:r>
              <a:rPr lang="en-US" b="0" i="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Savings On Expenses. Using a gear motor to increase torque and lower speed eliminates the expense of running the system</a:t>
            </a:r>
          </a:p>
          <a:p>
            <a:r>
              <a:rPr lang="en-US" b="0" i="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TT gear motor is a type of small electric motor that is commonly used in robotics</a:t>
            </a:r>
          </a:p>
          <a:p>
            <a:r>
              <a:rPr lang="en-US"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Converts direct current electrical power into mechanical power</a:t>
            </a:r>
            <a:endParaRPr lang="en-IN"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96B85D1-C9B8-F2A6-5EE1-31D48594FC44}"/>
              </a:ext>
            </a:extLst>
          </p:cNvPr>
          <p:cNvPicPr>
            <a:picLocks noChangeAspect="1"/>
          </p:cNvPicPr>
          <p:nvPr/>
        </p:nvPicPr>
        <p:blipFill>
          <a:blip r:embed="rId2"/>
          <a:stretch>
            <a:fillRect/>
          </a:stretch>
        </p:blipFill>
        <p:spPr>
          <a:xfrm>
            <a:off x="3708436" y="1682445"/>
            <a:ext cx="3740831" cy="2272763"/>
          </a:xfrm>
          <a:prstGeom prst="rect">
            <a:avLst/>
          </a:prstGeom>
          <a:ln>
            <a:solidFill>
              <a:schemeClr val="bg1"/>
            </a:solidFill>
          </a:ln>
        </p:spPr>
      </p:pic>
    </p:spTree>
    <p:extLst>
      <p:ext uri="{BB962C8B-B14F-4D97-AF65-F5344CB8AC3E}">
        <p14:creationId xmlns:p14="http://schemas.microsoft.com/office/powerpoint/2010/main" val="1010136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70C18-B5D6-3795-7ECB-28234360EF3F}"/>
              </a:ext>
            </a:extLst>
          </p:cNvPr>
          <p:cNvSpPr>
            <a:spLocks noGrp="1"/>
          </p:cNvSpPr>
          <p:nvPr>
            <p:ph type="title"/>
          </p:nvPr>
        </p:nvSpPr>
        <p:spPr>
          <a:xfrm>
            <a:off x="504598" y="548168"/>
            <a:ext cx="8534400" cy="1507067"/>
          </a:xfrm>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Software requirements</a:t>
            </a:r>
          </a:p>
        </p:txBody>
      </p:sp>
      <p:sp>
        <p:nvSpPr>
          <p:cNvPr id="3" name="Content Placeholder 2">
            <a:extLst>
              <a:ext uri="{FF2B5EF4-FFF2-40B4-BE49-F238E27FC236}">
                <a16:creationId xmlns:a16="http://schemas.microsoft.com/office/drawing/2014/main" id="{964B311B-B957-627C-1584-C030E5C2B936}"/>
              </a:ext>
            </a:extLst>
          </p:cNvPr>
          <p:cNvSpPr>
            <a:spLocks noGrp="1"/>
          </p:cNvSpPr>
          <p:nvPr>
            <p:ph idx="1"/>
          </p:nvPr>
        </p:nvSpPr>
        <p:spPr>
          <a:xfrm>
            <a:off x="504597" y="1941031"/>
            <a:ext cx="10795462" cy="3615267"/>
          </a:xfrm>
        </p:spPr>
        <p:txBody>
          <a:bodyPr>
            <a:normAutofit fontScale="92500" lnSpcReduction="10000"/>
          </a:bodyPr>
          <a:lstStyle/>
          <a:p>
            <a:pPr marL="0" indent="0">
              <a:buNone/>
            </a:pPr>
            <a:endParaRPr lang="en-IN" dirty="0">
              <a:effectLst>
                <a:outerShdw blurRad="38100" dist="38100" dir="2700000" algn="tl">
                  <a:srgbClr val="000000">
                    <a:alpha val="43137"/>
                  </a:srgbClr>
                </a:outerShdw>
              </a:effectLst>
            </a:endParaRPr>
          </a:p>
          <a:p>
            <a:r>
              <a:rPr lang="en-IN"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Tool </a:t>
            </a:r>
          </a:p>
          <a:p>
            <a:pPr marL="0" indent="0">
              <a:buNone/>
            </a:pPr>
            <a:r>
              <a:rPr lang="en-IN"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Arduino IDE</a:t>
            </a:r>
          </a:p>
          <a:p>
            <a:pPr marL="0" indent="0" algn="just">
              <a:buNone/>
            </a:pPr>
            <a:r>
              <a:rPr lang="en-IN"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b="0" i="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Arduino IDE (Integrated Development Environment) is a software application that is used to write, compile and upload code to Arduino microcontroller boards. The Arduino IDE is an open-source software that is available for free download on the official Arduino website.</a:t>
            </a:r>
          </a:p>
          <a:p>
            <a:pPr marL="0" indent="0" algn="just">
              <a:buNone/>
            </a:pPr>
            <a:r>
              <a:rPr lang="en-US"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b="0" i="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Arduino IDE provides a user-friendly interface that allows beginners to easily start programming microcontrollers. The IDE has a code editor that supports multiple programming languages including C and C++, which are commonly used for programming Arduino boards. The editor provides syntax highlighting, code suggestion, and error checking, which helps programmers to write clean and error-free code.</a:t>
            </a:r>
          </a:p>
          <a:p>
            <a:pPr marL="0" indent="0" algn="just">
              <a:buNone/>
            </a:pPr>
            <a:endParaRPr lang="en-IN"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95998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FD662-9FD3-F5BB-1A28-83CA778BD502}"/>
              </a:ext>
            </a:extLst>
          </p:cNvPr>
          <p:cNvSpPr>
            <a:spLocks noGrp="1"/>
          </p:cNvSpPr>
          <p:nvPr>
            <p:ph type="title"/>
          </p:nvPr>
        </p:nvSpPr>
        <p:spPr>
          <a:xfrm>
            <a:off x="618896" y="391016"/>
            <a:ext cx="8093529" cy="1507067"/>
          </a:xfrm>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Block diagram</a:t>
            </a:r>
          </a:p>
        </p:txBody>
      </p:sp>
      <p:pic>
        <p:nvPicPr>
          <p:cNvPr id="5" name="Content Placeholder 4">
            <a:extLst>
              <a:ext uri="{FF2B5EF4-FFF2-40B4-BE49-F238E27FC236}">
                <a16:creationId xmlns:a16="http://schemas.microsoft.com/office/drawing/2014/main" id="{16FEA0B5-ABF7-D1B4-9FE5-44CABDB4B3CD}"/>
              </a:ext>
            </a:extLst>
          </p:cNvPr>
          <p:cNvPicPr>
            <a:picLocks noGrp="1" noChangeAspect="1"/>
          </p:cNvPicPr>
          <p:nvPr>
            <p:ph idx="1"/>
          </p:nvPr>
        </p:nvPicPr>
        <p:blipFill>
          <a:blip r:embed="rId2"/>
          <a:stretch>
            <a:fillRect/>
          </a:stretch>
        </p:blipFill>
        <p:spPr>
          <a:xfrm>
            <a:off x="1963973" y="1733384"/>
            <a:ext cx="7537836" cy="4610640"/>
          </a:xfrm>
          <a:ln>
            <a:solidFill>
              <a:schemeClr val="bg1"/>
            </a:solidFill>
          </a:ln>
        </p:spPr>
      </p:pic>
    </p:spTree>
    <p:extLst>
      <p:ext uri="{BB962C8B-B14F-4D97-AF65-F5344CB8AC3E}">
        <p14:creationId xmlns:p14="http://schemas.microsoft.com/office/powerpoint/2010/main" val="684454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D2D57-5836-4347-9A4C-73244E8AE929}"/>
              </a:ext>
            </a:extLst>
          </p:cNvPr>
          <p:cNvSpPr>
            <a:spLocks noGrp="1"/>
          </p:cNvSpPr>
          <p:nvPr>
            <p:ph type="title"/>
          </p:nvPr>
        </p:nvSpPr>
        <p:spPr>
          <a:xfrm>
            <a:off x="980365" y="359855"/>
            <a:ext cx="8534400" cy="1507067"/>
          </a:xfrm>
        </p:spPr>
        <p:txBody>
          <a:bodyPr/>
          <a:lstStyle/>
          <a:p>
            <a:r>
              <a:rPr lang="en-US"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CIRCUIT DIAGRAM</a:t>
            </a:r>
            <a:br>
              <a:rPr lang="en-IN" b="1" dirty="0">
                <a:solidFill>
                  <a:schemeClr val="tx1"/>
                </a:solidFill>
                <a:effectLst>
                  <a:outerShdw blurRad="38100" dist="38100" dir="2700000" algn="tl">
                    <a:srgbClr val="000000">
                      <a:alpha val="43137"/>
                    </a:srgbClr>
                  </a:outerShdw>
                </a:effectLst>
              </a:rPr>
            </a:br>
            <a:endParaRPr lang="en-IN" b="1" dirty="0">
              <a:effectLst>
                <a:outerShdw blurRad="38100" dist="38100" dir="2700000" algn="tl">
                  <a:srgbClr val="000000">
                    <a:alpha val="43137"/>
                  </a:srgbClr>
                </a:outerShdw>
              </a:effectLst>
            </a:endParaRPr>
          </a:p>
        </p:txBody>
      </p:sp>
      <p:pic>
        <p:nvPicPr>
          <p:cNvPr id="7" name="Picture 6">
            <a:extLst>
              <a:ext uri="{FF2B5EF4-FFF2-40B4-BE49-F238E27FC236}">
                <a16:creationId xmlns:a16="http://schemas.microsoft.com/office/drawing/2014/main" id="{D7DC2F4A-D4BC-4206-7B2D-4693F478B7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0365" y="1530608"/>
            <a:ext cx="8824035" cy="4967537"/>
          </a:xfrm>
          <a:prstGeom prst="rect">
            <a:avLst/>
          </a:prstGeom>
          <a:ln>
            <a:solidFill>
              <a:schemeClr val="bg1"/>
            </a:solidFill>
          </a:ln>
        </p:spPr>
      </p:pic>
    </p:spTree>
    <p:extLst>
      <p:ext uri="{BB962C8B-B14F-4D97-AF65-F5344CB8AC3E}">
        <p14:creationId xmlns:p14="http://schemas.microsoft.com/office/powerpoint/2010/main" val="10454849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C0913-92A1-6EAF-24B7-1ABB37585576}"/>
              </a:ext>
            </a:extLst>
          </p:cNvPr>
          <p:cNvSpPr>
            <a:spLocks noGrp="1"/>
          </p:cNvSpPr>
          <p:nvPr>
            <p:ph type="title"/>
          </p:nvPr>
        </p:nvSpPr>
        <p:spPr>
          <a:xfrm>
            <a:off x="896484" y="601132"/>
            <a:ext cx="8534400" cy="1507067"/>
          </a:xfrm>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APPLICATIONS</a:t>
            </a:r>
          </a:p>
        </p:txBody>
      </p:sp>
      <p:sp>
        <p:nvSpPr>
          <p:cNvPr id="3" name="Content Placeholder 2">
            <a:extLst>
              <a:ext uri="{FF2B5EF4-FFF2-40B4-BE49-F238E27FC236}">
                <a16:creationId xmlns:a16="http://schemas.microsoft.com/office/drawing/2014/main" id="{63D2181E-48AD-2B96-92A8-84B19A7F3900}"/>
              </a:ext>
            </a:extLst>
          </p:cNvPr>
          <p:cNvSpPr>
            <a:spLocks noGrp="1"/>
          </p:cNvSpPr>
          <p:nvPr>
            <p:ph idx="1"/>
          </p:nvPr>
        </p:nvSpPr>
        <p:spPr>
          <a:xfrm>
            <a:off x="896483" y="1621366"/>
            <a:ext cx="10084267" cy="4795337"/>
          </a:xfrm>
        </p:spPr>
        <p:txBody>
          <a:bodyPr>
            <a:normAutofit/>
          </a:bodyPr>
          <a:lstStyle/>
          <a:p>
            <a:pPr algn="just"/>
            <a:r>
              <a:rPr lang="en-US"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They can be used in industries as automated equipment  carriers</a:t>
            </a:r>
          </a:p>
          <a:p>
            <a:pPr algn="just"/>
            <a:r>
              <a:rPr lang="en-US"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Code compatibility and expandability across different Arduino boards</a:t>
            </a:r>
          </a:p>
          <a:p>
            <a:pPr algn="just"/>
            <a:r>
              <a:rPr lang="en-US"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It can be used for home for floor cleaning</a:t>
            </a:r>
          </a:p>
          <a:p>
            <a:pPr algn="just"/>
            <a:r>
              <a:rPr lang="en-US"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 hotels they are being used for the transfer of things from one place to another following a straight path.</a:t>
            </a:r>
          </a:p>
          <a:p>
            <a:pPr algn="just"/>
            <a:r>
              <a:rPr lang="en-US"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Cost is less as Arduino is open source</a:t>
            </a:r>
          </a:p>
          <a:p>
            <a:pPr algn="just"/>
            <a:r>
              <a:rPr lang="en-US"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schematic of Arduino is open source. So for future enhancement of the project the board can be extended to add more hardware features </a:t>
            </a:r>
          </a:p>
        </p:txBody>
      </p:sp>
    </p:spTree>
    <p:extLst>
      <p:ext uri="{BB962C8B-B14F-4D97-AF65-F5344CB8AC3E}">
        <p14:creationId xmlns:p14="http://schemas.microsoft.com/office/powerpoint/2010/main" val="2893514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C5564-3758-1F71-0B21-230CBE3F768E}"/>
              </a:ext>
            </a:extLst>
          </p:cNvPr>
          <p:cNvSpPr>
            <a:spLocks noGrp="1"/>
          </p:cNvSpPr>
          <p:nvPr>
            <p:ph type="title"/>
          </p:nvPr>
        </p:nvSpPr>
        <p:spPr>
          <a:xfrm>
            <a:off x="684212" y="424216"/>
            <a:ext cx="8534400" cy="1507067"/>
          </a:xfrm>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Challenges &amp; Drawbacks</a:t>
            </a:r>
          </a:p>
        </p:txBody>
      </p:sp>
      <p:sp>
        <p:nvSpPr>
          <p:cNvPr id="3" name="Content Placeholder 2">
            <a:extLst>
              <a:ext uri="{FF2B5EF4-FFF2-40B4-BE49-F238E27FC236}">
                <a16:creationId xmlns:a16="http://schemas.microsoft.com/office/drawing/2014/main" id="{EB6ACA15-F8A1-302B-B816-C02D6C7761C1}"/>
              </a:ext>
            </a:extLst>
          </p:cNvPr>
          <p:cNvSpPr>
            <a:spLocks noGrp="1"/>
          </p:cNvSpPr>
          <p:nvPr>
            <p:ph idx="1"/>
          </p:nvPr>
        </p:nvSpPr>
        <p:spPr>
          <a:xfrm>
            <a:off x="684212" y="1621366"/>
            <a:ext cx="8534400" cy="3615267"/>
          </a:xfrm>
        </p:spPr>
        <p:txBody>
          <a:bodyPr>
            <a:normAutofit/>
          </a:bodyPr>
          <a:lstStyle/>
          <a:p>
            <a:r>
              <a:rPr lang="en-US"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Limited range</a:t>
            </a:r>
          </a:p>
          <a:p>
            <a:r>
              <a:rPr lang="en-US"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Environmental factors</a:t>
            </a:r>
          </a:p>
          <a:p>
            <a:r>
              <a:rPr lang="en-US"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Power consumption</a:t>
            </a:r>
          </a:p>
          <a:p>
            <a:r>
              <a:rPr lang="en-US"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Limited payload capacity</a:t>
            </a:r>
          </a:p>
        </p:txBody>
      </p:sp>
    </p:spTree>
    <p:extLst>
      <p:ext uri="{BB962C8B-B14F-4D97-AF65-F5344CB8AC3E}">
        <p14:creationId xmlns:p14="http://schemas.microsoft.com/office/powerpoint/2010/main" val="3584736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0E03C-B53A-1026-1150-79FA980D8345}"/>
              </a:ext>
            </a:extLst>
          </p:cNvPr>
          <p:cNvSpPr>
            <a:spLocks noGrp="1"/>
          </p:cNvSpPr>
          <p:nvPr>
            <p:ph type="title"/>
          </p:nvPr>
        </p:nvSpPr>
        <p:spPr>
          <a:xfrm>
            <a:off x="684212" y="607095"/>
            <a:ext cx="8534400" cy="1507067"/>
          </a:xfrm>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Future Enhancement</a:t>
            </a:r>
          </a:p>
        </p:txBody>
      </p:sp>
      <p:sp>
        <p:nvSpPr>
          <p:cNvPr id="3" name="Content Placeholder 2">
            <a:extLst>
              <a:ext uri="{FF2B5EF4-FFF2-40B4-BE49-F238E27FC236}">
                <a16:creationId xmlns:a16="http://schemas.microsoft.com/office/drawing/2014/main" id="{04065213-C3E5-30F5-8206-5E66235C22B7}"/>
              </a:ext>
            </a:extLst>
          </p:cNvPr>
          <p:cNvSpPr>
            <a:spLocks noGrp="1"/>
          </p:cNvSpPr>
          <p:nvPr>
            <p:ph idx="1"/>
          </p:nvPr>
        </p:nvSpPr>
        <p:spPr>
          <a:xfrm>
            <a:off x="684212" y="2114162"/>
            <a:ext cx="8534400" cy="3615267"/>
          </a:xfrm>
        </p:spPr>
        <p:txBody>
          <a:bodyPr/>
          <a:lstStyle/>
          <a:p>
            <a:pPr algn="just"/>
            <a:r>
              <a:rPr lang="en-IN"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Improve the robot’s sensing capabilities</a:t>
            </a:r>
          </a:p>
          <a:p>
            <a:pPr algn="just"/>
            <a:r>
              <a:rPr lang="en-IN"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Implement machine learning algorithms</a:t>
            </a:r>
          </a:p>
          <a:p>
            <a:pPr algn="just"/>
            <a:r>
              <a:rPr lang="en-IN"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Add speech recognition and natural language processing</a:t>
            </a:r>
          </a:p>
          <a:p>
            <a:pPr algn="just"/>
            <a:r>
              <a:rPr lang="en-IN"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Design a better mechanical structure</a:t>
            </a:r>
          </a:p>
          <a:p>
            <a:endParaRPr lang="en-IN" dirty="0">
              <a:solidFill>
                <a:schemeClr val="tx1"/>
              </a:solidFill>
            </a:endParaRPr>
          </a:p>
        </p:txBody>
      </p:sp>
    </p:spTree>
    <p:extLst>
      <p:ext uri="{BB962C8B-B14F-4D97-AF65-F5344CB8AC3E}">
        <p14:creationId xmlns:p14="http://schemas.microsoft.com/office/powerpoint/2010/main" val="20734057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6C779-7317-F572-7587-94E8119DE0D5}"/>
              </a:ext>
            </a:extLst>
          </p:cNvPr>
          <p:cNvSpPr>
            <a:spLocks noGrp="1"/>
          </p:cNvSpPr>
          <p:nvPr>
            <p:ph type="title"/>
          </p:nvPr>
        </p:nvSpPr>
        <p:spPr>
          <a:xfrm>
            <a:off x="684212" y="615047"/>
            <a:ext cx="8534400" cy="1507067"/>
          </a:xfrm>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20FE2DE9-D557-B616-72D7-A47E3144DF8A}"/>
              </a:ext>
            </a:extLst>
          </p:cNvPr>
          <p:cNvSpPr>
            <a:spLocks noGrp="1"/>
          </p:cNvSpPr>
          <p:nvPr>
            <p:ph idx="1"/>
          </p:nvPr>
        </p:nvSpPr>
        <p:spPr>
          <a:xfrm>
            <a:off x="684211" y="2122114"/>
            <a:ext cx="10124959" cy="3615267"/>
          </a:xfrm>
        </p:spPr>
        <p:txBody>
          <a:bodyPr>
            <a:normAutofit lnSpcReduction="10000"/>
          </a:bodyPr>
          <a:lstStyle/>
          <a:p>
            <a:pPr algn="just"/>
            <a:r>
              <a:rPr lang="en-US"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 conclusion, creating a human-following robot using Arduino is a challenging yet rewarding project. With the right components, software, and programming, it is possible to design a robot that can accurately detect and track human movement and follow them accordingly.</a:t>
            </a:r>
          </a:p>
          <a:p>
            <a:pPr algn="just"/>
            <a:r>
              <a:rPr lang="en-US"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To create a functional human-following robot, one must consider the appropriate sensors to use, such as ultrasonic sensors, infrared sensors, or cameras, depending on the environment and application. The robot's motor control and power source must also be carefully chosen to ensure accurate movement and longevity.</a:t>
            </a:r>
          </a:p>
          <a:p>
            <a:pPr algn="just"/>
            <a:r>
              <a:rPr lang="en-US"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Arduino platform provides a versatile and accessible way to control the robot's behavior, with various libraries and functions available to simplify the programming process. By combining the hardware and software components, one can create a human-following robot that is both efficient and effective.</a:t>
            </a:r>
            <a:endParaRPr lang="en-IN"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04506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722A1-F3D8-60DE-E455-6A93F8FC3EBB}"/>
              </a:ext>
            </a:extLst>
          </p:cNvPr>
          <p:cNvSpPr>
            <a:spLocks noGrp="1"/>
          </p:cNvSpPr>
          <p:nvPr>
            <p:ph type="title"/>
          </p:nvPr>
        </p:nvSpPr>
        <p:spPr>
          <a:xfrm>
            <a:off x="1311965" y="606286"/>
            <a:ext cx="8534400" cy="1507067"/>
          </a:xfrm>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REFERENCE</a:t>
            </a:r>
          </a:p>
        </p:txBody>
      </p:sp>
      <p:sp>
        <p:nvSpPr>
          <p:cNvPr id="3" name="Content Placeholder 2">
            <a:extLst>
              <a:ext uri="{FF2B5EF4-FFF2-40B4-BE49-F238E27FC236}">
                <a16:creationId xmlns:a16="http://schemas.microsoft.com/office/drawing/2014/main" id="{FFFA00E6-F930-C740-C42E-1BF5B2075B5A}"/>
              </a:ext>
            </a:extLst>
          </p:cNvPr>
          <p:cNvSpPr>
            <a:spLocks noGrp="1"/>
          </p:cNvSpPr>
          <p:nvPr>
            <p:ph idx="1"/>
          </p:nvPr>
        </p:nvSpPr>
        <p:spPr>
          <a:xfrm>
            <a:off x="1311965" y="1737466"/>
            <a:ext cx="9568070" cy="4514248"/>
          </a:xfrm>
        </p:spPr>
        <p:txBody>
          <a:bodyPr>
            <a:normAutofit/>
          </a:bodyPr>
          <a:lstStyle/>
          <a:p>
            <a:pPr marL="342900" lvl="0" indent="-342900" algn="just">
              <a:lnSpc>
                <a:spcPct val="115000"/>
              </a:lnSpc>
              <a:buFont typeface="+mj-lt"/>
              <a:buAutoNum type="arabicPeriod"/>
            </a:pPr>
            <a:r>
              <a:rPr lang="en-US" dirty="0">
                <a:solidFill>
                  <a:schemeClr val="tx1"/>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K. Morioka, J-H. Lee, and H. Hashimoto, “Human-following mobile robot in a distributed intelligent sensor network”, IEEE Trans. Ind. Electron., vol 51, no. 1, pp. 229-237, Feb. 2004.</a:t>
            </a:r>
            <a:endParaRPr lang="en-IN" dirty="0">
              <a:solidFill>
                <a:schemeClr val="tx1"/>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5000"/>
              </a:lnSpc>
              <a:buFont typeface="+mj-lt"/>
              <a:buAutoNum type="arabicPeriod"/>
            </a:pPr>
            <a:r>
              <a:rPr lang="en-US" dirty="0">
                <a:solidFill>
                  <a:schemeClr val="tx1"/>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Y. Matsumoto and A. Zelinsky, “Real-time face tracking system for human-robot interaction”, in 1999 IEEE International conference on systems, Man, and Cybernetics, 1999. IEEE SMC ’99 Conference Proceedings, 1999, col. 2, pp. 830-835 vol 2.</a:t>
            </a:r>
            <a:endParaRPr lang="en-IN" dirty="0">
              <a:solidFill>
                <a:schemeClr val="tx1"/>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5000"/>
              </a:lnSpc>
              <a:buFont typeface="+mj-lt"/>
              <a:buAutoNum type="arabicPeriod"/>
            </a:pPr>
            <a:r>
              <a:rPr lang="en-US" dirty="0">
                <a:solidFill>
                  <a:schemeClr val="tx1"/>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N. Bellotto and H. Hu, “Multisensory integration for human-robot interaction”, IEEE J. Intel. Cybernetic. System., vol. 1, 2005. </a:t>
            </a:r>
            <a:endParaRPr lang="en-IN" dirty="0">
              <a:solidFill>
                <a:schemeClr val="tx1"/>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5000"/>
              </a:lnSpc>
              <a:spcAft>
                <a:spcPts val="800"/>
              </a:spcAft>
              <a:buFont typeface="+mj-lt"/>
              <a:buAutoNum type="arabicPeriod"/>
            </a:pPr>
            <a:r>
              <a:rPr lang="en-US" dirty="0">
                <a:solidFill>
                  <a:schemeClr val="tx1"/>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H. Takemura, N. Zentaro, and H. Mizoguchi, “Development of vision-based person following module for mobile robots in/out door environment”, in 2009 IEEE International Conference on Robotics and Biometrics (ROBIO), 2009, pp.</a:t>
            </a:r>
            <a:endParaRPr lang="en-IN" sz="24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9761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3AE8CC0-3B7F-6D61-343E-15172AA89384}"/>
              </a:ext>
            </a:extLst>
          </p:cNvPr>
          <p:cNvSpPr>
            <a:spLocks noGrp="1"/>
          </p:cNvSpPr>
          <p:nvPr>
            <p:ph type="ctrTitle"/>
          </p:nvPr>
        </p:nvSpPr>
        <p:spPr>
          <a:xfrm>
            <a:off x="684212" y="454549"/>
            <a:ext cx="8125833" cy="1224501"/>
          </a:xfrm>
        </p:spPr>
        <p:txBody>
          <a:bodyPr>
            <a:normAutofit/>
          </a:bodyPr>
          <a:lstStyle/>
          <a:p>
            <a:r>
              <a:rPr lang="en-IN"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Overview</a:t>
            </a:r>
          </a:p>
        </p:txBody>
      </p:sp>
      <p:sp>
        <p:nvSpPr>
          <p:cNvPr id="5" name="Subtitle 4">
            <a:extLst>
              <a:ext uri="{FF2B5EF4-FFF2-40B4-BE49-F238E27FC236}">
                <a16:creationId xmlns:a16="http://schemas.microsoft.com/office/drawing/2014/main" id="{8D97EE62-A700-F6B7-9D70-637552AA505A}"/>
              </a:ext>
            </a:extLst>
          </p:cNvPr>
          <p:cNvSpPr>
            <a:spLocks noGrp="1"/>
          </p:cNvSpPr>
          <p:nvPr>
            <p:ph type="subTitle" idx="1"/>
          </p:nvPr>
        </p:nvSpPr>
        <p:spPr>
          <a:xfrm>
            <a:off x="684212" y="1838425"/>
            <a:ext cx="6804243" cy="4565026"/>
          </a:xfrm>
        </p:spPr>
        <p:txBody>
          <a:bodyPr>
            <a:normAutofit/>
          </a:bodyPr>
          <a:lstStyle/>
          <a:p>
            <a:pPr marL="342900" indent="-342900">
              <a:buFont typeface="Arial" panose="020B0604020202020204" pitchFamily="34" charset="0"/>
              <a:buChar char="•"/>
            </a:pPr>
            <a:r>
              <a:rPr lang="en-IN" sz="18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a:t>
            </a:r>
          </a:p>
          <a:p>
            <a:pPr marL="342900" indent="-342900">
              <a:buFont typeface="Arial" panose="020B0604020202020204" pitchFamily="34" charset="0"/>
              <a:buChar char="•"/>
            </a:pPr>
            <a:r>
              <a:rPr lang="en-IN" sz="18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Objective and Aim</a:t>
            </a:r>
          </a:p>
          <a:p>
            <a:pPr marL="342900" indent="-342900">
              <a:buFont typeface="Arial" panose="020B0604020202020204" pitchFamily="34" charset="0"/>
              <a:buChar char="•"/>
            </a:pPr>
            <a:r>
              <a:rPr lang="en-IN" sz="18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Hardware Requirements</a:t>
            </a:r>
          </a:p>
          <a:p>
            <a:pPr marL="342900" indent="-342900">
              <a:buFont typeface="Arial" panose="020B0604020202020204" pitchFamily="34" charset="0"/>
              <a:buChar char="•"/>
            </a:pPr>
            <a:r>
              <a:rPr lang="en-IN" sz="18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Software Requirements</a:t>
            </a:r>
          </a:p>
          <a:p>
            <a:pPr marL="342900" indent="-342900">
              <a:buFont typeface="Arial" panose="020B0604020202020204" pitchFamily="34" charset="0"/>
              <a:buChar char="•"/>
            </a:pPr>
            <a:r>
              <a:rPr lang="en-IN" sz="18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Block Diagram</a:t>
            </a:r>
          </a:p>
          <a:p>
            <a:pPr marL="342900" indent="-342900">
              <a:buFont typeface="Arial" panose="020B0604020202020204" pitchFamily="34" charset="0"/>
              <a:buChar char="•"/>
            </a:pPr>
            <a:r>
              <a:rPr lang="en-IN" sz="18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Circuit Diagram</a:t>
            </a:r>
          </a:p>
          <a:p>
            <a:pPr marL="342900" indent="-342900">
              <a:buFont typeface="Arial" panose="020B0604020202020204" pitchFamily="34" charset="0"/>
              <a:buChar char="•"/>
            </a:pPr>
            <a:r>
              <a:rPr lang="en-IN" sz="18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Applications</a:t>
            </a:r>
          </a:p>
          <a:p>
            <a:pPr marL="342900" indent="-342900">
              <a:buFont typeface="Arial" panose="020B0604020202020204" pitchFamily="34" charset="0"/>
              <a:buChar char="•"/>
            </a:pPr>
            <a:r>
              <a:rPr lang="en-IN" sz="18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Challenges and Drawbacks</a:t>
            </a:r>
          </a:p>
          <a:p>
            <a:pPr marL="342900" indent="-342900">
              <a:buFont typeface="Arial" panose="020B0604020202020204" pitchFamily="34" charset="0"/>
              <a:buChar char="•"/>
            </a:pPr>
            <a:r>
              <a:rPr lang="en-IN" sz="18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Future enhancement</a:t>
            </a:r>
          </a:p>
          <a:p>
            <a:pPr marL="342900" indent="-342900">
              <a:buFont typeface="Arial" panose="020B0604020202020204" pitchFamily="34" charset="0"/>
              <a:buChar char="•"/>
            </a:pPr>
            <a:r>
              <a:rPr lang="en-IN" sz="18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p>
          <a:p>
            <a:pPr marL="342900" indent="-342900">
              <a:buFont typeface="Arial" panose="020B0604020202020204" pitchFamily="34" charset="0"/>
              <a:buChar char="•"/>
            </a:pPr>
            <a:r>
              <a:rPr lang="en-IN" sz="18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34432031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E4AA2-A71A-D37E-2636-02D78A9BDEE1}"/>
              </a:ext>
            </a:extLst>
          </p:cNvPr>
          <p:cNvSpPr>
            <a:spLocks noGrp="1"/>
          </p:cNvSpPr>
          <p:nvPr>
            <p:ph type="title"/>
          </p:nvPr>
        </p:nvSpPr>
        <p:spPr>
          <a:xfrm>
            <a:off x="2790908" y="2412043"/>
            <a:ext cx="5422789" cy="1507067"/>
          </a:xfrm>
        </p:spPr>
        <p:txBody>
          <a:bodyPr>
            <a:normAutofit/>
          </a:bodyPr>
          <a:lstStyle/>
          <a:p>
            <a:r>
              <a:rPr lang="en-US" sz="6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endParaRPr lang="en-IN" sz="6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1052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2FB756B-A2DB-ACB1-5241-729C1D26BA3E}"/>
              </a:ext>
            </a:extLst>
          </p:cNvPr>
          <p:cNvSpPr>
            <a:spLocks noGrp="1"/>
          </p:cNvSpPr>
          <p:nvPr>
            <p:ph type="title"/>
          </p:nvPr>
        </p:nvSpPr>
        <p:spPr>
          <a:xfrm>
            <a:off x="441155" y="0"/>
            <a:ext cx="8534400" cy="1507067"/>
          </a:xfrm>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a:t>
            </a:r>
          </a:p>
        </p:txBody>
      </p:sp>
      <p:sp>
        <p:nvSpPr>
          <p:cNvPr id="5" name="Content Placeholder 4">
            <a:extLst>
              <a:ext uri="{FF2B5EF4-FFF2-40B4-BE49-F238E27FC236}">
                <a16:creationId xmlns:a16="http://schemas.microsoft.com/office/drawing/2014/main" id="{3D33C24F-81D7-B93D-C019-CAB3DF12FC84}"/>
              </a:ext>
            </a:extLst>
          </p:cNvPr>
          <p:cNvSpPr>
            <a:spLocks noGrp="1"/>
          </p:cNvSpPr>
          <p:nvPr>
            <p:ph idx="1"/>
          </p:nvPr>
        </p:nvSpPr>
        <p:spPr>
          <a:xfrm>
            <a:off x="441155" y="1472794"/>
            <a:ext cx="10941731" cy="5122334"/>
          </a:xfrm>
        </p:spPr>
        <p:txBody>
          <a:bodyPr>
            <a:normAutofit/>
          </a:bodyPr>
          <a:lstStyle/>
          <a:p>
            <a:pPr algn="just"/>
            <a:r>
              <a:rPr lang="en-US"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 this high technology, a robot must be able to detect and follow the human. A robot that able to detect and follow is called human following robot.</a:t>
            </a:r>
          </a:p>
          <a:p>
            <a:pPr algn="just"/>
            <a:r>
              <a:rPr lang="en-US"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robot needs a mechanism which can make decision for it to take action accordingly so that the task can be performed correctly. The involved mechanism is sensor that can detect obstacles or object around the robot itself.</a:t>
            </a:r>
          </a:p>
          <a:p>
            <a:pPr algn="just"/>
            <a:r>
              <a:rPr lang="en-US"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 robot that follows the human-like puppy. in this project you will learn a lot of things like the ultrasonic Arduino interface, working with the Arduino motor shield, and much more.</a:t>
            </a:r>
          </a:p>
          <a:p>
            <a:pPr algn="just"/>
            <a:r>
              <a:rPr lang="en-US"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This Arduino robot having a sensor that can detect any object near it and can follow this object. if you come in front of the robot it will start following you. this robot consists ultrasonic sensor and IR sensor which help to follow the object. this is similar to the obstacle avoiding robot but it is opposite in the working.</a:t>
            </a:r>
            <a:endParaRPr lang="en-IN"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0290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CF4C0-F386-67F9-D70D-85284A903C75}"/>
              </a:ext>
            </a:extLst>
          </p:cNvPr>
          <p:cNvSpPr>
            <a:spLocks noGrp="1"/>
          </p:cNvSpPr>
          <p:nvPr>
            <p:ph type="title"/>
          </p:nvPr>
        </p:nvSpPr>
        <p:spPr>
          <a:xfrm>
            <a:off x="684212" y="742267"/>
            <a:ext cx="8534400" cy="1507067"/>
          </a:xfrm>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Objective &amp; AIM</a:t>
            </a:r>
          </a:p>
        </p:txBody>
      </p:sp>
      <p:sp>
        <p:nvSpPr>
          <p:cNvPr id="3" name="Content Placeholder 2">
            <a:extLst>
              <a:ext uri="{FF2B5EF4-FFF2-40B4-BE49-F238E27FC236}">
                <a16:creationId xmlns:a16="http://schemas.microsoft.com/office/drawing/2014/main" id="{B7BA87A5-97F9-D363-60D0-0974F2B49936}"/>
              </a:ext>
            </a:extLst>
          </p:cNvPr>
          <p:cNvSpPr>
            <a:spLocks noGrp="1"/>
          </p:cNvSpPr>
          <p:nvPr>
            <p:ph idx="1"/>
          </p:nvPr>
        </p:nvSpPr>
        <p:spPr>
          <a:xfrm>
            <a:off x="684212" y="1992326"/>
            <a:ext cx="9922828" cy="4437350"/>
          </a:xfrm>
        </p:spPr>
        <p:txBody>
          <a:bodyPr>
            <a:normAutofit/>
          </a:bodyPr>
          <a:lstStyle/>
          <a:p>
            <a:pPr algn="just"/>
            <a:r>
              <a:rPr lang="en-US" sz="18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To design a robot using Arduino that can detect a human target using sensors such as infrared or ultrasonic sensors.</a:t>
            </a:r>
          </a:p>
          <a:p>
            <a:pPr algn="just"/>
            <a:r>
              <a:rPr lang="en-US" sz="18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To create a robot that can determine the direction and distance of the human target using sensor readings and use that information to follow the target.</a:t>
            </a:r>
          </a:p>
          <a:p>
            <a:pPr algn="just"/>
            <a:r>
              <a:rPr lang="en-US" sz="18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To develop a user-friendly interface to control and program the robot.</a:t>
            </a:r>
          </a:p>
          <a:p>
            <a:pPr algn="just"/>
            <a:r>
              <a:rPr lang="en-US" sz="18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To create a low-cost and accessible robot that can be used for educational purposes, as a hobby project, or in various industries, such as warehousing, security, or healthcare.</a:t>
            </a:r>
          </a:p>
          <a:p>
            <a:pPr algn="just"/>
            <a:r>
              <a:rPr lang="en-US" sz="18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To improve the accuracy and precision of the robot's movements and ensure it can operate in a variety of environments and situations.</a:t>
            </a:r>
            <a:endParaRPr lang="en-IN" sz="18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7767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97C4C-388A-EC5A-FCF9-9E2A24AA22D7}"/>
              </a:ext>
            </a:extLst>
          </p:cNvPr>
          <p:cNvSpPr>
            <a:spLocks noGrp="1"/>
          </p:cNvSpPr>
          <p:nvPr>
            <p:ph type="title"/>
          </p:nvPr>
        </p:nvSpPr>
        <p:spPr>
          <a:xfrm>
            <a:off x="569912" y="898071"/>
            <a:ext cx="8534400" cy="1507067"/>
          </a:xfrm>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Hardware requirements</a:t>
            </a:r>
          </a:p>
        </p:txBody>
      </p:sp>
      <p:sp>
        <p:nvSpPr>
          <p:cNvPr id="3" name="Content Placeholder 2">
            <a:extLst>
              <a:ext uri="{FF2B5EF4-FFF2-40B4-BE49-F238E27FC236}">
                <a16:creationId xmlns:a16="http://schemas.microsoft.com/office/drawing/2014/main" id="{1EAB34D0-2228-9ADC-A64F-607474FE6FE1}"/>
              </a:ext>
            </a:extLst>
          </p:cNvPr>
          <p:cNvSpPr>
            <a:spLocks noGrp="1"/>
          </p:cNvSpPr>
          <p:nvPr>
            <p:ph idx="1"/>
          </p:nvPr>
        </p:nvSpPr>
        <p:spPr>
          <a:xfrm>
            <a:off x="569912" y="2598821"/>
            <a:ext cx="8662737" cy="4119613"/>
          </a:xfrm>
        </p:spPr>
        <p:txBody>
          <a:bodyPr/>
          <a:lstStyle/>
          <a:p>
            <a:r>
              <a:rPr lang="en-IN"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Ultrasonic Sensor</a:t>
            </a:r>
          </a:p>
          <a:p>
            <a:r>
              <a:rPr lang="en-IN"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Servo Motor</a:t>
            </a:r>
          </a:p>
          <a:p>
            <a:r>
              <a:rPr lang="en-IN"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Arduino Microcontroller</a:t>
            </a:r>
          </a:p>
          <a:p>
            <a:r>
              <a:rPr lang="en-IN"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Motor Driver</a:t>
            </a:r>
          </a:p>
          <a:p>
            <a:r>
              <a:rPr lang="en-IN"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Infrared Sensor (x2)</a:t>
            </a:r>
          </a:p>
          <a:p>
            <a:r>
              <a:rPr lang="en-IN"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TT Gear Motor (x4)</a:t>
            </a:r>
          </a:p>
          <a:p>
            <a:endParaRPr lang="en-IN" dirty="0">
              <a:effectLst>
                <a:outerShdw blurRad="38100" dist="38100" dir="2700000" algn="tl">
                  <a:srgbClr val="000000">
                    <a:alpha val="43137"/>
                  </a:srgbClr>
                </a:outerShdw>
              </a:effectLst>
            </a:endParaRPr>
          </a:p>
          <a:p>
            <a:endParaRPr lang="en-IN" dirty="0">
              <a:effectLst>
                <a:outerShdw blurRad="38100" dist="38100" dir="2700000" algn="tl">
                  <a:srgbClr val="000000">
                    <a:alpha val="43137"/>
                  </a:srgbClr>
                </a:outerShdw>
              </a:effectLst>
            </a:endParaRPr>
          </a:p>
          <a:p>
            <a:endParaRPr lang="en-IN" dirty="0">
              <a:effectLst>
                <a:outerShdw blurRad="38100" dist="38100" dir="2700000" algn="tl">
                  <a:srgbClr val="000000">
                    <a:alpha val="43137"/>
                  </a:srgbClr>
                </a:outerShdw>
              </a:effectLst>
            </a:endParaRPr>
          </a:p>
          <a:p>
            <a:endParaRPr lang="en-IN"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626169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5B22-F6A1-6344-20BC-AA09903D4CF4}"/>
              </a:ext>
            </a:extLst>
          </p:cNvPr>
          <p:cNvSpPr>
            <a:spLocks noGrp="1"/>
          </p:cNvSpPr>
          <p:nvPr>
            <p:ph type="title"/>
          </p:nvPr>
        </p:nvSpPr>
        <p:spPr>
          <a:xfrm>
            <a:off x="684212" y="535818"/>
            <a:ext cx="8534400" cy="1507067"/>
          </a:xfrm>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Ultrasonic sensor </a:t>
            </a:r>
          </a:p>
        </p:txBody>
      </p:sp>
      <p:sp>
        <p:nvSpPr>
          <p:cNvPr id="3" name="Content Placeholder 2">
            <a:extLst>
              <a:ext uri="{FF2B5EF4-FFF2-40B4-BE49-F238E27FC236}">
                <a16:creationId xmlns:a16="http://schemas.microsoft.com/office/drawing/2014/main" id="{4FB222C9-8584-B492-A66E-D065AE9F4862}"/>
              </a:ext>
            </a:extLst>
          </p:cNvPr>
          <p:cNvSpPr>
            <a:spLocks noGrp="1"/>
          </p:cNvSpPr>
          <p:nvPr>
            <p:ph idx="1"/>
          </p:nvPr>
        </p:nvSpPr>
        <p:spPr>
          <a:xfrm>
            <a:off x="684212" y="4010619"/>
            <a:ext cx="10336714" cy="2311563"/>
          </a:xfrm>
        </p:spPr>
        <p:txBody>
          <a:bodyPr>
            <a:noAutofit/>
          </a:bodyPr>
          <a:lstStyle/>
          <a:p>
            <a:pPr algn="just"/>
            <a:r>
              <a:rPr lang="en-US" sz="1800" b="0" i="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sensor consists of a transmitter that emits ultrasonic waves and a receiver that detects the reflected waves. When an object is in the path of the sound waves, some of the waves are reflected back to the sensor, and the time taken for the waves to return to the sensor is used to calculate the distance to the object.</a:t>
            </a:r>
          </a:p>
          <a:p>
            <a:pPr algn="just"/>
            <a:r>
              <a:rPr lang="en-IN" sz="18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Frequency is 44KHz</a:t>
            </a:r>
            <a:endParaRPr lang="en-US" sz="18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just"/>
            <a:r>
              <a:rPr lang="en-US" sz="18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Speed of Sound waves is 340m/s</a:t>
            </a:r>
          </a:p>
          <a:p>
            <a:pPr algn="just"/>
            <a:r>
              <a:rPr lang="en-US" sz="18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Distance can be calculated as Speed x Time / 2</a:t>
            </a:r>
            <a:endParaRPr lang="en-IN" sz="18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B853AA9C-0707-4278-9AAE-E228C59AEE45}"/>
              </a:ext>
            </a:extLst>
          </p:cNvPr>
          <p:cNvPicPr>
            <a:picLocks noChangeAspect="1"/>
          </p:cNvPicPr>
          <p:nvPr/>
        </p:nvPicPr>
        <p:blipFill>
          <a:blip r:embed="rId2"/>
          <a:stretch>
            <a:fillRect/>
          </a:stretch>
        </p:blipFill>
        <p:spPr>
          <a:xfrm>
            <a:off x="4537327" y="1794886"/>
            <a:ext cx="2630483" cy="1958249"/>
          </a:xfrm>
          <a:prstGeom prst="rect">
            <a:avLst/>
          </a:prstGeom>
          <a:ln>
            <a:solidFill>
              <a:schemeClr val="bg1"/>
            </a:solidFill>
          </a:ln>
        </p:spPr>
      </p:pic>
    </p:spTree>
    <p:extLst>
      <p:ext uri="{BB962C8B-B14F-4D97-AF65-F5344CB8AC3E}">
        <p14:creationId xmlns:p14="http://schemas.microsoft.com/office/powerpoint/2010/main" val="2337710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CA6A1-6F90-0148-AB8F-D02CB3E62E38}"/>
              </a:ext>
            </a:extLst>
          </p:cNvPr>
          <p:cNvSpPr>
            <a:spLocks noGrp="1"/>
          </p:cNvSpPr>
          <p:nvPr>
            <p:ph type="title"/>
          </p:nvPr>
        </p:nvSpPr>
        <p:spPr>
          <a:xfrm>
            <a:off x="504597" y="415270"/>
            <a:ext cx="8534400" cy="1507067"/>
          </a:xfrm>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Arduino microcontroller</a:t>
            </a:r>
          </a:p>
        </p:txBody>
      </p:sp>
      <p:sp>
        <p:nvSpPr>
          <p:cNvPr id="3" name="Content Placeholder 2">
            <a:extLst>
              <a:ext uri="{FF2B5EF4-FFF2-40B4-BE49-F238E27FC236}">
                <a16:creationId xmlns:a16="http://schemas.microsoft.com/office/drawing/2014/main" id="{8980D3DF-E7BD-E608-BA44-8F41773BCC7C}"/>
              </a:ext>
            </a:extLst>
          </p:cNvPr>
          <p:cNvSpPr>
            <a:spLocks noGrp="1"/>
          </p:cNvSpPr>
          <p:nvPr>
            <p:ph idx="1"/>
          </p:nvPr>
        </p:nvSpPr>
        <p:spPr>
          <a:xfrm>
            <a:off x="504597" y="4054642"/>
            <a:ext cx="10419217" cy="3657598"/>
          </a:xfrm>
        </p:spPr>
        <p:txBody>
          <a:bodyPr/>
          <a:lstStyle/>
          <a:p>
            <a:pPr algn="just"/>
            <a:r>
              <a:rPr lang="en-US" b="0" i="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Arduino consists of both</a:t>
            </a:r>
            <a:r>
              <a:rPr lang="en-US" i="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 physical programmable circuit board</a:t>
            </a:r>
            <a:r>
              <a:rPr lang="en-US" b="0" i="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(often referred to as a microcontroller) and a piece of software, or IDE (Integrated Development Environment) that runs on your computer, used to write and upload computer code to the physical board</a:t>
            </a:r>
          </a:p>
          <a:p>
            <a:pPr algn="just"/>
            <a:r>
              <a:rPr lang="en-US" b="0" i="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Arduino Uno is a microcontroller board based on the ATmega328P microcontroller.</a:t>
            </a:r>
          </a:p>
          <a:p>
            <a:pPr algn="just"/>
            <a:r>
              <a:rPr lang="en-IN" b="0" i="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Arduino Uno has 14 digital input/output pins, 6 analog input pins, and a 16 MHz quartz crystal oscillator.</a:t>
            </a:r>
            <a:endParaRPr lang="en-US" b="0" i="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en-US" b="0" i="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en-IN"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B00B2EEB-E0EB-37F2-5C7C-CFF03CC3D6C9}"/>
              </a:ext>
            </a:extLst>
          </p:cNvPr>
          <p:cNvPicPr>
            <a:picLocks noChangeAspect="1"/>
          </p:cNvPicPr>
          <p:nvPr/>
        </p:nvPicPr>
        <p:blipFill>
          <a:blip r:embed="rId2"/>
          <a:stretch>
            <a:fillRect/>
          </a:stretch>
        </p:blipFill>
        <p:spPr>
          <a:xfrm>
            <a:off x="4158375" y="1655451"/>
            <a:ext cx="3111660" cy="2463927"/>
          </a:xfrm>
          <a:prstGeom prst="rect">
            <a:avLst/>
          </a:prstGeom>
          <a:ln>
            <a:solidFill>
              <a:schemeClr val="bg1"/>
            </a:solidFill>
          </a:ln>
        </p:spPr>
      </p:pic>
    </p:spTree>
    <p:extLst>
      <p:ext uri="{BB962C8B-B14F-4D97-AF65-F5344CB8AC3E}">
        <p14:creationId xmlns:p14="http://schemas.microsoft.com/office/powerpoint/2010/main" val="1236588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6931E-9CF2-E530-C9ED-478281E0CDDA}"/>
              </a:ext>
            </a:extLst>
          </p:cNvPr>
          <p:cNvSpPr>
            <a:spLocks noGrp="1"/>
          </p:cNvSpPr>
          <p:nvPr>
            <p:ph type="title"/>
          </p:nvPr>
        </p:nvSpPr>
        <p:spPr>
          <a:xfrm>
            <a:off x="390298" y="440872"/>
            <a:ext cx="8534400" cy="1751996"/>
          </a:xfrm>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Motor Driver IC</a:t>
            </a:r>
          </a:p>
        </p:txBody>
      </p:sp>
      <p:sp>
        <p:nvSpPr>
          <p:cNvPr id="3" name="Content Placeholder 2">
            <a:extLst>
              <a:ext uri="{FF2B5EF4-FFF2-40B4-BE49-F238E27FC236}">
                <a16:creationId xmlns:a16="http://schemas.microsoft.com/office/drawing/2014/main" id="{2A969A47-234F-BF2A-086C-37B458880678}"/>
              </a:ext>
            </a:extLst>
          </p:cNvPr>
          <p:cNvSpPr>
            <a:spLocks noGrp="1"/>
          </p:cNvSpPr>
          <p:nvPr>
            <p:ph idx="1"/>
          </p:nvPr>
        </p:nvSpPr>
        <p:spPr>
          <a:xfrm>
            <a:off x="390298" y="3681802"/>
            <a:ext cx="10688380" cy="3575646"/>
          </a:xfrm>
        </p:spPr>
        <p:txBody>
          <a:bodyPr/>
          <a:lstStyle/>
          <a:p>
            <a:r>
              <a:rPr lang="en-US"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This Motor Driver Board is designed to Work with L293D IC.</a:t>
            </a:r>
          </a:p>
          <a:p>
            <a:r>
              <a:rPr lang="en-US" b="0" i="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 motor driver IC (Integrated Circuit) is an electronic component that is designed to control the operation of motors. It is typically used in robotics, automation, and automotive applications to control the speed, direction, and position of DC, stepper, or servo motors.</a:t>
            </a:r>
            <a:endParaRPr lang="en-IN"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en-US"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This can control 4 DC Motors, their direction using control lines and their speed using PWM.</a:t>
            </a:r>
            <a:endParaRPr lang="en-IN"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B2951F8D-CDB5-D9ED-14B5-096FF75FA2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0249" y="1670235"/>
            <a:ext cx="3728478" cy="2534200"/>
          </a:xfrm>
          <a:prstGeom prst="rect">
            <a:avLst/>
          </a:prstGeom>
          <a:ln>
            <a:solidFill>
              <a:schemeClr val="bg1"/>
            </a:solidFill>
          </a:ln>
        </p:spPr>
      </p:pic>
    </p:spTree>
    <p:extLst>
      <p:ext uri="{BB962C8B-B14F-4D97-AF65-F5344CB8AC3E}">
        <p14:creationId xmlns:p14="http://schemas.microsoft.com/office/powerpoint/2010/main" val="3909789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B56AB-D58F-C5ED-5F40-8CBC370FA6C4}"/>
              </a:ext>
            </a:extLst>
          </p:cNvPr>
          <p:cNvSpPr>
            <a:spLocks noGrp="1"/>
          </p:cNvSpPr>
          <p:nvPr>
            <p:ph type="title"/>
          </p:nvPr>
        </p:nvSpPr>
        <p:spPr>
          <a:xfrm>
            <a:off x="534224" y="375557"/>
            <a:ext cx="4807797" cy="1507067"/>
          </a:xfrm>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Servo motors</a:t>
            </a:r>
          </a:p>
        </p:txBody>
      </p:sp>
      <p:sp>
        <p:nvSpPr>
          <p:cNvPr id="3" name="Content Placeholder 2">
            <a:extLst>
              <a:ext uri="{FF2B5EF4-FFF2-40B4-BE49-F238E27FC236}">
                <a16:creationId xmlns:a16="http://schemas.microsoft.com/office/drawing/2014/main" id="{5CBDF37F-3929-3D99-B756-9AAA28227F55}"/>
              </a:ext>
            </a:extLst>
          </p:cNvPr>
          <p:cNvSpPr>
            <a:spLocks noGrp="1"/>
          </p:cNvSpPr>
          <p:nvPr>
            <p:ph idx="1"/>
          </p:nvPr>
        </p:nvSpPr>
        <p:spPr>
          <a:xfrm>
            <a:off x="534224" y="3627615"/>
            <a:ext cx="10756210" cy="3098102"/>
          </a:xfrm>
        </p:spPr>
        <p:txBody>
          <a:bodyPr/>
          <a:lstStyle/>
          <a:p>
            <a:r>
              <a:rPr lang="en-US" b="0" i="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Servos are </a:t>
            </a:r>
            <a:r>
              <a:rPr lang="en-US" i="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mainly used on angular or linear position and for specific velocity, and acceleration.</a:t>
            </a:r>
          </a:p>
          <a:p>
            <a:r>
              <a:rPr lang="en-US" b="0" i="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motor provides the rotational power, while the gearbox reduces the rotational speed and increases the torque output. The control circuit receives signals from a microcontroller or other control system, and then adjusts the motor output to achieve the desired position or speed.</a:t>
            </a:r>
            <a:endParaRPr lang="en-US" i="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en-US" b="0" i="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servo motors get their name from the fact that </a:t>
            </a:r>
            <a:r>
              <a:rPr lang="en-US" i="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they can be relied upon to operate "exactly as commanded"</a:t>
            </a:r>
            <a:endParaRPr lang="en-IN"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E51C997-CBBA-1794-9159-8A299585BB6F}"/>
              </a:ext>
            </a:extLst>
          </p:cNvPr>
          <p:cNvPicPr>
            <a:picLocks noChangeAspect="1"/>
          </p:cNvPicPr>
          <p:nvPr/>
        </p:nvPicPr>
        <p:blipFill>
          <a:blip r:embed="rId2"/>
          <a:stretch>
            <a:fillRect/>
          </a:stretch>
        </p:blipFill>
        <p:spPr>
          <a:xfrm>
            <a:off x="4268998" y="1528267"/>
            <a:ext cx="3286661" cy="2324232"/>
          </a:xfrm>
          <a:prstGeom prst="rect">
            <a:avLst/>
          </a:prstGeom>
          <a:ln>
            <a:solidFill>
              <a:schemeClr val="bg1"/>
            </a:solidFill>
          </a:ln>
        </p:spPr>
      </p:pic>
    </p:spTree>
    <p:extLst>
      <p:ext uri="{BB962C8B-B14F-4D97-AF65-F5344CB8AC3E}">
        <p14:creationId xmlns:p14="http://schemas.microsoft.com/office/powerpoint/2010/main" val="3332594895"/>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567</TotalTime>
  <Words>1454</Words>
  <Application>Microsoft Office PowerPoint</Application>
  <PresentationFormat>Widescreen</PresentationFormat>
  <Paragraphs>102</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Century Gothic</vt:lpstr>
      <vt:lpstr>Times New Roman</vt:lpstr>
      <vt:lpstr>Wingdings 3</vt:lpstr>
      <vt:lpstr>Slice</vt:lpstr>
      <vt:lpstr>HUMAN FOLLOWing ROBOT USING                        ARDUINO</vt:lpstr>
      <vt:lpstr>Overview</vt:lpstr>
      <vt:lpstr>introduction</vt:lpstr>
      <vt:lpstr>Objective &amp; AIM</vt:lpstr>
      <vt:lpstr>Hardware requirements</vt:lpstr>
      <vt:lpstr>Ultrasonic sensor </vt:lpstr>
      <vt:lpstr>Arduino microcontroller</vt:lpstr>
      <vt:lpstr>Motor Driver IC</vt:lpstr>
      <vt:lpstr>Servo motors</vt:lpstr>
      <vt:lpstr>Infrared sensor</vt:lpstr>
      <vt:lpstr>TT gear motor</vt:lpstr>
      <vt:lpstr>Software requirements</vt:lpstr>
      <vt:lpstr>Block diagram</vt:lpstr>
      <vt:lpstr>CIRCUIT DIAGRAM </vt:lpstr>
      <vt:lpstr>APPLICATIONS</vt:lpstr>
      <vt:lpstr>Challenges &amp; Drawbacks</vt:lpstr>
      <vt:lpstr>Future Enhancement</vt:lpstr>
      <vt:lpstr>Conclusion</vt:lpstr>
      <vt:lpstr>REFERENCE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FOLLOWER ROBOT USING                        ARDUINO</dc:title>
  <dc:creator>Ashik ED</dc:creator>
  <cp:lastModifiedBy>Ashik ED</cp:lastModifiedBy>
  <cp:revision>54</cp:revision>
  <dcterms:created xsi:type="dcterms:W3CDTF">2023-01-23T08:40:03Z</dcterms:created>
  <dcterms:modified xsi:type="dcterms:W3CDTF">2023-02-16T16:38:14Z</dcterms:modified>
</cp:coreProperties>
</file>