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3" d="100"/>
          <a:sy n="43" d="100"/>
        </p:scale>
        <p:origin x="110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%20DA\Accenture\Final%20Cleaned%20Data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%20DA\Accenture\Final%20Cleaned%20Data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%20DA\Accenture\Final%20Cleaned%20Datase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TOTAL SCORE OF EACH CATRGORIES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'Final Cleaned Dataset'!$B$1</c:f>
              <c:strCache>
                <c:ptCount val="1"/>
                <c:pt idx="0">
                  <c:v>Total 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'Final Cleaned Dataset'!$A$2:$A$17</c:f>
              <c:strCache>
                <c:ptCount val="16"/>
                <c:pt idx="0">
                  <c:v>travel</c:v>
                </c:pt>
                <c:pt idx="1">
                  <c:v>culture</c:v>
                </c:pt>
                <c:pt idx="2">
                  <c:v>science</c:v>
                </c:pt>
                <c:pt idx="3">
                  <c:v>technology</c:v>
                </c:pt>
                <c:pt idx="4">
                  <c:v>fitness</c:v>
                </c:pt>
                <c:pt idx="5">
                  <c:v>veganism</c:v>
                </c:pt>
                <c:pt idx="6">
                  <c:v>healthy eating</c:v>
                </c:pt>
                <c:pt idx="7">
                  <c:v>food</c:v>
                </c:pt>
                <c:pt idx="8">
                  <c:v>dogs</c:v>
                </c:pt>
                <c:pt idx="9">
                  <c:v>Animals</c:v>
                </c:pt>
                <c:pt idx="10">
                  <c:v>soccer</c:v>
                </c:pt>
                <c:pt idx="11">
                  <c:v>cooking</c:v>
                </c:pt>
                <c:pt idx="12">
                  <c:v>education</c:v>
                </c:pt>
                <c:pt idx="13">
                  <c:v>Studying</c:v>
                </c:pt>
                <c:pt idx="14">
                  <c:v>public speaking</c:v>
                </c:pt>
                <c:pt idx="15">
                  <c:v>tennis</c:v>
                </c:pt>
              </c:strCache>
            </c:strRef>
          </c:cat>
          <c:val>
            <c:numRef>
              <c:f>'Final Cleaned Dataset'!$B$2:$B$17</c:f>
              <c:numCache>
                <c:formatCode>General</c:formatCode>
                <c:ptCount val="16"/>
                <c:pt idx="0">
                  <c:v>2905</c:v>
                </c:pt>
                <c:pt idx="1">
                  <c:v>2822</c:v>
                </c:pt>
                <c:pt idx="2">
                  <c:v>2603</c:v>
                </c:pt>
                <c:pt idx="3">
                  <c:v>2567</c:v>
                </c:pt>
                <c:pt idx="4">
                  <c:v>2500</c:v>
                </c:pt>
                <c:pt idx="5">
                  <c:v>2482</c:v>
                </c:pt>
                <c:pt idx="6">
                  <c:v>2457</c:v>
                </c:pt>
                <c:pt idx="7">
                  <c:v>2416</c:v>
                </c:pt>
                <c:pt idx="8">
                  <c:v>2375</c:v>
                </c:pt>
                <c:pt idx="9">
                  <c:v>2299</c:v>
                </c:pt>
                <c:pt idx="10">
                  <c:v>2281</c:v>
                </c:pt>
                <c:pt idx="11">
                  <c:v>2214</c:v>
                </c:pt>
                <c:pt idx="12">
                  <c:v>2195</c:v>
                </c:pt>
                <c:pt idx="13">
                  <c:v>2133</c:v>
                </c:pt>
                <c:pt idx="14">
                  <c:v>2083</c:v>
                </c:pt>
                <c:pt idx="15">
                  <c:v>1952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BE-4B27-9F70-F9D832AC67C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6236463"/>
        <c:axId val="196238863"/>
      </c:barChart>
      <c:catAx>
        <c:axId val="19623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38863"/>
        <c:crosses val="autoZero"/>
        <c:auto val="1"/>
        <c:lblAlgn val="ctr"/>
        <c:lblOffset val="100"/>
        <c:noMultiLvlLbl val="0"/>
      </c:catAx>
      <c:valAx>
        <c:axId val="196238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36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Cleaned Dataset.csv]Sheet4!PivotTable7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600" dirty="0"/>
              <a:t>MOST USED CONTENT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Sheet4!$A$4:$A$7</c:f>
              <c:strCache>
                <c:ptCount val="4"/>
                <c:pt idx="0">
                  <c:v>audio</c:v>
                </c:pt>
                <c:pt idx="1">
                  <c:v>GIF</c:v>
                </c:pt>
                <c:pt idx="2">
                  <c:v>photo</c:v>
                </c:pt>
                <c:pt idx="3">
                  <c:v>video</c:v>
                </c:pt>
              </c:strCache>
            </c:strRef>
          </c:cat>
          <c:val>
            <c:numRef>
              <c:f>Sheet4!$B$4:$B$7</c:f>
              <c:numCache>
                <c:formatCode>General</c:formatCode>
                <c:ptCount val="4"/>
                <c:pt idx="0">
                  <c:v>229</c:v>
                </c:pt>
                <c:pt idx="1">
                  <c:v>230</c:v>
                </c:pt>
                <c:pt idx="2">
                  <c:v>255</c:v>
                </c:pt>
                <c:pt idx="3">
                  <c:v>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56-4198-854A-4D8B8D5D60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1585807"/>
        <c:axId val="411583887"/>
      </c:barChart>
      <c:catAx>
        <c:axId val="411585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583887"/>
        <c:crosses val="autoZero"/>
        <c:auto val="1"/>
        <c:lblAlgn val="ctr"/>
        <c:lblOffset val="100"/>
        <c:noMultiLvlLbl val="0"/>
      </c:catAx>
      <c:valAx>
        <c:axId val="411583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585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Cleaned Dataset.csv]Sheet1!PivotTable1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3600" dirty="0"/>
              <a:t>MOST USED CONTENT TYPE ACROSS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audio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Sheet1!$A$5:$A$21</c:f>
              <c:strCache>
                <c:ptCount val="16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  <c:pt idx="5">
                  <c:v>fitness</c:v>
                </c:pt>
                <c:pt idx="6">
                  <c:v>food</c:v>
                </c:pt>
                <c:pt idx="7">
                  <c:v>healthy eating</c:v>
                </c:pt>
                <c:pt idx="8">
                  <c:v>public speaking</c:v>
                </c:pt>
                <c:pt idx="9">
                  <c:v>science</c:v>
                </c:pt>
                <c:pt idx="10">
                  <c:v>soccer</c:v>
                </c:pt>
                <c:pt idx="11">
                  <c:v>Studying</c:v>
                </c:pt>
                <c:pt idx="12">
                  <c:v>technology</c:v>
                </c:pt>
                <c:pt idx="13">
                  <c:v>tennis</c:v>
                </c:pt>
                <c:pt idx="14">
                  <c:v>travel</c:v>
                </c:pt>
                <c:pt idx="15">
                  <c:v>veganism</c:v>
                </c:pt>
              </c:strCache>
            </c:strRef>
          </c:cat>
          <c:val>
            <c:numRef>
              <c:f>Sheet1!$B$5:$B$21</c:f>
              <c:numCache>
                <c:formatCode>General</c:formatCode>
                <c:ptCount val="16"/>
                <c:pt idx="0">
                  <c:v>19</c:v>
                </c:pt>
                <c:pt idx="1">
                  <c:v>13</c:v>
                </c:pt>
                <c:pt idx="2">
                  <c:v>18</c:v>
                </c:pt>
                <c:pt idx="3">
                  <c:v>10</c:v>
                </c:pt>
                <c:pt idx="4">
                  <c:v>14</c:v>
                </c:pt>
                <c:pt idx="5">
                  <c:v>14</c:v>
                </c:pt>
                <c:pt idx="6">
                  <c:v>15</c:v>
                </c:pt>
                <c:pt idx="7">
                  <c:v>19</c:v>
                </c:pt>
                <c:pt idx="8">
                  <c:v>13</c:v>
                </c:pt>
                <c:pt idx="9">
                  <c:v>14</c:v>
                </c:pt>
                <c:pt idx="10">
                  <c:v>10</c:v>
                </c:pt>
                <c:pt idx="11">
                  <c:v>11</c:v>
                </c:pt>
                <c:pt idx="12">
                  <c:v>20</c:v>
                </c:pt>
                <c:pt idx="13">
                  <c:v>13</c:v>
                </c:pt>
                <c:pt idx="14">
                  <c:v>12</c:v>
                </c:pt>
                <c:pt idx="1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3-494D-863C-89D6476431B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GIF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Sheet1!$A$5:$A$21</c:f>
              <c:strCache>
                <c:ptCount val="16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  <c:pt idx="5">
                  <c:v>fitness</c:v>
                </c:pt>
                <c:pt idx="6">
                  <c:v>food</c:v>
                </c:pt>
                <c:pt idx="7">
                  <c:v>healthy eating</c:v>
                </c:pt>
                <c:pt idx="8">
                  <c:v>public speaking</c:v>
                </c:pt>
                <c:pt idx="9">
                  <c:v>science</c:v>
                </c:pt>
                <c:pt idx="10">
                  <c:v>soccer</c:v>
                </c:pt>
                <c:pt idx="11">
                  <c:v>Studying</c:v>
                </c:pt>
                <c:pt idx="12">
                  <c:v>technology</c:v>
                </c:pt>
                <c:pt idx="13">
                  <c:v>tennis</c:v>
                </c:pt>
                <c:pt idx="14">
                  <c:v>travel</c:v>
                </c:pt>
                <c:pt idx="15">
                  <c:v>veganism</c:v>
                </c:pt>
              </c:strCache>
            </c:strRef>
          </c:cat>
          <c:val>
            <c:numRef>
              <c:f>Sheet1!$C$5:$C$21</c:f>
              <c:numCache>
                <c:formatCode>General</c:formatCode>
                <c:ptCount val="16"/>
                <c:pt idx="0">
                  <c:v>15</c:v>
                </c:pt>
                <c:pt idx="1">
                  <c:v>17</c:v>
                </c:pt>
                <c:pt idx="2">
                  <c:v>20</c:v>
                </c:pt>
                <c:pt idx="3">
                  <c:v>6</c:v>
                </c:pt>
                <c:pt idx="4">
                  <c:v>9</c:v>
                </c:pt>
                <c:pt idx="5">
                  <c:v>16</c:v>
                </c:pt>
                <c:pt idx="6">
                  <c:v>15</c:v>
                </c:pt>
                <c:pt idx="7">
                  <c:v>13</c:v>
                </c:pt>
                <c:pt idx="8">
                  <c:v>6</c:v>
                </c:pt>
                <c:pt idx="9">
                  <c:v>14</c:v>
                </c:pt>
                <c:pt idx="10">
                  <c:v>23</c:v>
                </c:pt>
                <c:pt idx="11">
                  <c:v>15</c:v>
                </c:pt>
                <c:pt idx="12">
                  <c:v>20</c:v>
                </c:pt>
                <c:pt idx="13">
                  <c:v>15</c:v>
                </c:pt>
                <c:pt idx="14">
                  <c:v>13</c:v>
                </c:pt>
                <c:pt idx="1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23-494D-863C-89D6476431B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photo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Sheet1!$A$5:$A$21</c:f>
              <c:strCache>
                <c:ptCount val="16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  <c:pt idx="5">
                  <c:v>fitness</c:v>
                </c:pt>
                <c:pt idx="6">
                  <c:v>food</c:v>
                </c:pt>
                <c:pt idx="7">
                  <c:v>healthy eating</c:v>
                </c:pt>
                <c:pt idx="8">
                  <c:v>public speaking</c:v>
                </c:pt>
                <c:pt idx="9">
                  <c:v>science</c:v>
                </c:pt>
                <c:pt idx="10">
                  <c:v>soccer</c:v>
                </c:pt>
                <c:pt idx="11">
                  <c:v>Studying</c:v>
                </c:pt>
                <c:pt idx="12">
                  <c:v>technology</c:v>
                </c:pt>
                <c:pt idx="13">
                  <c:v>tennis</c:v>
                </c:pt>
                <c:pt idx="14">
                  <c:v>travel</c:v>
                </c:pt>
                <c:pt idx="15">
                  <c:v>veganism</c:v>
                </c:pt>
              </c:strCache>
            </c:strRef>
          </c:cat>
          <c:val>
            <c:numRef>
              <c:f>Sheet1!$D$5:$D$21</c:f>
              <c:numCache>
                <c:formatCode>General</c:formatCode>
                <c:ptCount val="16"/>
                <c:pt idx="0">
                  <c:v>23</c:v>
                </c:pt>
                <c:pt idx="1">
                  <c:v>17</c:v>
                </c:pt>
                <c:pt idx="2">
                  <c:v>15</c:v>
                </c:pt>
                <c:pt idx="3">
                  <c:v>16</c:v>
                </c:pt>
                <c:pt idx="4">
                  <c:v>20</c:v>
                </c:pt>
                <c:pt idx="5">
                  <c:v>14</c:v>
                </c:pt>
                <c:pt idx="6">
                  <c:v>16</c:v>
                </c:pt>
                <c:pt idx="7">
                  <c:v>12</c:v>
                </c:pt>
                <c:pt idx="8">
                  <c:v>11</c:v>
                </c:pt>
                <c:pt idx="9">
                  <c:v>19</c:v>
                </c:pt>
                <c:pt idx="10">
                  <c:v>12</c:v>
                </c:pt>
                <c:pt idx="11">
                  <c:v>17</c:v>
                </c:pt>
                <c:pt idx="12">
                  <c:v>18</c:v>
                </c:pt>
                <c:pt idx="13">
                  <c:v>11</c:v>
                </c:pt>
                <c:pt idx="14">
                  <c:v>20</c:v>
                </c:pt>
                <c:pt idx="1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23-494D-863C-89D6476431B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video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Sheet1!$A$5:$A$21</c:f>
              <c:strCache>
                <c:ptCount val="16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  <c:pt idx="5">
                  <c:v>fitness</c:v>
                </c:pt>
                <c:pt idx="6">
                  <c:v>food</c:v>
                </c:pt>
                <c:pt idx="7">
                  <c:v>healthy eating</c:v>
                </c:pt>
                <c:pt idx="8">
                  <c:v>public speaking</c:v>
                </c:pt>
                <c:pt idx="9">
                  <c:v>science</c:v>
                </c:pt>
                <c:pt idx="10">
                  <c:v>soccer</c:v>
                </c:pt>
                <c:pt idx="11">
                  <c:v>Studying</c:v>
                </c:pt>
                <c:pt idx="12">
                  <c:v>technology</c:v>
                </c:pt>
                <c:pt idx="13">
                  <c:v>tennis</c:v>
                </c:pt>
                <c:pt idx="14">
                  <c:v>travel</c:v>
                </c:pt>
                <c:pt idx="15">
                  <c:v>veganism</c:v>
                </c:pt>
              </c:strCache>
            </c:strRef>
          </c:cat>
          <c:val>
            <c:numRef>
              <c:f>Sheet1!$E$5:$E$21</c:f>
              <c:numCache>
                <c:formatCode>General</c:formatCode>
                <c:ptCount val="16"/>
                <c:pt idx="0">
                  <c:v>12</c:v>
                </c:pt>
                <c:pt idx="1">
                  <c:v>13</c:v>
                </c:pt>
                <c:pt idx="2">
                  <c:v>12</c:v>
                </c:pt>
                <c:pt idx="3">
                  <c:v>24</c:v>
                </c:pt>
                <c:pt idx="4">
                  <c:v>14</c:v>
                </c:pt>
                <c:pt idx="5">
                  <c:v>17</c:v>
                </c:pt>
                <c:pt idx="6">
                  <c:v>16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18</c:v>
                </c:pt>
                <c:pt idx="11">
                  <c:v>11</c:v>
                </c:pt>
                <c:pt idx="12">
                  <c:v>10</c:v>
                </c:pt>
                <c:pt idx="13">
                  <c:v>14</c:v>
                </c:pt>
                <c:pt idx="14">
                  <c:v>24</c:v>
                </c:pt>
                <c:pt idx="1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23-494D-863C-89D6476431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0692959"/>
        <c:axId val="940687199"/>
      </c:barChart>
      <c:catAx>
        <c:axId val="940692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687199"/>
        <c:crosses val="autoZero"/>
        <c:auto val="1"/>
        <c:lblAlgn val="ctr"/>
        <c:lblOffset val="100"/>
        <c:noMultiLvlLbl val="0"/>
      </c:catAx>
      <c:valAx>
        <c:axId val="940687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69295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BA130C-40D1-F501-7160-EE7B574A4E2F}"/>
              </a:ext>
            </a:extLst>
          </p:cNvPr>
          <p:cNvSpPr txBox="1"/>
          <p:nvPr/>
        </p:nvSpPr>
        <p:spPr>
          <a:xfrm>
            <a:off x="10820295" y="1161805"/>
            <a:ext cx="6858105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accent6"/>
                </a:solidFill>
              </a:rPr>
              <a:t>Travel</a:t>
            </a:r>
            <a:r>
              <a:rPr lang="en-IN" sz="4000" dirty="0"/>
              <a:t> and </a:t>
            </a:r>
            <a:r>
              <a:rPr lang="en-IN" sz="4000" dirty="0">
                <a:solidFill>
                  <a:schemeClr val="accent6"/>
                </a:solidFill>
              </a:rPr>
              <a:t>Culture</a:t>
            </a:r>
            <a:r>
              <a:rPr lang="en-IN" sz="4000" dirty="0"/>
              <a:t> are the most popular categories of content, in which Photos are used as the main mode of posting these contents.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accent6"/>
                </a:solidFill>
              </a:rPr>
              <a:t>June</a:t>
            </a:r>
            <a:r>
              <a:rPr lang="en-IN" sz="4000" dirty="0"/>
              <a:t> and </a:t>
            </a:r>
            <a:r>
              <a:rPr lang="en-IN" sz="4000" dirty="0">
                <a:solidFill>
                  <a:schemeClr val="accent6"/>
                </a:solidFill>
              </a:rPr>
              <a:t>August</a:t>
            </a:r>
            <a:r>
              <a:rPr lang="en-IN" sz="4000" dirty="0"/>
              <a:t> are the months were post people are posting the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The emotions like </a:t>
            </a:r>
            <a:r>
              <a:rPr lang="en-IN" sz="4000" dirty="0">
                <a:solidFill>
                  <a:schemeClr val="accent6"/>
                </a:solidFill>
              </a:rPr>
              <a:t>Cherish</a:t>
            </a:r>
            <a:r>
              <a:rPr lang="en-IN" sz="4000" dirty="0"/>
              <a:t>, </a:t>
            </a:r>
            <a:r>
              <a:rPr lang="en-IN" sz="4000" dirty="0">
                <a:solidFill>
                  <a:schemeClr val="accent6"/>
                </a:solidFill>
              </a:rPr>
              <a:t>Interested</a:t>
            </a:r>
            <a:r>
              <a:rPr lang="en-IN" sz="4000" dirty="0"/>
              <a:t>, </a:t>
            </a:r>
            <a:r>
              <a:rPr lang="en-IN" sz="4000" dirty="0">
                <a:solidFill>
                  <a:schemeClr val="accent6"/>
                </a:solidFill>
              </a:rPr>
              <a:t>Scared</a:t>
            </a:r>
            <a:r>
              <a:rPr lang="en-IN" sz="4000" dirty="0"/>
              <a:t> and </a:t>
            </a:r>
            <a:r>
              <a:rPr lang="en-IN" sz="4000" dirty="0">
                <a:solidFill>
                  <a:schemeClr val="accent6"/>
                </a:solidFill>
              </a:rPr>
              <a:t>Peeking</a:t>
            </a:r>
            <a:r>
              <a:rPr lang="en-IN" sz="4000" dirty="0"/>
              <a:t> are used the most.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Technology has been on the rise and need for </a:t>
            </a:r>
            <a:r>
              <a:rPr lang="en-IN" sz="4000" dirty="0">
                <a:solidFill>
                  <a:schemeClr val="accent6"/>
                </a:solidFill>
              </a:rPr>
              <a:t>advanced techniques</a:t>
            </a:r>
            <a:r>
              <a:rPr lang="en-IN" sz="4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 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5846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861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/>
              <a:t>Social Buzz was founded by two former engineers from a large social media conglomerate.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/>
              <a:t>Social Buzz has reached over 500 million active users each month.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/>
              <a:t>Huge amounts of data over 100,000 pieces of content, ranging from text, images, videos and GIFs are posted.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/>
              <a:t>Why this assignment was reached out by Social Buzz: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/>
              <a:t>IPO by the end of next year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/>
              <a:t>Need of assistance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/>
              <a:t>Learning from the best data analytics practices</a:t>
            </a:r>
            <a:endParaRPr lang="en-IN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8"/>
            <a:endParaRPr lang="en-IN" dirty="0"/>
          </a:p>
          <a:p>
            <a:pPr lvl="8"/>
            <a:r>
              <a:rPr lang="en-IN" dirty="0"/>
              <a:t>Our 3 months program include</a:t>
            </a:r>
            <a:r>
              <a:rPr lang="en-US" dirty="0"/>
              <a:t>:</a:t>
            </a:r>
          </a:p>
          <a:p>
            <a:pPr lvl="8"/>
            <a:r>
              <a:rPr lang="en-US" dirty="0"/>
              <a:t>- An audit of their big data practice</a:t>
            </a:r>
          </a:p>
          <a:p>
            <a:pPr lvl="8"/>
            <a:r>
              <a:rPr lang="en-US" dirty="0"/>
              <a:t>- Recommendations for a successful IPO</a:t>
            </a:r>
          </a:p>
          <a:p>
            <a:pPr lvl="8"/>
            <a:r>
              <a:rPr lang="en-US" dirty="0"/>
              <a:t>- An analysis of their content categories that highlights the top 5 categories with the largest aggregate popularity.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9EACFB-417B-3C83-171B-FCC99EBB9A52}"/>
              </a:ext>
            </a:extLst>
          </p:cNvPr>
          <p:cNvSpPr txBox="1"/>
          <p:nvPr/>
        </p:nvSpPr>
        <p:spPr>
          <a:xfrm>
            <a:off x="2362200" y="496174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Analysis of their content categories that highlights the top 5 categories with the largest aggregate popularity.</a:t>
            </a:r>
            <a:endParaRPr lang="en-IN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8E9DB9-C567-45E2-12D9-5230F91B85BB}"/>
              </a:ext>
            </a:extLst>
          </p:cNvPr>
          <p:cNvSpPr txBox="1"/>
          <p:nvPr/>
        </p:nvSpPr>
        <p:spPr>
          <a:xfrm>
            <a:off x="14309421" y="1251505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 (Chief Technical Architect)</a:t>
            </a:r>
            <a:endParaRPr lang="en-IN" sz="2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53C688-FFBA-BD98-72AB-94A0982AB18A}"/>
              </a:ext>
            </a:extLst>
          </p:cNvPr>
          <p:cNvSpPr txBox="1"/>
          <p:nvPr/>
        </p:nvSpPr>
        <p:spPr>
          <a:xfrm>
            <a:off x="14309421" y="4221947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r>
              <a:rPr lang="en-US" sz="2800" b="1" dirty="0"/>
              <a:t> (Senior Principle)</a:t>
            </a:r>
            <a:endParaRPr lang="en-IN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36FF51-F138-0C22-B307-377270FF4098}"/>
              </a:ext>
            </a:extLst>
          </p:cNvPr>
          <p:cNvSpPr txBox="1"/>
          <p:nvPr/>
        </p:nvSpPr>
        <p:spPr>
          <a:xfrm>
            <a:off x="14309421" y="7173163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Ashik Jayan</a:t>
            </a:r>
          </a:p>
          <a:p>
            <a:r>
              <a:rPr lang="en-US" sz="2800" b="1" dirty="0"/>
              <a:t>(Data Analyst)</a:t>
            </a:r>
            <a:endParaRPr lang="en-IN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ED6320-31C6-CBAF-EE46-502D3F8E93F3}"/>
              </a:ext>
            </a:extLst>
          </p:cNvPr>
          <p:cNvSpPr txBox="1"/>
          <p:nvPr/>
        </p:nvSpPr>
        <p:spPr>
          <a:xfrm>
            <a:off x="3758354" y="1254341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Requirements gathering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35EECD-AEE0-AB79-FB1A-25591B86D5D2}"/>
              </a:ext>
            </a:extLst>
          </p:cNvPr>
          <p:cNvSpPr txBox="1"/>
          <p:nvPr/>
        </p:nvSpPr>
        <p:spPr>
          <a:xfrm>
            <a:off x="7469080" y="4593285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Data modelling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65A1B8-9D5F-FC80-298E-F7F8FE77C374}"/>
              </a:ext>
            </a:extLst>
          </p:cNvPr>
          <p:cNvSpPr txBox="1"/>
          <p:nvPr/>
        </p:nvSpPr>
        <p:spPr>
          <a:xfrm>
            <a:off x="5613717" y="2789812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Data 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9FBCBD-4483-95A2-019E-85139840493E}"/>
              </a:ext>
            </a:extLst>
          </p:cNvPr>
          <p:cNvSpPr txBox="1"/>
          <p:nvPr/>
        </p:nvSpPr>
        <p:spPr>
          <a:xfrm>
            <a:off x="9385617" y="5892549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 cleaned dataset containing all the required columns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0459B4-5AB2-5E6B-B738-BFEE504EF513}"/>
              </a:ext>
            </a:extLst>
          </p:cNvPr>
          <p:cNvSpPr txBox="1"/>
          <p:nvPr/>
        </p:nvSpPr>
        <p:spPr>
          <a:xfrm>
            <a:off x="11106770" y="7975777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Analysed Top 5 categories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270355-F3B7-9D59-C1E0-6B5F16531B79}"/>
              </a:ext>
            </a:extLst>
          </p:cNvPr>
          <p:cNvSpPr txBox="1"/>
          <p:nvPr/>
        </p:nvSpPr>
        <p:spPr>
          <a:xfrm>
            <a:off x="1746368" y="2851104"/>
            <a:ext cx="373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/>
              <a:t>Posts in </a:t>
            </a:r>
            <a:r>
              <a:rPr lang="en-IN" sz="6600" b="1" dirty="0">
                <a:solidFill>
                  <a:schemeClr val="accent2"/>
                </a:solidFill>
              </a:rPr>
              <a:t>July</a:t>
            </a:r>
            <a:r>
              <a:rPr lang="en-IN" sz="6600" b="1" dirty="0"/>
              <a:t> is the lowest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E53E19-6CA4-8866-03AD-3E0770DD571B}"/>
              </a:ext>
            </a:extLst>
          </p:cNvPr>
          <p:cNvSpPr txBox="1"/>
          <p:nvPr/>
        </p:nvSpPr>
        <p:spPr>
          <a:xfrm>
            <a:off x="6205592" y="2101109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accent2"/>
                </a:solidFill>
              </a:rPr>
              <a:t>Photos</a:t>
            </a:r>
            <a:r>
              <a:rPr lang="en-IN" sz="6600" b="1" dirty="0"/>
              <a:t> are the most common media used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684AAA-AFEF-FFFA-0F18-C05CA713AEB0}"/>
              </a:ext>
            </a:extLst>
          </p:cNvPr>
          <p:cNvSpPr txBox="1"/>
          <p:nvPr/>
        </p:nvSpPr>
        <p:spPr>
          <a:xfrm>
            <a:off x="12618690" y="2092021"/>
            <a:ext cx="51053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chemeClr val="accent2"/>
                </a:solidFill>
              </a:rPr>
              <a:t>Travel</a:t>
            </a:r>
            <a:r>
              <a:rPr lang="en-IN" sz="6600" b="1" dirty="0"/>
              <a:t> category, people reacts the most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DB5FF56-FEDA-076B-1052-90C6DC3D5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299634"/>
              </p:ext>
            </p:extLst>
          </p:nvPr>
        </p:nvGraphicFramePr>
        <p:xfrm>
          <a:off x="2386483" y="1685150"/>
          <a:ext cx="7443317" cy="7805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E96DFE89-01C8-C99A-0A04-293F7472EC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386368"/>
              </p:ext>
            </p:extLst>
          </p:nvPr>
        </p:nvGraphicFramePr>
        <p:xfrm>
          <a:off x="10611795" y="1691680"/>
          <a:ext cx="7238089" cy="3451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0C559F0B-B23C-72C2-50A4-4BD6D1239F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11846" y="5143499"/>
            <a:ext cx="7197679" cy="4347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3EE68FAA-BA04-711D-BB9C-A9A9189AC9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164376"/>
              </p:ext>
            </p:extLst>
          </p:nvPr>
        </p:nvGraphicFramePr>
        <p:xfrm>
          <a:off x="2435959" y="5327877"/>
          <a:ext cx="15229422" cy="438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1A0B5DBD-D11B-F9A8-F5C4-796D1771C7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6005" y="343530"/>
            <a:ext cx="15216243" cy="47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324</Words>
  <Application>Microsoft Office PowerPoint</Application>
  <PresentationFormat>Custom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Ashik Jayan</cp:lastModifiedBy>
  <cp:revision>18</cp:revision>
  <dcterms:created xsi:type="dcterms:W3CDTF">2006-08-16T00:00:00Z</dcterms:created>
  <dcterms:modified xsi:type="dcterms:W3CDTF">2024-05-28T09:41:34Z</dcterms:modified>
  <dc:identifier>DAEhDyfaYKE</dc:identifier>
</cp:coreProperties>
</file>