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3" r:id="rId5"/>
  </p:sldMasterIdLst>
  <p:notesMasterIdLst>
    <p:notesMasterId r:id="rId15"/>
  </p:notesMasterIdLst>
  <p:sldIdLst>
    <p:sldId id="1300" r:id="rId6"/>
    <p:sldId id="1301" r:id="rId7"/>
    <p:sldId id="1310" r:id="rId8"/>
    <p:sldId id="1319" r:id="rId9"/>
    <p:sldId id="1320" r:id="rId10"/>
    <p:sldId id="1311" r:id="rId11"/>
    <p:sldId id="1312" r:id="rId12"/>
    <p:sldId id="1317" r:id="rId13"/>
    <p:sldId id="131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B7C4F-7271-B7F7-5FC0-B5D5AF522238}" v="3" dt="2024-12-11T12:11:50.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226" Type="http://schemas.microsoft.com/office/2015/10/relationships/revisionInfo" Target="revisionInfo.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Girish Sathe" userId="S::cgsathe@edunetfoundation.org::37bd3767-d542-4985-8cb5-2a41179073d9" providerId="AD" clId="Web-{CF2B7C4F-7271-B7F7-5FC0-B5D5AF522238}"/>
    <pc:docChg chg="modSld">
      <pc:chgData name="Chaitanya Girish Sathe" userId="S::cgsathe@edunetfoundation.org::37bd3767-d542-4985-8cb5-2a41179073d9" providerId="AD" clId="Web-{CF2B7C4F-7271-B7F7-5FC0-B5D5AF522238}" dt="2024-12-11T12:11:50.704" v="2"/>
      <pc:docMkLst>
        <pc:docMk/>
      </pc:docMkLst>
      <pc:sldChg chg="delSp">
        <pc:chgData name="Chaitanya Girish Sathe" userId="S::cgsathe@edunetfoundation.org::37bd3767-d542-4985-8cb5-2a41179073d9" providerId="AD" clId="Web-{CF2B7C4F-7271-B7F7-5FC0-B5D5AF522238}" dt="2024-12-11T12:11:42.142" v="0"/>
        <pc:sldMkLst>
          <pc:docMk/>
          <pc:sldMk cId="292279668" sldId="1319"/>
        </pc:sldMkLst>
        <pc:spChg chg="del">
          <ac:chgData name="Chaitanya Girish Sathe" userId="S::cgsathe@edunetfoundation.org::37bd3767-d542-4985-8cb5-2a41179073d9" providerId="AD" clId="Web-{CF2B7C4F-7271-B7F7-5FC0-B5D5AF522238}" dt="2024-12-11T12:11:42.142" v="0"/>
          <ac:spMkLst>
            <pc:docMk/>
            <pc:sldMk cId="292279668" sldId="1319"/>
            <ac:spMk id="3" creationId="{8828B10A-E123-BCDF-9458-23B61DA80F58}"/>
          </ac:spMkLst>
        </pc:spChg>
      </pc:sldChg>
      <pc:sldChg chg="delSp">
        <pc:chgData name="Chaitanya Girish Sathe" userId="S::cgsathe@edunetfoundation.org::37bd3767-d542-4985-8cb5-2a41179073d9" providerId="AD" clId="Web-{CF2B7C4F-7271-B7F7-5FC0-B5D5AF522238}" dt="2024-12-11T12:11:46.486" v="1"/>
        <pc:sldMkLst>
          <pc:docMk/>
          <pc:sldMk cId="599844722" sldId="1320"/>
        </pc:sldMkLst>
        <pc:spChg chg="del">
          <ac:chgData name="Chaitanya Girish Sathe" userId="S::cgsathe@edunetfoundation.org::37bd3767-d542-4985-8cb5-2a41179073d9" providerId="AD" clId="Web-{CF2B7C4F-7271-B7F7-5FC0-B5D5AF522238}" dt="2024-12-11T12:11:46.486" v="1"/>
          <ac:spMkLst>
            <pc:docMk/>
            <pc:sldMk cId="599844722" sldId="1320"/>
            <ac:spMk id="3" creationId="{DB122941-B36B-509B-0607-DDF0A60DCDC1}"/>
          </ac:spMkLst>
        </pc:spChg>
      </pc:sldChg>
      <pc:sldChg chg="delSp">
        <pc:chgData name="Chaitanya Girish Sathe" userId="S::cgsathe@edunetfoundation.org::37bd3767-d542-4985-8cb5-2a41179073d9" providerId="AD" clId="Web-{CF2B7C4F-7271-B7F7-5FC0-B5D5AF522238}" dt="2024-12-11T12:11:50.704" v="2"/>
        <pc:sldMkLst>
          <pc:docMk/>
          <pc:sldMk cId="1119338724" sldId="1321"/>
        </pc:sldMkLst>
        <pc:spChg chg="del">
          <ac:chgData name="Chaitanya Girish Sathe" userId="S::cgsathe@edunetfoundation.org::37bd3767-d542-4985-8cb5-2a41179073d9" providerId="AD" clId="Web-{CF2B7C4F-7271-B7F7-5FC0-B5D5AF522238}" dt="2024-12-11T12:11:50.704" v="2"/>
          <ac:spMkLst>
            <pc:docMk/>
            <pc:sldMk cId="1119338724" sldId="1321"/>
            <ac:spMk id="3" creationId="{81073CEF-52CB-B880-677A-5C6B7B68C6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3551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2496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13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15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420192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712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spcBef>
                <a:spcPts val="25"/>
              </a:spcBef>
            </a:pPr>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9415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19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xmlns=""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1">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68" r:id="rId2"/>
    <p:sldLayoutId id="2147483669" r:id="rId3"/>
    <p:sldLayoutId id="2147483670" r:id="rId4"/>
    <p:sldLayoutId id="2147483656" r:id="rId5"/>
    <p:sldLayoutId id="2147483657" r:id="rId6"/>
    <p:sldLayoutId id="2147483659" r:id="rId7"/>
    <p:sldLayoutId id="2147483674" r:id="rId8"/>
    <p:sldLayoutId id="214748370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7">
            <a:alphaModFix/>
          </a:blip>
          <a:srcRect/>
          <a:stretch/>
        </p:blipFill>
        <p:spPr>
          <a:xfrm>
            <a:off x="7554516" y="58501"/>
            <a:ext cx="1350169" cy="431636"/>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userDrawn="1"/>
        </p:nvSpPr>
        <p:spPr>
          <a:xfrm>
            <a:off x="1" y="0"/>
            <a:ext cx="7372350" cy="538223"/>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9" name="Rectangle 18">
            <a:extLst>
              <a:ext uri="{FF2B5EF4-FFF2-40B4-BE49-F238E27FC236}">
                <a16:creationId xmlns:a16="http://schemas.microsoft.com/office/drawing/2014/main" xmlns="" id="{2C7CE881-772B-9023-3054-4B219B75D755}"/>
              </a:ext>
            </a:extLst>
          </p:cNvPr>
          <p:cNvSpPr/>
          <p:nvPr userDrawn="1"/>
        </p:nvSpPr>
        <p:spPr>
          <a:xfrm>
            <a:off x="7416726" y="-314"/>
            <a:ext cx="84212" cy="549268"/>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userDrawn="1"/>
        </p:nvPicPr>
        <p:blipFill rotWithShape="1">
          <a:blip r:embed="rId8">
            <a:alphaModFix amt="16000"/>
          </a:blip>
          <a:srcRect t="24724" r="1619" b="63695"/>
          <a:stretch/>
        </p:blipFill>
        <p:spPr>
          <a:xfrm>
            <a:off x="0" y="-1"/>
            <a:ext cx="7379494" cy="542926"/>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userDrawn="1"/>
        </p:nvSpPr>
        <p:spPr>
          <a:xfrm>
            <a:off x="8943975" y="-314"/>
            <a:ext cx="200025" cy="549268"/>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Tree>
    <p:extLst>
      <p:ext uri="{BB962C8B-B14F-4D97-AF65-F5344CB8AC3E}">
        <p14:creationId xmlns:p14="http://schemas.microsoft.com/office/powerpoint/2010/main" val="189621862"/>
      </p:ext>
    </p:extLst>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jupyter-notebook.readthedocs.io/en/stable/" TargetMode="External"/><Relationship Id="rId3" Type="http://schemas.openxmlformats.org/officeDocument/2006/relationships/hyperlink" Target="https://www.kaggle.com/datasets/vipoooool/new-plant-diseases-dataset/data?select=New+Plant+Diseases+Dataset(Augmented)" TargetMode="External"/><Relationship Id="rId7" Type="http://schemas.openxmlformats.org/officeDocument/2006/relationships/hyperlink" Target="https://scikit-learn.org/stable/index.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numpy.org/doc/stable/" TargetMode="External"/><Relationship Id="rId5" Type="http://schemas.openxmlformats.org/officeDocument/2006/relationships/hyperlink" Target="https://pandas.pydata.org/docs/" TargetMode="External"/><Relationship Id="rId4" Type="http://schemas.openxmlformats.org/officeDocument/2006/relationships/hyperlink" Target="https://docs.python.org/3/" TargetMode="External"/><Relationship Id="rId9" Type="http://schemas.openxmlformats.org/officeDocument/2006/relationships/hyperlink" Target="https://www.python.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xmlns=""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xmlns="" id="{7B4E811B-8616-F59F-BD34-2F1E10F9200B}"/>
              </a:ext>
            </a:extLst>
          </p:cNvPr>
          <p:cNvSpPr txBox="1"/>
          <p:nvPr/>
        </p:nvSpPr>
        <p:spPr>
          <a:xfrm>
            <a:off x="3700468" y="2194724"/>
            <a:ext cx="1329211" cy="377026"/>
          </a:xfrm>
          <a:prstGeom prst="rect">
            <a:avLst/>
          </a:prstGeom>
          <a:noFill/>
        </p:spPr>
        <p:txBody>
          <a:bodyPr wrap="none" lIns="91440" tIns="45720" rIns="91440" bIns="45720" rtlCol="0" anchor="t">
            <a:spAutoFit/>
          </a:bodyPr>
          <a:lstStyle/>
          <a:p>
            <a:pPr algn="r"/>
            <a:r>
              <a:rPr lang="en-US" sz="1850" b="1" dirty="0">
                <a:solidFill>
                  <a:schemeClr val="bg1"/>
                </a:solidFill>
              </a:rPr>
              <a:t>Project - </a:t>
            </a:r>
            <a:r>
              <a:rPr lang="en-US" sz="1850" b="1" dirty="0" smtClean="0">
                <a:solidFill>
                  <a:schemeClr val="bg1"/>
                </a:solidFill>
              </a:rPr>
              <a:t>4</a:t>
            </a:r>
            <a:endParaRPr lang="en-US" sz="1875" b="1" dirty="0">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xmlns="" id="{BB9AA95F-56F4-3F03-5804-8F7C6AFCE0BB}"/>
              </a:ext>
            </a:extLst>
          </p:cNvPr>
          <p:cNvSpPr/>
          <p:nvPr/>
        </p:nvSpPr>
        <p:spPr>
          <a:xfrm>
            <a:off x="4405313" y="438150"/>
            <a:ext cx="3505200" cy="733425"/>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8" name="TextBox 17">
            <a:extLst>
              <a:ext uri="{FF2B5EF4-FFF2-40B4-BE49-F238E27FC236}">
                <a16:creationId xmlns:a16="http://schemas.microsoft.com/office/drawing/2014/main" xmlns="" id="{E395316D-1E70-9E4D-C82D-DC6493EC4CED}"/>
              </a:ext>
            </a:extLst>
          </p:cNvPr>
          <p:cNvSpPr txBox="1"/>
          <p:nvPr/>
        </p:nvSpPr>
        <p:spPr>
          <a:xfrm>
            <a:off x="3700468" y="2699996"/>
            <a:ext cx="4566373" cy="1265859"/>
          </a:xfrm>
          <a:prstGeom prst="rect">
            <a:avLst/>
          </a:prstGeom>
          <a:noFill/>
        </p:spPr>
        <p:txBody>
          <a:bodyPr wrap="square" rtlCol="0">
            <a:spAutoFit/>
          </a:bodyPr>
          <a:lstStyle/>
          <a:p>
            <a:pPr marL="0" marR="0">
              <a:lnSpc>
                <a:spcPct val="107000"/>
              </a:lnSpc>
              <a:spcAft>
                <a:spcPts val="800"/>
              </a:spcAft>
            </a:pPr>
            <a:r>
              <a:rPr lang="en-US" sz="185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Plant Disease Detection System for Sustainable Agriculture</a:t>
            </a:r>
            <a:endParaRPr lang="en-US" sz="185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r"/>
            <a:r>
              <a:rPr lang="en-US" sz="3000" b="1">
                <a:solidFill>
                  <a:schemeClr val="bg1"/>
                </a:solidFill>
                <a:latin typeface="Arial" panose="020B0604020202020204" pitchFamily="34" charset="0"/>
                <a:cs typeface="Arial" panose="020B0604020202020204" pitchFamily="34" charset="0"/>
              </a:rPr>
              <a:t>​</a:t>
            </a:r>
          </a:p>
        </p:txBody>
      </p:sp>
      <p:grpSp>
        <p:nvGrpSpPr>
          <p:cNvPr id="4" name="Group 3">
            <a:extLst>
              <a:ext uri="{FF2B5EF4-FFF2-40B4-BE49-F238E27FC236}">
                <a16:creationId xmlns:a16="http://schemas.microsoft.com/office/drawing/2014/main" xmlns="" id="{A8D97332-B949-6172-80A0-C0B4B4FB67E8}"/>
              </a:ext>
            </a:extLst>
          </p:cNvPr>
          <p:cNvGrpSpPr/>
          <p:nvPr/>
        </p:nvGrpSpPr>
        <p:grpSpPr>
          <a:xfrm>
            <a:off x="4572000" y="490224"/>
            <a:ext cx="3171825" cy="629278"/>
            <a:chOff x="393700" y="1003144"/>
            <a:chExt cx="5274472" cy="1046435"/>
          </a:xfrm>
        </p:grpSpPr>
        <p:pic>
          <p:nvPicPr>
            <p:cNvPr id="19" name="Picture 18" descr="A close up of a logo&#10;&#10;Description automatically generated">
              <a:extLst>
                <a:ext uri="{FF2B5EF4-FFF2-40B4-BE49-F238E27FC236}">
                  <a16:creationId xmlns:a16="http://schemas.microsoft.com/office/drawing/2014/main" xmlns=""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xmlns=""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pic>
          <p:nvPicPr>
            <p:cNvPr id="25" name="Picture 24" descr="A logo of a company&#10;&#10;Description automatically generated">
              <a:extLst>
                <a:ext uri="{FF2B5EF4-FFF2-40B4-BE49-F238E27FC236}">
                  <a16:creationId xmlns:a16="http://schemas.microsoft.com/office/drawing/2014/main" xmlns="" id="{DEE400A8-00F3-7AB4-B74F-CA4D8E48CD97}"/>
                </a:ext>
              </a:extLst>
            </p:cNvPr>
            <p:cNvPicPr>
              <a:picLocks noChangeAspect="1"/>
            </p:cNvPicPr>
            <p:nvPr/>
          </p:nvPicPr>
          <p:blipFill rotWithShape="1">
            <a:blip r:embed="rId6"/>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1600" b="1">
                <a:solidFill>
                  <a:srgbClr val="213163"/>
                </a:solidFill>
              </a:rPr>
              <a:t>About Project </a:t>
            </a:r>
          </a:p>
        </p:txBody>
      </p:sp>
      <p:sp>
        <p:nvSpPr>
          <p:cNvPr id="3" name="TextBox 2">
            <a:extLst>
              <a:ext uri="{FF2B5EF4-FFF2-40B4-BE49-F238E27FC236}">
                <a16:creationId xmlns:a16="http://schemas.microsoft.com/office/drawing/2014/main" xmlns="" id="{1D9D0566-B7D6-B73A-0E12-918EC06373F6}"/>
              </a:ext>
            </a:extLst>
          </p:cNvPr>
          <p:cNvSpPr txBox="1"/>
          <p:nvPr/>
        </p:nvSpPr>
        <p:spPr>
          <a:xfrm>
            <a:off x="228600" y="1189759"/>
            <a:ext cx="85413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Develop a CNN-based model capable of detecting and classifying plant diseases from images of leaves of various crops such as apple, cherry, grape, and corn. The model should accurately identify both healthy and diseased leaves while predicting the specific type of disease. This system will aid in precision agriculture by enabling early detection and effective disease management</a:t>
            </a:r>
          </a:p>
          <a:p>
            <a:endParaRPr lang="en-US" sz="1800" b="1">
              <a:latin typeface="Calibri" panose="020F0502020204030204" pitchFamily="34" charset="0"/>
              <a:ea typeface="Calibri" panose="020F0502020204030204" pitchFamily="34" charset="0"/>
              <a:cs typeface="Times New Roman" panose="02020603050405020304" pitchFamily="18" charset="0"/>
            </a:endParaRPr>
          </a:p>
          <a:p>
            <a:r>
              <a:rPr lang="en-US" b="1"/>
              <a:t>Key Steps</a:t>
            </a:r>
            <a:r>
              <a:rPr lang="en-US"/>
              <a:t>:</a:t>
            </a:r>
          </a:p>
          <a:p>
            <a:pPr marL="285750" indent="-285750">
              <a:buChar char="•"/>
            </a:pPr>
            <a:r>
              <a:rPr lang="en-US"/>
              <a:t>Data acquisition and Data Augmentation</a:t>
            </a:r>
          </a:p>
          <a:p>
            <a:pPr marL="285750" indent="-285750">
              <a:buChar char="•"/>
            </a:pPr>
            <a:r>
              <a:rPr lang="en-US"/>
              <a:t>Building CNN model</a:t>
            </a:r>
          </a:p>
          <a:p>
            <a:pPr marL="285750" indent="-285750">
              <a:buChar char="•"/>
            </a:pPr>
            <a:r>
              <a:rPr lang="en-US"/>
              <a:t>Model Training, Optimization and Evaluation</a:t>
            </a:r>
          </a:p>
          <a:p>
            <a:pPr marL="285750" indent="-285750">
              <a:buChar char="•"/>
            </a:pPr>
            <a:r>
              <a:rPr lang="en-US"/>
              <a:t>Creating UI</a:t>
            </a:r>
          </a:p>
        </p:txBody>
      </p:sp>
    </p:spTree>
    <p:extLst>
      <p:ext uri="{BB962C8B-B14F-4D97-AF65-F5344CB8AC3E}">
        <p14:creationId xmlns:p14="http://schemas.microsoft.com/office/powerpoint/2010/main" val="282657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1600" b="1">
                <a:solidFill>
                  <a:srgbClr val="213163"/>
                </a:solidFill>
              </a:rPr>
              <a:t>Learning Objective</a:t>
            </a:r>
          </a:p>
        </p:txBody>
      </p:sp>
      <p:sp>
        <p:nvSpPr>
          <p:cNvPr id="6" name="TextBox 5">
            <a:extLst>
              <a:ext uri="{FF2B5EF4-FFF2-40B4-BE49-F238E27FC236}">
                <a16:creationId xmlns:a16="http://schemas.microsoft.com/office/drawing/2014/main" xmlns="" id="{CA7C12E0-90C7-BC76-96CD-AFB9A1B1DC33}"/>
              </a:ext>
            </a:extLst>
          </p:cNvPr>
          <p:cNvSpPr txBox="1"/>
          <p:nvPr/>
        </p:nvSpPr>
        <p:spPr>
          <a:xfrm>
            <a:off x="224287" y="1178584"/>
            <a:ext cx="8447416" cy="33044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lnSpc>
                <a:spcPct val="107000"/>
              </a:lnSpc>
            </a:pPr>
            <a:r>
              <a:rPr lang="en-US" b="1" kern="100">
                <a:effectLst/>
                <a:latin typeface="Calibri" panose="020F0502020204030204" pitchFamily="34" charset="0"/>
                <a:ea typeface="Calibri" panose="020F0502020204030204" pitchFamily="34" charset="0"/>
                <a:cs typeface="Times New Roman" panose="02020603050405020304" pitchFamily="18" charset="0"/>
              </a:rPr>
              <a:t>Dataset Acquisition and Preparation:</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Collect a diverse dataset of leaf images representing various plant species, including healthy and diseased samples.</a:t>
            </a:r>
          </a:p>
          <a:p>
            <a:pPr marL="342900" marR="0" lvl="0" indent="-342900">
              <a:lnSpc>
                <a:spcPct val="107000"/>
              </a:lnSpc>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Preprocess the images to ensure uniform size, resolution, and quality.</a:t>
            </a:r>
          </a:p>
          <a:p>
            <a:pPr marL="342900" marR="0" lvl="0" indent="-342900">
              <a:lnSpc>
                <a:spcPct val="107000"/>
              </a:lnSpc>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Label the images with corresponding plant species and disease types.</a:t>
            </a:r>
          </a:p>
          <a:p>
            <a:pPr marR="0" lvl="0">
              <a:lnSpc>
                <a:spcPct val="107000"/>
              </a:lnSpc>
              <a:buSzPts val="1000"/>
              <a:tabLst>
                <a:tab pos="457200" algn="l"/>
              </a:tabLst>
            </a:pP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pPr>
            <a:r>
              <a:rPr lang="en-US" b="1" kern="100">
                <a:effectLst/>
                <a:latin typeface="Calibri" panose="020F0502020204030204" pitchFamily="34" charset="0"/>
                <a:ea typeface="Calibri" panose="020F0502020204030204" pitchFamily="34" charset="0"/>
                <a:cs typeface="Times New Roman" panose="02020603050405020304" pitchFamily="18" charset="0"/>
              </a:rPr>
              <a:t>Feature Extraction:</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Extract visual features such as leaf texture, color patterns, and vein structures using CNN layers.</a:t>
            </a:r>
          </a:p>
          <a:p>
            <a:pPr marL="342900" marR="0" lvl="0" indent="-342900">
              <a:lnSpc>
                <a:spcPct val="107000"/>
              </a:lnSpc>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Experiment with different CNN architectures and transfer learning models to improve feature extraction.</a:t>
            </a:r>
          </a:p>
          <a:p>
            <a:pPr marR="0" lvl="0">
              <a:lnSpc>
                <a:spcPct val="107000"/>
              </a:lnSpc>
              <a:buSzPts val="1000"/>
              <a:tabLst>
                <a:tab pos="457200" algn="l"/>
              </a:tabLst>
            </a:pP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pPr>
            <a:r>
              <a:rPr lang="en-US" b="1" kern="100">
                <a:effectLst/>
                <a:latin typeface="Calibri" panose="020F0502020204030204" pitchFamily="34" charset="0"/>
                <a:ea typeface="Calibri" panose="020F0502020204030204" pitchFamily="34" charset="0"/>
                <a:cs typeface="Times New Roman" panose="02020603050405020304" pitchFamily="18" charset="0"/>
              </a:rPr>
              <a:t>Model Development:</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Train and evaluate deep learning models, focusing on CNN architectures for image classification.</a:t>
            </a:r>
          </a:p>
          <a:p>
            <a:pPr marL="342900" marR="0" lvl="0" indent="-342900">
              <a:lnSpc>
                <a:spcPct val="107000"/>
              </a:lnSpc>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Optimize model hyperparameters such as learning rate and number of layers to enhance performance.</a:t>
            </a:r>
          </a:p>
          <a:p>
            <a:pPr marL="228600" indent="-228600" algn="just">
              <a:buFont typeface="Symbol"/>
              <a:buChar char="•"/>
            </a:pPr>
            <a:endParaRPr lang="en-US"/>
          </a:p>
        </p:txBody>
      </p:sp>
    </p:spTree>
    <p:extLst>
      <p:ext uri="{BB962C8B-B14F-4D97-AF65-F5344CB8AC3E}">
        <p14:creationId xmlns:p14="http://schemas.microsoft.com/office/powerpoint/2010/main" val="134726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B1C25C-CD37-FEB3-7FFA-573A4567EA24}"/>
              </a:ext>
            </a:extLst>
          </p:cNvPr>
          <p:cNvSpPr txBox="1"/>
          <p:nvPr/>
        </p:nvSpPr>
        <p:spPr>
          <a:xfrm>
            <a:off x="124691" y="694139"/>
            <a:ext cx="542318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a:solidFill>
                  <a:srgbClr val="213163"/>
                </a:solidFill>
              </a:rPr>
              <a:t>Week 1 </a:t>
            </a:r>
            <a:r>
              <a:rPr lang="en-US" sz="1600" b="1">
                <a:solidFill>
                  <a:srgbClr val="213163"/>
                </a:solidFill>
              </a:rPr>
              <a:t>Image Augmentation and Label Generation</a:t>
            </a:r>
            <a:endParaRPr lang="en-IN" sz="1600" b="1">
              <a:solidFill>
                <a:srgbClr val="21316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03" y="1245121"/>
            <a:ext cx="6354062" cy="362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03" y="2018124"/>
            <a:ext cx="5325218" cy="3715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03" y="2989012"/>
            <a:ext cx="5096586" cy="4477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834" y="4010464"/>
            <a:ext cx="5048955" cy="342948"/>
          </a:xfrm>
          <a:prstGeom prst="rect">
            <a:avLst/>
          </a:prstGeom>
        </p:spPr>
      </p:pic>
    </p:spTree>
    <p:extLst>
      <p:ext uri="{BB962C8B-B14F-4D97-AF65-F5344CB8AC3E}">
        <p14:creationId xmlns:p14="http://schemas.microsoft.com/office/powerpoint/2010/main" val="29227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B1C25C-CD37-FEB3-7FFA-573A4567EA24}"/>
              </a:ext>
            </a:extLst>
          </p:cNvPr>
          <p:cNvSpPr txBox="1"/>
          <p:nvPr/>
        </p:nvSpPr>
        <p:spPr>
          <a:xfrm>
            <a:off x="124691" y="732559"/>
            <a:ext cx="720683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a:solidFill>
                  <a:srgbClr val="213163"/>
                </a:solidFill>
              </a:rPr>
              <a:t>Week 2:  Building, Training, Optimizing and Evaluating CNN Model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19" y="1071113"/>
            <a:ext cx="6253610" cy="315404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269" y="4352815"/>
            <a:ext cx="4305901" cy="790685"/>
          </a:xfrm>
          <a:prstGeom prst="rect">
            <a:avLst/>
          </a:prstGeom>
        </p:spPr>
      </p:pic>
    </p:spTree>
    <p:extLst>
      <p:ext uri="{BB962C8B-B14F-4D97-AF65-F5344CB8AC3E}">
        <p14:creationId xmlns:p14="http://schemas.microsoft.com/office/powerpoint/2010/main" val="59984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1600" b="1">
                <a:solidFill>
                  <a:srgbClr val="213163"/>
                </a:solidFill>
              </a:rPr>
              <a:t>Summary </a:t>
            </a:r>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4" y="1059161"/>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1" indent="-173351" defTabSz="685800">
              <a:spcBef>
                <a:spcPts val="200"/>
              </a:spcBef>
              <a:buClr>
                <a:srgbClr val="213163"/>
              </a:buClr>
              <a:buFont typeface="Arial" panose="020B0604020202020204" pitchFamily="34" charset="0"/>
              <a:buChar char="•"/>
            </a:pPr>
            <a:endParaRPr lang="en-US"/>
          </a:p>
          <a:p>
            <a:pPr marL="173351" indent="-173351" defTabSz="685800">
              <a:spcBef>
                <a:spcPts val="200"/>
              </a:spcBef>
              <a:buClr>
                <a:srgbClr val="213163"/>
              </a:buClr>
              <a:buFont typeface="Arial" panose="020B0604020202020204" pitchFamily="34" charset="0"/>
              <a:buChar char="•"/>
            </a:pPr>
            <a:endParaRPr lang="en-US"/>
          </a:p>
          <a:p>
            <a:pPr marL="173351" indent="-173351" defTabSz="685800">
              <a:spcBef>
                <a:spcPts val="200"/>
              </a:spcBef>
              <a:buClr>
                <a:srgbClr val="213163"/>
              </a:buClr>
              <a:buFont typeface="Arial" panose="020B0604020202020204" pitchFamily="34" charset="0"/>
              <a:buChar char="•"/>
            </a:pPr>
            <a:endParaRPr lang="en-US"/>
          </a:p>
        </p:txBody>
      </p:sp>
      <p:sp>
        <p:nvSpPr>
          <p:cNvPr id="5" name="TextBox 4">
            <a:extLst>
              <a:ext uri="{FF2B5EF4-FFF2-40B4-BE49-F238E27FC236}">
                <a16:creationId xmlns:a16="http://schemas.microsoft.com/office/drawing/2014/main" xmlns="" id="{67DC427A-F216-7BD7-96F1-2E6F4AF1AC6D}"/>
              </a:ext>
            </a:extLst>
          </p:cNvPr>
          <p:cNvSpPr txBox="1"/>
          <p:nvPr/>
        </p:nvSpPr>
        <p:spPr>
          <a:xfrm>
            <a:off x="185044" y="1059161"/>
            <a:ext cx="7849892" cy="2031325"/>
          </a:xfrm>
          <a:prstGeom prst="rect">
            <a:avLst/>
          </a:prstGeom>
          <a:noFill/>
        </p:spPr>
        <p:txBody>
          <a:bodyPr wrap="square" lIns="91440" tIns="45720" rIns="91440" bIns="45720" rtlCol="0" anchor="t">
            <a:spAutoFit/>
          </a:bodyPr>
          <a:lstStyle/>
          <a:p>
            <a:pPr marL="285750" indent="-285750" algn="just" defTabSz="685800">
              <a:buFont typeface="Arial"/>
              <a:buChar char="•"/>
            </a:pPr>
            <a:r>
              <a:rPr lang="en-US"/>
              <a:t>The plant disease detection project successfully developed a CNN model capable of accurately classifying leaf images into healthy and diseased categories for plants. </a:t>
            </a:r>
          </a:p>
          <a:p>
            <a:pPr marL="285750" indent="-285750" algn="just" defTabSz="685800">
              <a:buFont typeface="Arial"/>
              <a:buChar char="•"/>
            </a:pPr>
            <a:endParaRPr lang="en-US"/>
          </a:p>
          <a:p>
            <a:pPr marL="285750" indent="-285750" algn="just" defTabSz="685800">
              <a:buFont typeface="Arial"/>
              <a:buChar char="•"/>
            </a:pPr>
            <a:r>
              <a:rPr lang="en-US"/>
              <a:t>The model showcases the potential of deep learning to aid in early disease detection, promoting efficient agricultural practices.</a:t>
            </a:r>
          </a:p>
          <a:p>
            <a:pPr marL="285750" indent="-285750" algn="just" defTabSz="685800">
              <a:buFont typeface="Arial"/>
              <a:buChar char="•"/>
            </a:pPr>
            <a:endParaRPr lang="en-US"/>
          </a:p>
          <a:p>
            <a:pPr marL="285750" indent="-285750" algn="just" defTabSz="685800">
              <a:buChar char="•"/>
            </a:pPr>
            <a:r>
              <a:rPr lang="en-US"/>
              <a:t>The model showed strong performance during both training and testing, demonstrating its ability to generalize well to new data.</a:t>
            </a:r>
          </a:p>
          <a:p>
            <a:pPr marL="285750" indent="-285750" algn="just" defTabSz="685800">
              <a:buChar char="•"/>
            </a:pPr>
            <a:endParaRPr lang="en-US"/>
          </a:p>
        </p:txBody>
      </p:sp>
    </p:spTree>
    <p:extLst>
      <p:ext uri="{BB962C8B-B14F-4D97-AF65-F5344CB8AC3E}">
        <p14:creationId xmlns:p14="http://schemas.microsoft.com/office/powerpoint/2010/main" val="54044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1600" b="1">
                <a:solidFill>
                  <a:srgbClr val="213163"/>
                </a:solidFill>
              </a:rPr>
              <a:t>Future Scope</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4" y="1059160"/>
            <a:ext cx="8934656" cy="39903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685800">
              <a:spcBef>
                <a:spcPts val="200"/>
              </a:spcBef>
              <a:buClr>
                <a:srgbClr val="213163"/>
              </a:buClr>
            </a:pPr>
            <a:endParaRPr lang="en-US"/>
          </a:p>
          <a:p>
            <a:pPr marL="172720" indent="-172720" defTabSz="685800">
              <a:spcBef>
                <a:spcPts val="200"/>
              </a:spcBef>
              <a:buClr>
                <a:srgbClr val="213163"/>
              </a:buClr>
              <a:buFont typeface="Arial" panose="020B0604020202020204" pitchFamily="34" charset="0"/>
              <a:buChar char="•"/>
            </a:pPr>
            <a:r>
              <a:rPr lang="en-US" b="1"/>
              <a:t>Covering more diseases:</a:t>
            </a:r>
            <a:r>
              <a:rPr lang="en-US"/>
              <a:t> Future improvements could include expanding the dataset to cover a broader range of diseases, refining the model architecture for higher accuracy, and integrating the model into real-world agricultural systems for practical use.</a:t>
            </a:r>
          </a:p>
          <a:p>
            <a:pPr marL="172720" indent="-172720" defTabSz="685800">
              <a:spcBef>
                <a:spcPts val="200"/>
              </a:spcBef>
              <a:buClr>
                <a:srgbClr val="213163"/>
              </a:buClr>
              <a:buFont typeface="Arial" panose="020B0604020202020204" pitchFamily="34" charset="0"/>
              <a:buChar char="•"/>
            </a:pPr>
            <a:endParaRPr lang="en-US"/>
          </a:p>
          <a:p>
            <a:pPr marL="172720" indent="-172720" defTabSz="685800">
              <a:spcBef>
                <a:spcPts val="200"/>
              </a:spcBef>
              <a:buClr>
                <a:srgbClr val="213163"/>
              </a:buClr>
              <a:buFont typeface="Arial" panose="020B0604020202020204" pitchFamily="34" charset="0"/>
              <a:buChar char="•"/>
            </a:pPr>
            <a:r>
              <a:rPr lang="en-US" b="1"/>
              <a:t>Disease-specific Recommendations </a:t>
            </a:r>
            <a:r>
              <a:rPr lang="en-US"/>
              <a:t>: After detecting the plant disease, recommend appropriate pesticides, or fertilizers. Provide dosage and application guidelines based on plant type.</a:t>
            </a:r>
          </a:p>
          <a:p>
            <a:pPr defTabSz="685800">
              <a:spcBef>
                <a:spcPts val="200"/>
              </a:spcBef>
              <a:buClr>
                <a:srgbClr val="213163"/>
              </a:buClr>
            </a:pPr>
            <a:endParaRPr lang="en-US"/>
          </a:p>
        </p:txBody>
      </p:sp>
    </p:spTree>
    <p:extLst>
      <p:ext uri="{BB962C8B-B14F-4D97-AF65-F5344CB8AC3E}">
        <p14:creationId xmlns:p14="http://schemas.microsoft.com/office/powerpoint/2010/main" val="74275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8063" y="682130"/>
            <a:ext cx="2936082" cy="322263"/>
          </a:xfrm>
          <a:prstGeom prst="rect">
            <a:avLst/>
          </a:prstGeom>
          <a:noFill/>
          <a:ln>
            <a:noFill/>
          </a:ln>
        </p:spPr>
        <p:txBody>
          <a:bodyPr spcFirstLastPara="1" wrap="square" lIns="91425" tIns="91425" rIns="91425" bIns="91425" anchor="t" anchorCtr="0">
            <a:noAutofit/>
          </a:bodyPr>
          <a:lstStyle/>
          <a:p>
            <a:pPr>
              <a:buSzPts val="2800"/>
            </a:pPr>
            <a:r>
              <a:rPr lang="en-IN" sz="1600" b="1">
                <a:solidFill>
                  <a:srgbClr val="213163"/>
                </a:solidFill>
              </a:rPr>
              <a:t>References</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89536" y="1119655"/>
            <a:ext cx="7484849"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892" indent="-342892" defTabSz="685800">
              <a:spcBef>
                <a:spcPts val="200"/>
              </a:spcBef>
              <a:buClr>
                <a:srgbClr val="213163"/>
              </a:buClr>
              <a:buFont typeface="+mj-lt"/>
              <a:buAutoNum type="arabicPeriod"/>
            </a:pPr>
            <a:r>
              <a:rPr lang="en-US"/>
              <a:t>Source of the dataset used in the project. </a:t>
            </a:r>
            <a:r>
              <a:rPr lang="en-US">
                <a:solidFill>
                  <a:srgbClr val="0070C0"/>
                </a:solidFill>
                <a:hlinkClick r:id="rId3">
                  <a:extLst>
                    <a:ext uri="{A12FA001-AC4F-418D-AE19-62706E023703}">
                      <ahyp:hlinkClr xmlns:ahyp="http://schemas.microsoft.com/office/drawing/2018/hyperlinkcolor" xmlns="" val="tx"/>
                    </a:ext>
                  </a:extLst>
                </a:hlinkClick>
              </a:rPr>
              <a:t>https://www.kaggle.com/datasets/vipoooool/new-plant-diseases-dataset/data?select=New+Plant+Diseases+Dataset%28Augmented%29</a:t>
            </a:r>
            <a:r>
              <a:rPr lang="en-US">
                <a:solidFill>
                  <a:srgbClr val="0070C0"/>
                </a:solidFill>
              </a:rPr>
              <a:t> </a:t>
            </a:r>
          </a:p>
          <a:p>
            <a:pPr defTabSz="685800">
              <a:spcBef>
                <a:spcPts val="200"/>
              </a:spcBef>
              <a:buClr>
                <a:srgbClr val="213163"/>
              </a:buClr>
            </a:pPr>
            <a:endParaRPr lang="en-US"/>
          </a:p>
          <a:p>
            <a:pPr marL="342892" indent="-342892" defTabSz="685800">
              <a:spcBef>
                <a:spcPts val="200"/>
              </a:spcBef>
              <a:buClr>
                <a:srgbClr val="213163"/>
              </a:buClr>
              <a:buFont typeface="+mj-lt"/>
              <a:buAutoNum type="arabicPeriod" startAt="2"/>
            </a:pPr>
            <a:r>
              <a:rPr lang="en-US"/>
              <a:t>Python Documentation and Libraries:</a:t>
            </a:r>
          </a:p>
          <a:p>
            <a:pPr marL="342892" indent="-342892" defTabSz="685800">
              <a:spcBef>
                <a:spcPts val="200"/>
              </a:spcBef>
              <a:buClr>
                <a:srgbClr val="213163"/>
              </a:buClr>
              <a:buFont typeface="Arial" panose="020B0604020202020204" pitchFamily="34" charset="0"/>
              <a:buChar char="•"/>
            </a:pPr>
            <a:r>
              <a:rPr lang="en-US">
                <a:hlinkClick r:id="rId4"/>
              </a:rPr>
              <a:t>Python Documentation</a:t>
            </a:r>
            <a:endParaRPr lang="en-US"/>
          </a:p>
          <a:p>
            <a:pPr marL="173351" lvl="2" indent="-173351" defTabSz="685800">
              <a:spcBef>
                <a:spcPts val="200"/>
              </a:spcBef>
              <a:buClr>
                <a:srgbClr val="213163"/>
              </a:buClr>
              <a:buFont typeface="Arial" panose="020B0604020202020204" pitchFamily="34" charset="0"/>
              <a:buChar char="•"/>
            </a:pPr>
            <a:r>
              <a:rPr lang="en-US"/>
              <a:t>   </a:t>
            </a:r>
            <a:r>
              <a:rPr lang="en-US">
                <a:hlinkClick r:id="rId5"/>
              </a:rPr>
              <a:t>Pandas Documentation</a:t>
            </a:r>
            <a:endParaRPr lang="en-US"/>
          </a:p>
          <a:p>
            <a:pPr marL="173351" lvl="2" indent="-173351" defTabSz="685800">
              <a:spcBef>
                <a:spcPts val="200"/>
              </a:spcBef>
              <a:buClr>
                <a:srgbClr val="213163"/>
              </a:buClr>
              <a:buFont typeface="Arial" panose="020B0604020202020204" pitchFamily="34" charset="0"/>
              <a:buChar char="•"/>
            </a:pPr>
            <a:r>
              <a:rPr lang="en-US"/>
              <a:t>   </a:t>
            </a:r>
            <a:r>
              <a:rPr lang="en-US">
                <a:hlinkClick r:id="rId6"/>
              </a:rPr>
              <a:t>NumPy Documentation</a:t>
            </a:r>
            <a:endParaRPr lang="en-US"/>
          </a:p>
          <a:p>
            <a:pPr marL="173351" lvl="2" indent="-173351" defTabSz="685800">
              <a:spcBef>
                <a:spcPts val="200"/>
              </a:spcBef>
              <a:buClr>
                <a:srgbClr val="213163"/>
              </a:buClr>
              <a:buFont typeface="Arial" panose="020B0604020202020204" pitchFamily="34" charset="0"/>
              <a:buChar char="•"/>
            </a:pPr>
            <a:r>
              <a:rPr lang="en-US"/>
              <a:t>   </a:t>
            </a:r>
            <a:r>
              <a:rPr lang="en-US">
                <a:hlinkClick r:id="rId7"/>
              </a:rPr>
              <a:t>Scikit-Learn Documentation</a:t>
            </a:r>
            <a:endParaRPr lang="en-US"/>
          </a:p>
          <a:p>
            <a:pPr marL="173351" lvl="2" indent="-173351" defTabSz="685800">
              <a:spcBef>
                <a:spcPts val="200"/>
              </a:spcBef>
              <a:buClr>
                <a:srgbClr val="213163"/>
              </a:buClr>
              <a:buFont typeface="Arial" panose="020B0604020202020204" pitchFamily="34" charset="0"/>
              <a:buChar char="•"/>
            </a:pPr>
            <a:r>
              <a:rPr lang="en-US"/>
              <a:t>   </a:t>
            </a:r>
            <a:r>
              <a:rPr lang="en-US" err="1">
                <a:hlinkClick r:id="rId8"/>
              </a:rPr>
              <a:t>Jupyter</a:t>
            </a:r>
            <a:r>
              <a:rPr lang="en-US">
                <a:hlinkClick r:id="rId8"/>
              </a:rPr>
              <a:t> Notebooks Documentation</a:t>
            </a:r>
            <a:endParaRPr lang="en-US"/>
          </a:p>
          <a:p>
            <a:pPr lvl="2" defTabSz="685800">
              <a:spcBef>
                <a:spcPts val="200"/>
              </a:spcBef>
              <a:buClr>
                <a:srgbClr val="213163"/>
              </a:buClr>
            </a:pPr>
            <a:endParaRPr lang="en-US"/>
          </a:p>
          <a:p>
            <a:pPr marL="342892" lvl="2" indent="-342892" defTabSz="685800">
              <a:spcBef>
                <a:spcPts val="200"/>
              </a:spcBef>
              <a:buClr>
                <a:srgbClr val="213163"/>
              </a:buClr>
              <a:buFont typeface="+mj-lt"/>
              <a:buAutoNum type="arabicPeriod" startAt="3"/>
            </a:pPr>
            <a:r>
              <a:rPr lang="en-US"/>
              <a:t>Citation for Software and Tools:</a:t>
            </a:r>
          </a:p>
          <a:p>
            <a:pPr marL="342892" lvl="2" indent="-342892" defTabSz="685800">
              <a:spcBef>
                <a:spcPts val="200"/>
              </a:spcBef>
              <a:buClr>
                <a:srgbClr val="213163"/>
              </a:buClr>
              <a:buFont typeface="Arial" panose="020B0604020202020204" pitchFamily="34" charset="0"/>
              <a:buChar char="•"/>
            </a:pPr>
            <a:r>
              <a:rPr lang="en-US"/>
              <a:t>Python Software Foundation. Python Language Reference, version 3.12. Available at </a:t>
            </a:r>
            <a:r>
              <a:rPr lang="en-US">
                <a:hlinkClick r:id="rId9"/>
              </a:rPr>
              <a:t>https://www.python.org/.</a:t>
            </a:r>
            <a:endParaRPr lang="en-US"/>
          </a:p>
        </p:txBody>
      </p:sp>
    </p:spTree>
    <p:extLst>
      <p:ext uri="{BB962C8B-B14F-4D97-AF65-F5344CB8AC3E}">
        <p14:creationId xmlns:p14="http://schemas.microsoft.com/office/powerpoint/2010/main" val="399536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9" y="2334506"/>
            <a:ext cx="2149019" cy="474489"/>
          </a:xfrm>
          <a:prstGeom prst="rect">
            <a:avLst/>
          </a:prstGeom>
        </p:spPr>
        <p:txBody>
          <a:bodyPr vert="horz" wrap="square" lIns="0" tIns="12700" rIns="0" bIns="0" rtlCol="0">
            <a:spAutoFit/>
          </a:bodyPr>
          <a:lstStyle/>
          <a:p>
            <a:pPr marL="12700">
              <a:spcBef>
                <a:spcPts val="100"/>
              </a:spcBef>
            </a:pPr>
            <a:r>
              <a:rPr lang="en-US" sz="3000" b="1" spc="-5">
                <a:solidFill>
                  <a:srgbClr val="223366"/>
                </a:solidFill>
              </a:rPr>
              <a:t>Thank You!</a:t>
            </a:r>
          </a:p>
        </p:txBody>
      </p:sp>
    </p:spTree>
    <p:extLst>
      <p:ext uri="{BB962C8B-B14F-4D97-AF65-F5344CB8AC3E}">
        <p14:creationId xmlns:p14="http://schemas.microsoft.com/office/powerpoint/2010/main" val="73033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On-screen Show (16:9)</PresentationFormat>
  <Paragraphs>52</Paragraphs>
  <Slides>9</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Arial MT</vt:lpstr>
      <vt:lpstr>Calibri</vt:lpstr>
      <vt:lpstr>Symbol</vt:lpstr>
      <vt:lpstr>Times New Roman</vt:lpstr>
      <vt:lpstr>Simple Light</vt:lpstr>
      <vt:lpstr>1_Simple Light</vt:lpstr>
      <vt:lpstr>PowerPoint Presentation</vt:lpstr>
      <vt:lpstr>About Project </vt:lpstr>
      <vt:lpstr>Learning Objective</vt:lpstr>
      <vt:lpstr>PowerPoint Presentation</vt:lpstr>
      <vt:lpstr>PowerPoint Presentation</vt:lpstr>
      <vt:lpstr>Summary </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ASHIK T R (RA2211026010563)</cp:lastModifiedBy>
  <cp:revision>3</cp:revision>
  <dcterms:modified xsi:type="dcterms:W3CDTF">2025-01-08T14:16:58Z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