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Roboto"/>
      <p:regular r:id="rId64"/>
      <p:bold r:id="rId65"/>
      <p:italic r:id="rId66"/>
      <p:boldItalic r:id="rId67"/>
    </p:embeddedFont>
    <p:embeddedFont>
      <p:font typeface="Lat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Lato-boldItalic.fntdata"/><Relationship Id="rId70" Type="http://schemas.openxmlformats.org/officeDocument/2006/relationships/font" Target="fonts/Lat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5.xml"/><Relationship Id="rId64" Type="http://schemas.openxmlformats.org/officeDocument/2006/relationships/font" Target="fonts/Roboto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-italic.fntdata"/><Relationship Id="rId21" Type="http://schemas.openxmlformats.org/officeDocument/2006/relationships/slide" Target="slides/slide16.xml"/><Relationship Id="rId65" Type="http://schemas.openxmlformats.org/officeDocument/2006/relationships/font" Target="fonts/Roboto-bold.fntdata"/><Relationship Id="rId24" Type="http://schemas.openxmlformats.org/officeDocument/2006/relationships/slide" Target="slides/slide19.xml"/><Relationship Id="rId68" Type="http://schemas.openxmlformats.org/officeDocument/2006/relationships/font" Target="fonts/Lato-regular.fntdata"/><Relationship Id="rId23" Type="http://schemas.openxmlformats.org/officeDocument/2006/relationships/slide" Target="slides/slide18.xml"/><Relationship Id="rId67" Type="http://schemas.openxmlformats.org/officeDocument/2006/relationships/font" Target="fonts/Roboto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Lat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9470862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9470862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9470862d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9470862d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9470862d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9470862d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9470862d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9470862d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9470862d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9470862d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9470862d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9470862d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9470862d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9470862d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9470862d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9470862d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9470862da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9470862d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9470862d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9470862d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470862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9470862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9470862d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9470862d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9470862d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9470862d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9470862d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9470862d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9470862d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9470862d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9470862d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9470862d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9470862d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9470862d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9470862d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9470862d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9470862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9470862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9470862d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9470862d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9493d443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9493d443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9470862d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9470862d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9493d443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9493d443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9470862d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9470862d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9470862d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9470862d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9493d443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9493d443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9493d4439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9493d4439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9493d4439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9493d4439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9493d443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9493d443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9493d443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9493d443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9493d4439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9493d443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9493d443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9493d443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959f572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959f572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9493d443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9493d443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9493d443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9493d443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9493d4439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9493d4439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29493d4439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29493d4439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9493d4439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9493d4439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9493d4439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29493d4439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9493d4439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9493d4439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29493d4439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29493d4439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9493d4439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9493d4439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29493d4439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29493d4439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9494804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9494804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29493d4439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29493d4439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9493d4439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9493d4439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9493d4439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9493d4439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9470862d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9470862d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9493d443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29493d443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9470862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9470862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9470862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9470862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9470862d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9470862d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9470862d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9470862d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C# Introduction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Using C# Language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Versatility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Object Oriented Programming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Cross Platform Development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Extensive Frameworks and Libraries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Strong Community Support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Career Opportunities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Syntax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Namespace Declaration: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 C# program starts with a namespace declaration, which provides a way to organize code.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namespace YourNamespaceName { }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050"/>
              <a:buFont typeface="Courier New"/>
              <a:buChar char="●"/>
            </a:pP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For top-level statements, namespace YourNaespaceName;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Class Declaration: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Inside the namespace, you define classes, which are the fundamental building blocks of C# programs.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00" y="3838875"/>
            <a:ext cx="5093779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Syntax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3. Main Method: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Every C# program requires a Main method, which serves as the entry point of the program.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void Main(string[] args)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// Program statements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Syntax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Comments: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Comments are used to document code and improve its readability. They are not executed by the compiler.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 Single-line comment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/*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Multi-line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comment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*/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Syntax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Variables and Data Types: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Variables are used to store and manipulate data. In C#, you need to declare variables before using them.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dataType variableName;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int age;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Syntax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Assigning Values to Variables: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assign a value to a variable, use the assignment operator (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variableName = value;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age = 25;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Basic Data Types: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C# provides various data types, such as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etc.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int count = 10;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float pi = 3.14f;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 = "John";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Syntax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Console Output: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You can display output to the console using the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Console.WriteLine()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method.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Console.WriteLine("Your message");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Console Input: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You can read input from the console using the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Console.ReadLine()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method.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string input = Console.ReadLine();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Control Flow: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C# provides various control flow statements for decision-making and looping, such as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etc.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 for Running Dotnet Console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Dotnet new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Dotnet restore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Dotnet build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Dotnet run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One or more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Scope is defined between the curly braces.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and Data Types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Variables are used to store and manipulate data in C# programs.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have a data type that determines the kind of data they can hold.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Guide to Visual Studio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Data Types 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int: Used for storing whole numbers (e.g., 10, -5, 0).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float: Used for storing single-precision floating-point numbers (e.g., 3.14f).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double: Used for storing double-precision floating-point numbers (e.g., 3.14).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bool: Used for storing boolean values (either true or false).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string: Used for storing sequences of characters (e.g., "Hello, World!").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Declaration and Initialization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dataType variableName = value;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int age = 25;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float pi = 3.14f;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bool isStudent = true;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 = "John Smith";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Naming Rules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Variable names must start with a letter or underscore and can include letters, digits, and underscores.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are case-sensitive, so "count" and "Count" are treated as different variables.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Choose meaningful and descriptive names for variables to improve code readability.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Scope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scope of a variable determines where it can be accessed within the program.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Variables declared inside a method or block are typically local to that scope.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Global variables can be accessed from anywhere in the program.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Type Inference with var</a:t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C# supports type inference using the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keyword.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compiler automatically determines the variable's type based on the assigned value.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var x = 10;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(The compiler infers x as an int.)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Control Flow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Control flow statements allow you to control the execution flow of your program.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determine which sections of code are executed and under what conditions.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Statements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if Statement: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if (condition)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Executes a block of code if the condition is true.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else Statement: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Executes a block of code if the previous condition(s) in an if statement are false.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else if Statement: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else if (condition)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Executes a block of code if a different condition is true.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age = 18;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(age &gt;= 18)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Console.WriteLine("You are eligible to vote.");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Console.WriteLine("You are not eligible to vote.");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Loops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 Loop: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for (initialization; condition; iteration)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Repeatedly executes a block of code while the condition is true.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while Loop: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while (condition)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Executes a block of code as long as the condition is true.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do-while Loop: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do { } while (condition)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Executes a block of code at least once and then repeatedly as long as the condition is true.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 Statement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switch (expression)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Executes a block of code based on the value of the expression.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Uses case labels to match specific values.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Includes a default case for handling unmatched values.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.Net Version </a:t>
            </a:r>
            <a:r>
              <a:rPr lang="en-GB"/>
              <a:t>Comparison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00" y="1853850"/>
            <a:ext cx="7095749" cy="33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Switch Statement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int day = 3;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switch (day)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{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case 1: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    Console.WriteLine("Monday");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    break;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case 2: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    Console.WriteLine("Tuesday");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    break;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case 3: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    Console.WriteLine("Wednesday");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    break;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default: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    Console.WriteLine("Invalid day");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725"/>
              <a:t>        break;</a:t>
            </a:r>
            <a:endParaRPr sz="7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GB" sz="725"/>
              <a:t>}</a:t>
            </a:r>
            <a:endParaRPr sz="725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Dll and Class Library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Assembly, Exe and Dll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Dynamic Link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Shared Logic - Class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Exe files gets executed by themselves whereas dll files gets executed by other appl console, web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 reference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Assembly - final unit of deployment final thing that we take to the end user while deployment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Arrays and Collections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Arrays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allow you to store multiple values of the same data type in a single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They provide a way to work with a collection of elements.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Declaring and Initializing Arrays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Syntax: dataType[] arrayName = new dataType[length];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int[] numbers = new int[5];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numbers[0] = 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numbers[1] = 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//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numbers[4] = 5;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Array Elements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Elements in an array are accessed using their index.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Indexing starts from 0 and goes up to length-1.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int firstNumber = numbers[0];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and Length Property</a:t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and Length Property: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length of an array is determined by its "Length" property.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int arrayLength = numbers.Length;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Collections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 are built-in classes that provide more flexibility and functionality than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They can dynamically grow or shrink in size and have various methods for manipulation.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Collections in C#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List&lt;T&gt;: Represents a dynamic list of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Dictionary&lt;TKey, TValue&gt;: Represents a collection of key-value pairs.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HashSet&lt;T&gt;: Represents a set of unique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Queue&lt;T&gt;: Represents a first-in, first-out (FIFO) collection of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Stack&lt;T&gt;: Represents a last-in, first-out (LIFO) collection of elements.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Lists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Lists provide methods for adding, removing, and accessing elements.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List&lt;int&gt; numbers = new List&lt;int&gt;();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numbers.Add(1);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numbers.Add(2);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//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numbers.Remove(2);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int firstNumber = numbers[0];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97825"/>
            <a:ext cx="7933000" cy="28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Working with Dictionaries:</a:t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Dictionaries store key-value pairs.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Keys must be unique within the dictionary.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Dictionary&lt;string, int&gt; ages = new Dictionary&lt;string, int&gt;();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ages.Add("John", 25);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ages.Add("Alice", 30);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//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int johnAge = ages["John"];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Collections</a:t>
            </a:r>
            <a:endParaRPr/>
          </a:p>
        </p:txBody>
      </p:sp>
      <p:sp>
        <p:nvSpPr>
          <p:cNvPr id="333" name="Google Shape;333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1" marL="9144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Mention other collections briefly, such as HashSet&lt;T&gt;, Queue&lt;T&gt;, and Stack&lt;T&gt;.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and Methods</a:t>
            </a:r>
            <a:endParaRPr/>
          </a:p>
        </p:txBody>
      </p:sp>
      <p:sp>
        <p:nvSpPr>
          <p:cNvPr id="339" name="Google Shape;339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(or methods) are blocks of code that perform a specific task.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They provide modularity and reusability in your programs.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Declaration and Syntax</a:t>
            </a:r>
            <a:endParaRPr/>
          </a:p>
        </p:txBody>
      </p:sp>
      <p:sp>
        <p:nvSpPr>
          <p:cNvPr id="345" name="Google Shape;345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Syntax: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accessModifier returnType FunctionName(ParameterList)</a:t>
            </a:r>
            <a:endParaRPr sz="1050">
              <a:solidFill>
                <a:srgbClr val="188038"/>
              </a:solidFill>
              <a:highlight>
                <a:srgbClr val="F7F7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int Add(int a, int 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int sum = a + 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return sum;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Return Type and Parameters:</a:t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Return Type: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Specifies the type of value the function returns.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(no return value),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etc.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Parameters: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Inputs to the function.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int a, int b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the previous example.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Calling Functions</a:t>
            </a:r>
            <a:endParaRPr/>
          </a:p>
        </p:txBody>
      </p:sp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Functions are called (or invoked) by their name followed by parentheses.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result = Add(3, 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Void Functions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Functions with a return type of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do not return a value.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are used for performing actions without returning a result.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void DisplayMessage(string message)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Console.WriteLine(message);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Overloading</a:t>
            </a:r>
            <a:endParaRPr/>
          </a:p>
        </p:txBody>
      </p:sp>
      <p:sp>
        <p:nvSpPr>
          <p:cNvPr id="369" name="Google Shape;369;p59"/>
          <p:cNvSpPr txBox="1"/>
          <p:nvPr>
            <p:ph idx="1" type="body"/>
          </p:nvPr>
        </p:nvSpPr>
        <p:spPr>
          <a:xfrm>
            <a:off x="729450" y="1811150"/>
            <a:ext cx="7688700" cy="25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Method overloading allows you to define multiple methods with the same name but different parameter 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public int Add(int a, int 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return a + 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public double Add(double a, double 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return a + 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Pass-by-Value vs. Pass-by-Reference:</a:t>
            </a:r>
            <a:endParaRPr b="0"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Pass-by-Value vs. Pass-by-Reference: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By default, C# uses pass-by-value, which means a copy of the variable is passed to the function.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 the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-GB" sz="1050">
                <a:solidFill>
                  <a:srgbClr val="188038"/>
                </a:solidFill>
                <a:highlight>
                  <a:srgbClr val="F7F7F8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keyword to pass variables by reference.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void ModifyNumber(ref int number)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number += 10;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of Variable </a:t>
            </a:r>
            <a:endParaRPr/>
          </a:p>
        </p:txBody>
      </p:sp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 declared inside a function are typically local to that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They are not accessible outside the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Example: Variables sum and result in the earlier examples.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 Language</a:t>
            </a:r>
            <a:r>
              <a:rPr lang="en-GB"/>
              <a:t> Support in .Net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We can have multiple startups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.net framework </a:t>
            </a:r>
            <a:r>
              <a:rPr lang="en-GB"/>
              <a:t>and </a:t>
            </a:r>
            <a:r>
              <a:rPr i="1" lang="en-GB"/>
              <a:t>.net programming</a:t>
            </a:r>
            <a:r>
              <a:rPr lang="en-GB"/>
              <a:t> language are different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/>
              <a:t>Console.writeline</a:t>
            </a:r>
            <a:r>
              <a:rPr lang="en-GB"/>
              <a:t> is a </a:t>
            </a:r>
            <a:r>
              <a:rPr lang="en-GB"/>
              <a:t>library</a:t>
            </a:r>
            <a:r>
              <a:rPr lang="en-GB"/>
              <a:t> inside the inside .net framework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Handling in C#</a:t>
            </a:r>
            <a:endParaRPr/>
          </a:p>
        </p:txBody>
      </p:sp>
      <p:sp>
        <p:nvSpPr>
          <p:cNvPr id="387" name="Google Shape;387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Exception handling allows you to gracefully handle errors and exceptions that occur during program execution.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helps prevent program crashes and provides a way to recover from unexpected situations.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C# provides various types of exceptions, such as: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System.Exception (base class for all exceptions)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System.NullReferenceException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System.IndexOutOfRangeException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System.DivideByZeroException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...and many more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Try-catch statement</a:t>
            </a:r>
            <a:endParaRPr/>
          </a:p>
        </p:txBody>
      </p:sp>
      <p:sp>
        <p:nvSpPr>
          <p:cNvPr id="393" name="Google Shape;393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//  Block of code to 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catch (Exception 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//  Block of code to handle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399" name="Google Shape;399;p64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int[] myNumbers = {1, 2, 3};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Console.WriteLine(myNumbers[10]);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catch (Exception 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Console.WriteLine(e.Message);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Differences between Debug and Release</a:t>
            </a:r>
            <a:endParaRPr/>
          </a:p>
        </p:txBody>
      </p:sp>
      <p:sp>
        <p:nvSpPr>
          <p:cNvPr id="405" name="Google Shape;405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VB C# compile into Il code intermediate language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.net compiles to a common type system int32 il code ma 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Cls compliance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c# language is case </a:t>
            </a:r>
            <a:r>
              <a:rPr lang="en-GB"/>
              <a:t>sensitive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Vb .net is case </a:t>
            </a:r>
            <a:r>
              <a:rPr lang="en-GB"/>
              <a:t>insensitive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VB/C# Common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800" y="2868050"/>
            <a:ext cx="24003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412" name="Google Shape;412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Install the 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a console app via terminal and push that in github public repository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Differences</a:t>
            </a:r>
            <a:r>
              <a:rPr lang="en-GB"/>
              <a:t> between .Net Framework and .Net Core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 Application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50" y="2078875"/>
            <a:ext cx="7646201" cy="31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Level Statements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Without Top Level Statements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75" y="2571750"/>
            <a:ext cx="5024375" cy="16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Level Statements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Top Level Statements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Top-level statements enable us to avoid the extra ceremony required by placing your program's entry point in a static method in a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850" y="3068850"/>
            <a:ext cx="628071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