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5C332-04F1-4F56-BE1A-57E97A9A347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B91C10-C18A-4946-9730-9637874B4923}">
      <dgm:prSet phldrT="[Text]"/>
      <dgm:spPr/>
      <dgm:t>
        <a:bodyPr/>
        <a:lstStyle/>
        <a:p>
          <a:r>
            <a:rPr lang="en-US" dirty="0"/>
            <a:t>Determine soil temperature as function of mean air temperature</a:t>
          </a:r>
        </a:p>
      </dgm:t>
    </dgm:pt>
    <dgm:pt modelId="{21A49DAC-CCAB-4FB2-B278-1EC2E3CE42DD}" type="parTrans" cxnId="{C1C219AE-06E7-44D9-BAD1-AF7A6C924A3B}">
      <dgm:prSet/>
      <dgm:spPr/>
      <dgm:t>
        <a:bodyPr/>
        <a:lstStyle/>
        <a:p>
          <a:endParaRPr lang="en-US"/>
        </a:p>
      </dgm:t>
    </dgm:pt>
    <dgm:pt modelId="{1115A663-B9A0-4675-A4C3-E5E947C68D71}" type="sibTrans" cxnId="{C1C219AE-06E7-44D9-BAD1-AF7A6C924A3B}">
      <dgm:prSet/>
      <dgm:spPr/>
      <dgm:t>
        <a:bodyPr/>
        <a:lstStyle/>
        <a:p>
          <a:endParaRPr lang="en-US"/>
        </a:p>
      </dgm:t>
    </dgm:pt>
    <dgm:pt modelId="{E4F04EC3-99DA-436F-8CB4-E7B8EEC7D6B6}">
      <dgm:prSet phldrT="[Text]"/>
      <dgm:spPr/>
      <dgm:t>
        <a:bodyPr/>
        <a:lstStyle/>
        <a:p>
          <a:r>
            <a:rPr lang="en-US" dirty="0"/>
            <a:t>Calculate permafrost thaw area as a function of surface soil temperature relative to base year</a:t>
          </a:r>
        </a:p>
      </dgm:t>
    </dgm:pt>
    <dgm:pt modelId="{4ED2D32A-AE9A-4C1B-9021-BF2E5F8F6B5A}" type="parTrans" cxnId="{A6D991F4-11A1-4B9E-8105-DE9C6CF27AF0}">
      <dgm:prSet/>
      <dgm:spPr/>
      <dgm:t>
        <a:bodyPr/>
        <a:lstStyle/>
        <a:p>
          <a:endParaRPr lang="en-US"/>
        </a:p>
      </dgm:t>
    </dgm:pt>
    <dgm:pt modelId="{8FBC43CA-C425-4077-95CA-ABFC491F038E}" type="sibTrans" cxnId="{A6D991F4-11A1-4B9E-8105-DE9C6CF27AF0}">
      <dgm:prSet/>
      <dgm:spPr/>
      <dgm:t>
        <a:bodyPr/>
        <a:lstStyle/>
        <a:p>
          <a:endParaRPr lang="en-US"/>
        </a:p>
      </dgm:t>
    </dgm:pt>
    <dgm:pt modelId="{63342085-D2CC-4160-BBBE-CD93D3F78137}">
      <dgm:prSet phldrT="[Text]"/>
      <dgm:spPr/>
      <dgm:t>
        <a:bodyPr/>
        <a:lstStyle/>
        <a:p>
          <a:r>
            <a:rPr lang="en-US" dirty="0"/>
            <a:t>Decomposition of permafrost carbon assuming exponential decay function</a:t>
          </a:r>
        </a:p>
      </dgm:t>
    </dgm:pt>
    <dgm:pt modelId="{7C926EE7-A6B9-4046-A4C2-C0FB25A8520F}" type="parTrans" cxnId="{4FA37FF8-0E2E-4E10-944B-4F982FB7249F}">
      <dgm:prSet/>
      <dgm:spPr/>
      <dgm:t>
        <a:bodyPr/>
        <a:lstStyle/>
        <a:p>
          <a:endParaRPr lang="en-US"/>
        </a:p>
      </dgm:t>
    </dgm:pt>
    <dgm:pt modelId="{7C791B8B-D1E4-4F13-BEF2-54F0BEDD1DCA}" type="sibTrans" cxnId="{4FA37FF8-0E2E-4E10-944B-4F982FB7249F}">
      <dgm:prSet/>
      <dgm:spPr/>
      <dgm:t>
        <a:bodyPr/>
        <a:lstStyle/>
        <a:p>
          <a:endParaRPr lang="en-US"/>
        </a:p>
      </dgm:t>
    </dgm:pt>
    <dgm:pt modelId="{D35F6462-16CC-4129-8FE5-52DB08CEFFBD}">
      <dgm:prSet phldrT="[Text]"/>
      <dgm:spPr/>
      <dgm:t>
        <a:bodyPr/>
        <a:lstStyle/>
        <a:p>
          <a:r>
            <a:rPr lang="en-US" dirty="0"/>
            <a:t>Calculate emission of CO2 and CH4</a:t>
          </a:r>
        </a:p>
      </dgm:t>
    </dgm:pt>
    <dgm:pt modelId="{861E048D-2E05-479A-A852-4485C41D1452}" type="parTrans" cxnId="{4601F823-AAA2-4054-B663-04B0F3927014}">
      <dgm:prSet/>
      <dgm:spPr/>
      <dgm:t>
        <a:bodyPr/>
        <a:lstStyle/>
        <a:p>
          <a:endParaRPr lang="en-US"/>
        </a:p>
      </dgm:t>
    </dgm:pt>
    <dgm:pt modelId="{5BCD2A24-BA20-464E-9278-34F1372A7205}" type="sibTrans" cxnId="{4601F823-AAA2-4054-B663-04B0F3927014}">
      <dgm:prSet/>
      <dgm:spPr/>
      <dgm:t>
        <a:bodyPr/>
        <a:lstStyle/>
        <a:p>
          <a:endParaRPr lang="en-US"/>
        </a:p>
      </dgm:t>
    </dgm:pt>
    <dgm:pt modelId="{DFCE4136-3E20-483F-81E3-F9B82D8A2CE1}">
      <dgm:prSet phldrT="[Text]"/>
      <dgm:spPr/>
      <dgm:t>
        <a:bodyPr/>
        <a:lstStyle/>
        <a:p>
          <a:r>
            <a:rPr lang="en-US" dirty="0"/>
            <a:t>Update natural emissions of CO2 and CH4</a:t>
          </a:r>
        </a:p>
      </dgm:t>
    </dgm:pt>
    <dgm:pt modelId="{8580D26D-87A4-4BF4-9C71-AA3CA5B403C1}" type="parTrans" cxnId="{9A2086B4-41B1-4BA2-B79E-F39551A6FFC1}">
      <dgm:prSet/>
      <dgm:spPr/>
      <dgm:t>
        <a:bodyPr/>
        <a:lstStyle/>
        <a:p>
          <a:endParaRPr lang="en-US"/>
        </a:p>
      </dgm:t>
    </dgm:pt>
    <dgm:pt modelId="{D19713C6-705A-4D9F-A506-4B0B81453789}" type="sibTrans" cxnId="{9A2086B4-41B1-4BA2-B79E-F39551A6FFC1}">
      <dgm:prSet/>
      <dgm:spPr/>
      <dgm:t>
        <a:bodyPr/>
        <a:lstStyle/>
        <a:p>
          <a:endParaRPr lang="en-US"/>
        </a:p>
      </dgm:t>
    </dgm:pt>
    <dgm:pt modelId="{35F87F1B-E5B4-45B0-A770-F963037ACB7C}">
      <dgm:prSet/>
      <dgm:spPr/>
      <dgm:t>
        <a:bodyPr/>
        <a:lstStyle/>
        <a:p>
          <a:r>
            <a:rPr lang="en-US" dirty="0"/>
            <a:t>Determine corresponding temperature change/carbon price</a:t>
          </a:r>
        </a:p>
      </dgm:t>
    </dgm:pt>
    <dgm:pt modelId="{A42B7E96-2D09-47ED-90DD-0FC241A46A92}" type="parTrans" cxnId="{168E083B-0C31-4452-8F7A-E765D8651AD0}">
      <dgm:prSet/>
      <dgm:spPr/>
      <dgm:t>
        <a:bodyPr/>
        <a:lstStyle/>
        <a:p>
          <a:endParaRPr lang="en-US"/>
        </a:p>
      </dgm:t>
    </dgm:pt>
    <dgm:pt modelId="{CC4B262B-701D-4EA2-8AEA-EA70A7FFE15C}" type="sibTrans" cxnId="{168E083B-0C31-4452-8F7A-E765D8651AD0}">
      <dgm:prSet/>
      <dgm:spPr/>
      <dgm:t>
        <a:bodyPr/>
        <a:lstStyle/>
        <a:p>
          <a:endParaRPr lang="en-US"/>
        </a:p>
      </dgm:t>
    </dgm:pt>
    <dgm:pt modelId="{3682B8DE-680D-43D8-98B5-29A37CEDDC45}" type="pres">
      <dgm:prSet presAssocID="{B995C332-04F1-4F56-BE1A-57E97A9A3478}" presName="Name0" presStyleCnt="0">
        <dgm:presLayoutVars>
          <dgm:dir/>
          <dgm:resizeHandles val="exact"/>
        </dgm:presLayoutVars>
      </dgm:prSet>
      <dgm:spPr/>
    </dgm:pt>
    <dgm:pt modelId="{C84D5081-5D09-40C9-B742-B9452C8367AB}" type="pres">
      <dgm:prSet presAssocID="{10B91C10-C18A-4946-9730-9637874B4923}" presName="node" presStyleLbl="node1" presStyleIdx="0" presStyleCnt="6">
        <dgm:presLayoutVars>
          <dgm:bulletEnabled val="1"/>
        </dgm:presLayoutVars>
      </dgm:prSet>
      <dgm:spPr/>
    </dgm:pt>
    <dgm:pt modelId="{A9DD977E-BE12-44A3-8FAA-602D7E67B1A7}" type="pres">
      <dgm:prSet presAssocID="{1115A663-B9A0-4675-A4C3-E5E947C68D71}" presName="sibTrans" presStyleLbl="sibTrans1D1" presStyleIdx="0" presStyleCnt="5"/>
      <dgm:spPr/>
    </dgm:pt>
    <dgm:pt modelId="{D666B4B8-29BB-4E50-B830-AE56D3A3EE2E}" type="pres">
      <dgm:prSet presAssocID="{1115A663-B9A0-4675-A4C3-E5E947C68D71}" presName="connectorText" presStyleLbl="sibTrans1D1" presStyleIdx="0" presStyleCnt="5"/>
      <dgm:spPr/>
    </dgm:pt>
    <dgm:pt modelId="{E7A2BE50-39C9-4F31-A257-706238A22C22}" type="pres">
      <dgm:prSet presAssocID="{E4F04EC3-99DA-436F-8CB4-E7B8EEC7D6B6}" presName="node" presStyleLbl="node1" presStyleIdx="1" presStyleCnt="6">
        <dgm:presLayoutVars>
          <dgm:bulletEnabled val="1"/>
        </dgm:presLayoutVars>
      </dgm:prSet>
      <dgm:spPr/>
    </dgm:pt>
    <dgm:pt modelId="{5968E032-2EFC-4404-AD83-5000BB00EDDE}" type="pres">
      <dgm:prSet presAssocID="{8FBC43CA-C425-4077-95CA-ABFC491F038E}" presName="sibTrans" presStyleLbl="sibTrans1D1" presStyleIdx="1" presStyleCnt="5"/>
      <dgm:spPr/>
    </dgm:pt>
    <dgm:pt modelId="{E31B0EB5-3E1B-444B-BA62-69DA82B1CFA4}" type="pres">
      <dgm:prSet presAssocID="{8FBC43CA-C425-4077-95CA-ABFC491F038E}" presName="connectorText" presStyleLbl="sibTrans1D1" presStyleIdx="1" presStyleCnt="5"/>
      <dgm:spPr/>
    </dgm:pt>
    <dgm:pt modelId="{B909DB40-A79B-4D20-95C3-56DD1BD9777A}" type="pres">
      <dgm:prSet presAssocID="{63342085-D2CC-4160-BBBE-CD93D3F78137}" presName="node" presStyleLbl="node1" presStyleIdx="2" presStyleCnt="6">
        <dgm:presLayoutVars>
          <dgm:bulletEnabled val="1"/>
        </dgm:presLayoutVars>
      </dgm:prSet>
      <dgm:spPr/>
    </dgm:pt>
    <dgm:pt modelId="{C6FCC556-55AF-4681-9B1E-3F7FFC6DE990}" type="pres">
      <dgm:prSet presAssocID="{7C791B8B-D1E4-4F13-BEF2-54F0BEDD1DCA}" presName="sibTrans" presStyleLbl="sibTrans1D1" presStyleIdx="2" presStyleCnt="5"/>
      <dgm:spPr/>
    </dgm:pt>
    <dgm:pt modelId="{2E4F7F8C-0066-462B-A11F-2F5CAEC75712}" type="pres">
      <dgm:prSet presAssocID="{7C791B8B-D1E4-4F13-BEF2-54F0BEDD1DCA}" presName="connectorText" presStyleLbl="sibTrans1D1" presStyleIdx="2" presStyleCnt="5"/>
      <dgm:spPr/>
    </dgm:pt>
    <dgm:pt modelId="{380C5035-EE9A-45A1-8C56-094B52A3B59D}" type="pres">
      <dgm:prSet presAssocID="{D35F6462-16CC-4129-8FE5-52DB08CEFFBD}" presName="node" presStyleLbl="node1" presStyleIdx="3" presStyleCnt="6">
        <dgm:presLayoutVars>
          <dgm:bulletEnabled val="1"/>
        </dgm:presLayoutVars>
      </dgm:prSet>
      <dgm:spPr/>
    </dgm:pt>
    <dgm:pt modelId="{C78079C5-0A17-4034-80F9-0350CD53539D}" type="pres">
      <dgm:prSet presAssocID="{5BCD2A24-BA20-464E-9278-34F1372A7205}" presName="sibTrans" presStyleLbl="sibTrans1D1" presStyleIdx="3" presStyleCnt="5"/>
      <dgm:spPr/>
    </dgm:pt>
    <dgm:pt modelId="{99C1F0BF-29B7-4D19-95B2-3A825A1FF7DF}" type="pres">
      <dgm:prSet presAssocID="{5BCD2A24-BA20-464E-9278-34F1372A7205}" presName="connectorText" presStyleLbl="sibTrans1D1" presStyleIdx="3" presStyleCnt="5"/>
      <dgm:spPr/>
    </dgm:pt>
    <dgm:pt modelId="{A94537F3-F231-4CC0-916C-71CE86EC4222}" type="pres">
      <dgm:prSet presAssocID="{DFCE4136-3E20-483F-81E3-F9B82D8A2CE1}" presName="node" presStyleLbl="node1" presStyleIdx="4" presStyleCnt="6">
        <dgm:presLayoutVars>
          <dgm:bulletEnabled val="1"/>
        </dgm:presLayoutVars>
      </dgm:prSet>
      <dgm:spPr/>
    </dgm:pt>
    <dgm:pt modelId="{9925336E-BCAB-4727-96F5-7D176A21FAAB}" type="pres">
      <dgm:prSet presAssocID="{D19713C6-705A-4D9F-A506-4B0B81453789}" presName="sibTrans" presStyleLbl="sibTrans1D1" presStyleIdx="4" presStyleCnt="5"/>
      <dgm:spPr/>
    </dgm:pt>
    <dgm:pt modelId="{47EC91C7-08C0-4004-8D64-6FCE71F11640}" type="pres">
      <dgm:prSet presAssocID="{D19713C6-705A-4D9F-A506-4B0B81453789}" presName="connectorText" presStyleLbl="sibTrans1D1" presStyleIdx="4" presStyleCnt="5"/>
      <dgm:spPr/>
    </dgm:pt>
    <dgm:pt modelId="{D9095ECF-75FF-4E3D-8D23-B746EAC3F48E}" type="pres">
      <dgm:prSet presAssocID="{35F87F1B-E5B4-45B0-A770-F963037ACB7C}" presName="node" presStyleLbl="node1" presStyleIdx="5" presStyleCnt="6">
        <dgm:presLayoutVars>
          <dgm:bulletEnabled val="1"/>
        </dgm:presLayoutVars>
      </dgm:prSet>
      <dgm:spPr/>
    </dgm:pt>
  </dgm:ptLst>
  <dgm:cxnLst>
    <dgm:cxn modelId="{C979AC05-E403-4B0B-B598-D8141FBBC4A7}" type="presOf" srcId="{8FBC43CA-C425-4077-95CA-ABFC491F038E}" destId="{E31B0EB5-3E1B-444B-BA62-69DA82B1CFA4}" srcOrd="1" destOrd="0" presId="urn:microsoft.com/office/officeart/2005/8/layout/bProcess3"/>
    <dgm:cxn modelId="{F188931A-C52A-4835-8D5D-A3AA7268D96F}" type="presOf" srcId="{8FBC43CA-C425-4077-95CA-ABFC491F038E}" destId="{5968E032-2EFC-4404-AD83-5000BB00EDDE}" srcOrd="0" destOrd="0" presId="urn:microsoft.com/office/officeart/2005/8/layout/bProcess3"/>
    <dgm:cxn modelId="{5A5BB822-B96D-4B39-B4F0-43973A8C6C7B}" type="presOf" srcId="{7C791B8B-D1E4-4F13-BEF2-54F0BEDD1DCA}" destId="{C6FCC556-55AF-4681-9B1E-3F7FFC6DE990}" srcOrd="0" destOrd="0" presId="urn:microsoft.com/office/officeart/2005/8/layout/bProcess3"/>
    <dgm:cxn modelId="{4601F823-AAA2-4054-B663-04B0F3927014}" srcId="{B995C332-04F1-4F56-BE1A-57E97A9A3478}" destId="{D35F6462-16CC-4129-8FE5-52DB08CEFFBD}" srcOrd="3" destOrd="0" parTransId="{861E048D-2E05-479A-A852-4485C41D1452}" sibTransId="{5BCD2A24-BA20-464E-9278-34F1372A7205}"/>
    <dgm:cxn modelId="{E580DA39-DD3D-42F8-8FB9-C5B7EA88ECAB}" type="presOf" srcId="{D35F6462-16CC-4129-8FE5-52DB08CEFFBD}" destId="{380C5035-EE9A-45A1-8C56-094B52A3B59D}" srcOrd="0" destOrd="0" presId="urn:microsoft.com/office/officeart/2005/8/layout/bProcess3"/>
    <dgm:cxn modelId="{168E083B-0C31-4452-8F7A-E765D8651AD0}" srcId="{B995C332-04F1-4F56-BE1A-57E97A9A3478}" destId="{35F87F1B-E5B4-45B0-A770-F963037ACB7C}" srcOrd="5" destOrd="0" parTransId="{A42B7E96-2D09-47ED-90DD-0FC241A46A92}" sibTransId="{CC4B262B-701D-4EA2-8AEA-EA70A7FFE15C}"/>
    <dgm:cxn modelId="{91E6ED5B-1A68-4BE0-8035-229B92802923}" type="presOf" srcId="{5BCD2A24-BA20-464E-9278-34F1372A7205}" destId="{C78079C5-0A17-4034-80F9-0350CD53539D}" srcOrd="0" destOrd="0" presId="urn:microsoft.com/office/officeart/2005/8/layout/bProcess3"/>
    <dgm:cxn modelId="{BD86965C-7C16-4885-B5E6-A41374611903}" type="presOf" srcId="{1115A663-B9A0-4675-A4C3-E5E947C68D71}" destId="{D666B4B8-29BB-4E50-B830-AE56D3A3EE2E}" srcOrd="1" destOrd="0" presId="urn:microsoft.com/office/officeart/2005/8/layout/bProcess3"/>
    <dgm:cxn modelId="{0D9A6B74-E51D-45D0-ADD8-1841206C6BFB}" type="presOf" srcId="{1115A663-B9A0-4675-A4C3-E5E947C68D71}" destId="{A9DD977E-BE12-44A3-8FAA-602D7E67B1A7}" srcOrd="0" destOrd="0" presId="urn:microsoft.com/office/officeart/2005/8/layout/bProcess3"/>
    <dgm:cxn modelId="{085E5877-60F3-4CA9-815B-D07FCE9431AD}" type="presOf" srcId="{7C791B8B-D1E4-4F13-BEF2-54F0BEDD1DCA}" destId="{2E4F7F8C-0066-462B-A11F-2F5CAEC75712}" srcOrd="1" destOrd="0" presId="urn:microsoft.com/office/officeart/2005/8/layout/bProcess3"/>
    <dgm:cxn modelId="{D51C4685-4893-4419-9297-1EF2917E3388}" type="presOf" srcId="{10B91C10-C18A-4946-9730-9637874B4923}" destId="{C84D5081-5D09-40C9-B742-B9452C8367AB}" srcOrd="0" destOrd="0" presId="urn:microsoft.com/office/officeart/2005/8/layout/bProcess3"/>
    <dgm:cxn modelId="{98D5CB9A-5630-4A1E-B5BD-BBFC59B05C15}" type="presOf" srcId="{B995C332-04F1-4F56-BE1A-57E97A9A3478}" destId="{3682B8DE-680D-43D8-98B5-29A37CEDDC45}" srcOrd="0" destOrd="0" presId="urn:microsoft.com/office/officeart/2005/8/layout/bProcess3"/>
    <dgm:cxn modelId="{C1C219AE-06E7-44D9-BAD1-AF7A6C924A3B}" srcId="{B995C332-04F1-4F56-BE1A-57E97A9A3478}" destId="{10B91C10-C18A-4946-9730-9637874B4923}" srcOrd="0" destOrd="0" parTransId="{21A49DAC-CCAB-4FB2-B278-1EC2E3CE42DD}" sibTransId="{1115A663-B9A0-4675-A4C3-E5E947C68D71}"/>
    <dgm:cxn modelId="{9A2086B4-41B1-4BA2-B79E-F39551A6FFC1}" srcId="{B995C332-04F1-4F56-BE1A-57E97A9A3478}" destId="{DFCE4136-3E20-483F-81E3-F9B82D8A2CE1}" srcOrd="4" destOrd="0" parTransId="{8580D26D-87A4-4BF4-9C71-AA3CA5B403C1}" sibTransId="{D19713C6-705A-4D9F-A506-4B0B81453789}"/>
    <dgm:cxn modelId="{A5B801B6-5870-49C3-9689-A8F4F1A1CFA9}" type="presOf" srcId="{5BCD2A24-BA20-464E-9278-34F1372A7205}" destId="{99C1F0BF-29B7-4D19-95B2-3A825A1FF7DF}" srcOrd="1" destOrd="0" presId="urn:microsoft.com/office/officeart/2005/8/layout/bProcess3"/>
    <dgm:cxn modelId="{5F55ECB6-B8E1-4E74-AA67-78C48FAACD71}" type="presOf" srcId="{D19713C6-705A-4D9F-A506-4B0B81453789}" destId="{9925336E-BCAB-4727-96F5-7D176A21FAAB}" srcOrd="0" destOrd="0" presId="urn:microsoft.com/office/officeart/2005/8/layout/bProcess3"/>
    <dgm:cxn modelId="{4D1B9BC1-2F3D-45E5-A7B9-B9C596E028B0}" type="presOf" srcId="{DFCE4136-3E20-483F-81E3-F9B82D8A2CE1}" destId="{A94537F3-F231-4CC0-916C-71CE86EC4222}" srcOrd="0" destOrd="0" presId="urn:microsoft.com/office/officeart/2005/8/layout/bProcess3"/>
    <dgm:cxn modelId="{4FBFB9C9-D4E2-4344-AB39-E4097777ED59}" type="presOf" srcId="{35F87F1B-E5B4-45B0-A770-F963037ACB7C}" destId="{D9095ECF-75FF-4E3D-8D23-B746EAC3F48E}" srcOrd="0" destOrd="0" presId="urn:microsoft.com/office/officeart/2005/8/layout/bProcess3"/>
    <dgm:cxn modelId="{27D07EDB-65A0-4D3E-880B-046129A068FD}" type="presOf" srcId="{D19713C6-705A-4D9F-A506-4B0B81453789}" destId="{47EC91C7-08C0-4004-8D64-6FCE71F11640}" srcOrd="1" destOrd="0" presId="urn:microsoft.com/office/officeart/2005/8/layout/bProcess3"/>
    <dgm:cxn modelId="{567271E4-B0F9-4B67-9D43-389BFD26F020}" type="presOf" srcId="{E4F04EC3-99DA-436F-8CB4-E7B8EEC7D6B6}" destId="{E7A2BE50-39C9-4F31-A257-706238A22C22}" srcOrd="0" destOrd="0" presId="urn:microsoft.com/office/officeart/2005/8/layout/bProcess3"/>
    <dgm:cxn modelId="{D054A3F2-4612-4D5E-BFEB-8CE82B09EC30}" type="presOf" srcId="{63342085-D2CC-4160-BBBE-CD93D3F78137}" destId="{B909DB40-A79B-4D20-95C3-56DD1BD9777A}" srcOrd="0" destOrd="0" presId="urn:microsoft.com/office/officeart/2005/8/layout/bProcess3"/>
    <dgm:cxn modelId="{A6D991F4-11A1-4B9E-8105-DE9C6CF27AF0}" srcId="{B995C332-04F1-4F56-BE1A-57E97A9A3478}" destId="{E4F04EC3-99DA-436F-8CB4-E7B8EEC7D6B6}" srcOrd="1" destOrd="0" parTransId="{4ED2D32A-AE9A-4C1B-9021-BF2E5F8F6B5A}" sibTransId="{8FBC43CA-C425-4077-95CA-ABFC491F038E}"/>
    <dgm:cxn modelId="{4FA37FF8-0E2E-4E10-944B-4F982FB7249F}" srcId="{B995C332-04F1-4F56-BE1A-57E97A9A3478}" destId="{63342085-D2CC-4160-BBBE-CD93D3F78137}" srcOrd="2" destOrd="0" parTransId="{7C926EE7-A6B9-4046-A4C2-C0FB25A8520F}" sibTransId="{7C791B8B-D1E4-4F13-BEF2-54F0BEDD1DCA}"/>
    <dgm:cxn modelId="{2A99A3EB-36CE-41AB-9F12-055A927F8C16}" type="presParOf" srcId="{3682B8DE-680D-43D8-98B5-29A37CEDDC45}" destId="{C84D5081-5D09-40C9-B742-B9452C8367AB}" srcOrd="0" destOrd="0" presId="urn:microsoft.com/office/officeart/2005/8/layout/bProcess3"/>
    <dgm:cxn modelId="{0DEC9150-8D44-419F-A1DE-ADF9EFF8AAF2}" type="presParOf" srcId="{3682B8DE-680D-43D8-98B5-29A37CEDDC45}" destId="{A9DD977E-BE12-44A3-8FAA-602D7E67B1A7}" srcOrd="1" destOrd="0" presId="urn:microsoft.com/office/officeart/2005/8/layout/bProcess3"/>
    <dgm:cxn modelId="{990493ED-799C-4598-9050-AE6440A74E78}" type="presParOf" srcId="{A9DD977E-BE12-44A3-8FAA-602D7E67B1A7}" destId="{D666B4B8-29BB-4E50-B830-AE56D3A3EE2E}" srcOrd="0" destOrd="0" presId="urn:microsoft.com/office/officeart/2005/8/layout/bProcess3"/>
    <dgm:cxn modelId="{C51D7DD8-003F-459A-BCFF-AF8DD296E5D9}" type="presParOf" srcId="{3682B8DE-680D-43D8-98B5-29A37CEDDC45}" destId="{E7A2BE50-39C9-4F31-A257-706238A22C22}" srcOrd="2" destOrd="0" presId="urn:microsoft.com/office/officeart/2005/8/layout/bProcess3"/>
    <dgm:cxn modelId="{D01C7153-6BDC-4E95-9BC3-A987CDD7BD9B}" type="presParOf" srcId="{3682B8DE-680D-43D8-98B5-29A37CEDDC45}" destId="{5968E032-2EFC-4404-AD83-5000BB00EDDE}" srcOrd="3" destOrd="0" presId="urn:microsoft.com/office/officeart/2005/8/layout/bProcess3"/>
    <dgm:cxn modelId="{D1E7FAB3-C911-4FAB-8DC8-F4D3ECA4EACD}" type="presParOf" srcId="{5968E032-2EFC-4404-AD83-5000BB00EDDE}" destId="{E31B0EB5-3E1B-444B-BA62-69DA82B1CFA4}" srcOrd="0" destOrd="0" presId="urn:microsoft.com/office/officeart/2005/8/layout/bProcess3"/>
    <dgm:cxn modelId="{3EB136D4-8740-4D78-BADE-EFFBB4B23625}" type="presParOf" srcId="{3682B8DE-680D-43D8-98B5-29A37CEDDC45}" destId="{B909DB40-A79B-4D20-95C3-56DD1BD9777A}" srcOrd="4" destOrd="0" presId="urn:microsoft.com/office/officeart/2005/8/layout/bProcess3"/>
    <dgm:cxn modelId="{F1B108EC-774D-4342-8DA4-BA0077168C44}" type="presParOf" srcId="{3682B8DE-680D-43D8-98B5-29A37CEDDC45}" destId="{C6FCC556-55AF-4681-9B1E-3F7FFC6DE990}" srcOrd="5" destOrd="0" presId="urn:microsoft.com/office/officeart/2005/8/layout/bProcess3"/>
    <dgm:cxn modelId="{37476725-8582-4AC4-A171-3067665BD8DB}" type="presParOf" srcId="{C6FCC556-55AF-4681-9B1E-3F7FFC6DE990}" destId="{2E4F7F8C-0066-462B-A11F-2F5CAEC75712}" srcOrd="0" destOrd="0" presId="urn:microsoft.com/office/officeart/2005/8/layout/bProcess3"/>
    <dgm:cxn modelId="{E3F9B9C9-DCF3-4191-A2E9-BE27BE8F04C8}" type="presParOf" srcId="{3682B8DE-680D-43D8-98B5-29A37CEDDC45}" destId="{380C5035-EE9A-45A1-8C56-094B52A3B59D}" srcOrd="6" destOrd="0" presId="urn:microsoft.com/office/officeart/2005/8/layout/bProcess3"/>
    <dgm:cxn modelId="{42D1F058-3F8D-4DE1-8F2F-EF5302EF854E}" type="presParOf" srcId="{3682B8DE-680D-43D8-98B5-29A37CEDDC45}" destId="{C78079C5-0A17-4034-80F9-0350CD53539D}" srcOrd="7" destOrd="0" presId="urn:microsoft.com/office/officeart/2005/8/layout/bProcess3"/>
    <dgm:cxn modelId="{8A2AFAD3-5D26-47C1-9DE1-3C5A919B4EC4}" type="presParOf" srcId="{C78079C5-0A17-4034-80F9-0350CD53539D}" destId="{99C1F0BF-29B7-4D19-95B2-3A825A1FF7DF}" srcOrd="0" destOrd="0" presId="urn:microsoft.com/office/officeart/2005/8/layout/bProcess3"/>
    <dgm:cxn modelId="{21D71E6A-6CF1-47B7-B5C9-5BF33FDE0495}" type="presParOf" srcId="{3682B8DE-680D-43D8-98B5-29A37CEDDC45}" destId="{A94537F3-F231-4CC0-916C-71CE86EC4222}" srcOrd="8" destOrd="0" presId="urn:microsoft.com/office/officeart/2005/8/layout/bProcess3"/>
    <dgm:cxn modelId="{001EE2C0-82A7-465A-B438-CC6AB6E660C6}" type="presParOf" srcId="{3682B8DE-680D-43D8-98B5-29A37CEDDC45}" destId="{9925336E-BCAB-4727-96F5-7D176A21FAAB}" srcOrd="9" destOrd="0" presId="urn:microsoft.com/office/officeart/2005/8/layout/bProcess3"/>
    <dgm:cxn modelId="{F22F1ADC-04AB-4697-B4DB-129F92BDADC9}" type="presParOf" srcId="{9925336E-BCAB-4727-96F5-7D176A21FAAB}" destId="{47EC91C7-08C0-4004-8D64-6FCE71F11640}" srcOrd="0" destOrd="0" presId="urn:microsoft.com/office/officeart/2005/8/layout/bProcess3"/>
    <dgm:cxn modelId="{BB593B20-1051-4CB1-8848-DAD15B90244C}" type="presParOf" srcId="{3682B8DE-680D-43D8-98B5-29A37CEDDC45}" destId="{D9095ECF-75FF-4E3D-8D23-B746EAC3F48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977E-BE12-44A3-8FAA-602D7E67B1A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84D5081-5D09-40C9-B742-B9452C8367A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Determine soil temperature as function of mean air temperature</a:t>
          </a:r>
        </a:p>
      </dsp:txBody>
      <dsp:txXfrm>
        <a:off x="8061" y="5979"/>
        <a:ext cx="3034531" cy="1820718"/>
      </dsp:txXfrm>
    </dsp:sp>
    <dsp:sp modelId="{5968E032-2EFC-4404-AD83-5000BB00EDDE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E7A2BE50-39C9-4F31-A257-706238A22C22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Calculate permafrost thaw area as a function of surface soil temperature relative to base year</a:t>
          </a:r>
        </a:p>
      </dsp:txBody>
      <dsp:txXfrm>
        <a:off x="3740534" y="5979"/>
        <a:ext cx="3034531" cy="1820718"/>
      </dsp:txXfrm>
    </dsp:sp>
    <dsp:sp modelId="{C6FCC556-55AF-4681-9B1E-3F7FFC6DE990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B909DB40-A79B-4D20-95C3-56DD1BD9777A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Decomposition of permafrost carbon assuming exponential decay function</a:t>
          </a:r>
        </a:p>
      </dsp:txBody>
      <dsp:txXfrm>
        <a:off x="7473007" y="5979"/>
        <a:ext cx="3034531" cy="1820718"/>
      </dsp:txXfrm>
    </dsp:sp>
    <dsp:sp modelId="{C78079C5-0A17-4034-80F9-0350CD53539D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380C5035-EE9A-45A1-8C56-094B52A3B59D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Calculate emission of CO2 and CH4</a:t>
          </a:r>
        </a:p>
      </dsp:txBody>
      <dsp:txXfrm>
        <a:off x="8061" y="2524640"/>
        <a:ext cx="3034531" cy="1820718"/>
      </dsp:txXfrm>
    </dsp:sp>
    <dsp:sp modelId="{9925336E-BCAB-4727-96F5-7D176A21FAAB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A94537F3-F231-4CC0-916C-71CE86EC4222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Update natural emissions of CO2 and CH4</a:t>
          </a:r>
        </a:p>
      </dsp:txBody>
      <dsp:txXfrm>
        <a:off x="3740534" y="2524640"/>
        <a:ext cx="3034531" cy="1820718"/>
      </dsp:txXfrm>
    </dsp:sp>
    <dsp:sp modelId="{D9095ECF-75FF-4E3D-8D23-B746EAC3F48E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Determine corresponding temperature change/carbon price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A8E-3F04-437E-A554-970E6C0A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23A9F-2311-41E9-8168-FB409DCD5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3336-3E70-4FC2-B165-A13E6A9F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D563-4818-4D03-BF22-840E6D72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3D0D-E917-4430-BD64-96E51CEE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6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2F90-6E1C-44BF-915A-3C27E643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BF56B-B767-4EDE-8366-659A5FD21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5ED55-EA16-4905-8810-4D139583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900E-8525-48F2-9ACE-80998F8C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AA8A-37BA-4D98-ABB6-B47C6D95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325A6-3CED-46AB-9055-6BC9414A0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52B98-9B84-4771-9497-AAF9A207A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F127E-78B0-4F8D-B8C2-1130E1C9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DA1E-9E9B-4A13-8AB4-BEFFE5E3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DC0D-1A2D-43A3-BCF8-7F0C28B6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B65A-ACBE-4E2C-BF4C-C7BB3B0D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C17E-BCC4-4345-87DF-859161EA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8624-DC0C-4E50-AE62-CD64D4EB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14D7-9964-430E-B1A3-55C36358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9E493-17E4-4036-A0E8-79959A24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FDA5-C50C-4087-A2AE-E07E17EC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272C-B3F6-46FF-B53D-A2CADCFB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F891-82F3-4038-896E-0A6110A9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7F3A-3C1B-4F96-AD12-08455220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8022-F9C4-46F9-897B-0FE44E93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5606-B525-4F82-AC1F-56E8F4B5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9C7E-F150-41FB-A4B1-C1F3C007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E63BC-E729-4136-8E97-DD076D9C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7AA2C-DF0D-4CC2-81F7-02CA11E7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1D24-EADF-4EE0-86CA-06B34A9F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5CEE6-F115-4204-B3D0-083EE6A1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3F71-E20A-4023-B042-747E94DC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ED36-5C6A-4790-A2F1-3F6FEC03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79D23-D217-4726-8CDE-822379ACC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08181-0F54-4920-A42B-002CCC9A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A40CB-D8B3-4C9F-8497-FE9C13263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C16F7-23CE-40E2-92CD-ED26C92E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DE27B-B441-40D6-8D8B-A3DC0043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3F2F4-50CE-436F-9FB2-BEE4F739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5AA-23C9-4523-8227-26E1C240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5C837-B758-47C0-AC8B-DEB294C9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4757-8229-433C-ACB4-FC4CF2EA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043F9-BD17-4BB1-BCBC-27D6C735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089C0-8FC0-4163-9C62-CBE1D0C7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CC66A-6BC2-47BD-9B28-24D000F1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023B6-2188-4AFD-9BC9-FF956BC5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AA5-EADD-44BF-9C96-0EF3F180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864E-0741-4DC0-A3BD-9A5891BD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3F1E-65F4-4792-A193-FB6D8112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D6ED-1E04-4D40-BACB-3F7FB7DA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761F-9A1B-475C-A07A-23FC496B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D44C9-7F75-400F-AE63-66395C4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41C3-4F25-4F82-8A9E-1943EC47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65212-3C4B-4E65-B411-B060CEEEE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879AA-DF31-4807-8458-92D901F37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E64CA-9132-4A6E-9472-951040E2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A4DEC-0BCF-401B-B757-801B3F85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059A9-7FF9-43DC-A8C1-4790B1D4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121BA-2B3B-476E-BA66-32337C8E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E88C-0CDA-4B26-97E8-DF5E790A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E344-BC8E-4181-AB50-918FD8218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E2AE-0B3E-4E5C-A028-22CDF362C128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E85A7-47CB-4DD4-A99F-7864B0074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F22D-E9E8-45C2-8D65-BA7720307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CD7C-639A-4C91-9FCE-0E0D63D7E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B7A4-F76F-41AB-8DFB-4BA653D6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0D325B-9D24-4CD1-9563-D691CB5EE51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70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Create a module (subroutine) representing permafrost region.</a:t>
                </a:r>
              </a:p>
              <a:p>
                <a:r>
                  <a:rPr lang="en-US" dirty="0"/>
                  <a:t>Total permafrost carbon content is assumed to be 1024 </a:t>
                </a:r>
                <a:r>
                  <a:rPr lang="en-US" dirty="0" err="1"/>
                  <a:t>GtC</a:t>
                </a:r>
                <a:r>
                  <a:rPr lang="en-US" dirty="0"/>
                  <a:t> (</a:t>
                </a:r>
                <a:r>
                  <a:rPr lang="en-US" dirty="0" err="1"/>
                  <a:t>Tarnocai</a:t>
                </a:r>
                <a:r>
                  <a:rPr lang="en-US" dirty="0"/>
                  <a:t> et al., 2009) and  distributed uniformly</a:t>
                </a:r>
              </a:p>
              <a:p>
                <a:r>
                  <a:rPr lang="en-US" dirty="0"/>
                  <a:t>Permafrost thaw threshold to be taken as &gt; 0 or 1</a:t>
                </a:r>
                <a:r>
                  <a:rPr lang="en-US" baseline="30000" dirty="0"/>
                  <a:t>O</a:t>
                </a:r>
                <a:r>
                  <a:rPr lang="en-US" dirty="0"/>
                  <a:t>C</a:t>
                </a:r>
                <a:r>
                  <a:rPr lang="en-US" baseline="30000" dirty="0"/>
                  <a:t> </a:t>
                </a:r>
              </a:p>
              <a:p>
                <a:r>
                  <a:rPr lang="en-US" dirty="0"/>
                  <a:t>Permafrost thaw is assumed to be dependent on soil temperature. Soil temperature would be determined based on </a:t>
                </a:r>
                <a:r>
                  <a:rPr lang="de-DE" dirty="0"/>
                  <a:t>Florides et al., 2005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𝑠h𝑖𝑓𝑡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𝑡𝑒𝑟𝑚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dirty="0"/>
                  <a:t> is global mean air temperature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is amplitude of mean soil temperature cycle </a:t>
                </a:r>
              </a:p>
              <a:p>
                <a:pPr lvl="1"/>
                <a:r>
                  <a:rPr lang="en-US" dirty="0"/>
                  <a:t>Z depth of soil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𝑡h𝑒𝑟𝑚𝑎𝑙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𝑑𝑖𝑓𝑓𝑢𝑠𝑖𝑣𝑖𝑡𝑦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Cosine term is taken as one to remain in conservative side</a:t>
                </a:r>
              </a:p>
              <a:p>
                <a:pPr lvl="1"/>
                <a:r>
                  <a:rPr lang="en-US" dirty="0"/>
                  <a:t>Only surface temperature is used as proxy for permafrost thaw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4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33E7-BD90-4FD8-81F1-864CEE3A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42F56-E183-4A1D-9DB8-6F97BAA03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Based on Kessler et al., 2017 following parameters are calculated:</a:t>
                </a:r>
              </a:p>
              <a:p>
                <a:r>
                  <a:rPr lang="en-US" dirty="0"/>
                  <a:t>Permafrost thaw area</a:t>
                </a:r>
              </a:p>
              <a:p>
                <a:pPr lvl="1"/>
                <a:r>
                  <a:rPr lang="en-US" dirty="0"/>
                  <a:t>Here permafrost thaw area is assumed to be linearly proportional to the change in global mean temperature provided threshold temperature is achieved</a:t>
                </a:r>
              </a:p>
              <a:p>
                <a:pPr lvl="1"/>
                <a:r>
                  <a:rPr lang="en-US" dirty="0"/>
                  <a:t>Defined as: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𝑃𝑓𝑡h𝑎𝑤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	;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=0.172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Decomposition by separating permafrost to active to passive region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𝑑𝑒𝑐𝑜𝑚𝑝𝐶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𝑡h𝑎𝑤𝑐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𝑝𝑎𝑠𝑠𝑖𝑣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∗(1−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𝑝𝑎𝑠𝑠𝑖𝑣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=70  </m:t>
                    </m:r>
                  </m:oMath>
                </a14:m>
                <a:r>
                  <a:rPr lang="en-US" dirty="0"/>
                  <a:t>is e-folding time of permafrost carbon decomposition</a:t>
                </a:r>
              </a:p>
              <a:p>
                <a:r>
                  <a:rPr lang="en-US" dirty="0"/>
                  <a:t>Partition to CO2 and CH4 emission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𝑒𝑚𝑖𝑠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∗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𝑑𝑒𝑐𝑜𝑚𝑝𝐶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𝑝𝑟𝑜𝑝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=0.023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142F56-E183-4A1D-9DB8-6F97BAA03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6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Methodology</vt:lpstr>
      <vt:lpstr>Parameter Estimation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Sijal Dangol</dc:creator>
  <cp:lastModifiedBy>Sijal Dangol</cp:lastModifiedBy>
  <cp:revision>5</cp:revision>
  <dcterms:created xsi:type="dcterms:W3CDTF">2018-04-11T00:38:15Z</dcterms:created>
  <dcterms:modified xsi:type="dcterms:W3CDTF">2018-04-11T00:45:22Z</dcterms:modified>
</cp:coreProperties>
</file>