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7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8FB8-B3D4-4B99-9392-367ABEAE6636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A456-E9A7-4D38-A4EF-2E3C686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96" y="1518064"/>
            <a:ext cx="10515600" cy="3623779"/>
          </a:xfrm>
        </p:spPr>
        <p:txBody>
          <a:bodyPr/>
          <a:lstStyle/>
          <a:p>
            <a:pPr algn="ctr"/>
            <a:r>
              <a:rPr lang="en-US" dirty="0" smtClean="0"/>
              <a:t>Md. </a:t>
            </a:r>
            <a:r>
              <a:rPr lang="en-US" dirty="0" err="1" smtClean="0"/>
              <a:t>Ashikur</a:t>
            </a:r>
            <a:r>
              <a:rPr lang="en-US" dirty="0" smtClean="0"/>
              <a:t> Rahman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Batch _09</a:t>
            </a:r>
            <a:br>
              <a:rPr lang="en-US" dirty="0" smtClean="0"/>
            </a:br>
            <a:r>
              <a:rPr lang="en-US" dirty="0" smtClean="0"/>
              <a:t>Roll :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8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Statement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Loss and damage associated with climate </a:t>
            </a:r>
            <a:r>
              <a:rPr lang="en-US" dirty="0" smtClean="0"/>
              <a:t>change and </a:t>
            </a:r>
            <a:r>
              <a:rPr lang="en-US" dirty="0"/>
              <a:t>variability.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Severe impact on agricultural productivity caused </a:t>
            </a:r>
            <a:r>
              <a:rPr lang="en-US" dirty="0" smtClean="0"/>
              <a:t>by salinity</a:t>
            </a:r>
          </a:p>
          <a:p>
            <a:pPr marL="0" indent="0">
              <a:buNone/>
            </a:pPr>
            <a:r>
              <a:rPr lang="en-US" dirty="0" smtClean="0"/>
              <a:t>intrusion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Salinity intrusion in fresh water.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Salinity intrusion into the agricultural field.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Salinity intrusion into soil.</a:t>
            </a:r>
          </a:p>
        </p:txBody>
      </p:sp>
    </p:spTree>
    <p:extLst>
      <p:ext uri="{BB962C8B-B14F-4D97-AF65-F5344CB8AC3E}">
        <p14:creationId xmlns:p14="http://schemas.microsoft.com/office/powerpoint/2010/main" val="43408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Objective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Understanding the interaction of </a:t>
            </a:r>
            <a:r>
              <a:rPr lang="en-US" dirty="0" smtClean="0"/>
              <a:t>salinity intrusion </a:t>
            </a:r>
            <a:r>
              <a:rPr lang="en-US" dirty="0"/>
              <a:t>and rice production.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Understanding, how the people are </a:t>
            </a:r>
            <a:r>
              <a:rPr lang="en-US" dirty="0" smtClean="0"/>
              <a:t>adapting and </a:t>
            </a:r>
            <a:r>
              <a:rPr lang="en-US" dirty="0"/>
              <a:t>whether adaptation measures enough </a:t>
            </a:r>
            <a:r>
              <a:rPr lang="en-US" dirty="0" smtClean="0"/>
              <a:t>to avoid </a:t>
            </a:r>
            <a:r>
              <a:rPr lang="en-US" dirty="0"/>
              <a:t>adverse climate-change impacts.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Understanding estimated the loss </a:t>
            </a:r>
            <a:r>
              <a:rPr lang="en-US" dirty="0" smtClean="0"/>
              <a:t>and damage </a:t>
            </a:r>
            <a:r>
              <a:rPr lang="en-US" dirty="0"/>
              <a:t>in rice production caused by </a:t>
            </a:r>
            <a:r>
              <a:rPr lang="en-US" dirty="0" smtClean="0"/>
              <a:t>salinity intrusion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Understanding the arable land affected </a:t>
            </a:r>
            <a:r>
              <a:rPr lang="en-US" dirty="0" smtClean="0"/>
              <a:t>by salinity </a:t>
            </a:r>
            <a:r>
              <a:rPr lang="en-US" dirty="0"/>
              <a:t>intrusion.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Understanding the cultivated agricultural </a:t>
            </a:r>
            <a:r>
              <a:rPr lang="en-US" dirty="0" smtClean="0"/>
              <a:t>rice field </a:t>
            </a:r>
            <a:r>
              <a:rPr lang="en-US" dirty="0"/>
              <a:t>affected by the salinity intrusion.</a:t>
            </a:r>
          </a:p>
        </p:txBody>
      </p:sp>
    </p:spTree>
    <p:extLst>
      <p:ext uri="{BB962C8B-B14F-4D97-AF65-F5344CB8AC3E}">
        <p14:creationId xmlns:p14="http://schemas.microsoft.com/office/powerpoint/2010/main" val="302334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330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Soil Salinity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Water quality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Farming practices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Tree production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Food safety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Cropping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Environmental adversities</a:t>
            </a:r>
          </a:p>
        </p:txBody>
      </p:sp>
    </p:spTree>
    <p:extLst>
      <p:ext uri="{BB962C8B-B14F-4D97-AF65-F5344CB8AC3E}">
        <p14:creationId xmlns:p14="http://schemas.microsoft.com/office/powerpoint/2010/main" val="32828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Results and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According to the BBS, </a:t>
            </a:r>
            <a:r>
              <a:rPr lang="en-US" dirty="0" err="1"/>
              <a:t>Satkhira's</a:t>
            </a:r>
            <a:r>
              <a:rPr lang="en-US" dirty="0"/>
              <a:t> net </a:t>
            </a:r>
            <a:r>
              <a:rPr lang="en-US" dirty="0" smtClean="0"/>
              <a:t>cultivated area </a:t>
            </a:r>
            <a:r>
              <a:rPr lang="en-US" dirty="0"/>
              <a:t>shrunk by around 7% between 1996 </a:t>
            </a:r>
            <a:r>
              <a:rPr lang="en-US" dirty="0" smtClean="0"/>
              <a:t>and 2008</a:t>
            </a:r>
            <a:r>
              <a:rPr lang="en-US" dirty="0"/>
              <a:t>. (BBS, 2008). It was discovered that </a:t>
            </a:r>
            <a:r>
              <a:rPr lang="en-US" dirty="0" smtClean="0"/>
              <a:t>the amount </a:t>
            </a:r>
            <a:r>
              <a:rPr lang="en-US" dirty="0"/>
              <a:t>of rice produced overall in </a:t>
            </a:r>
            <a:r>
              <a:rPr lang="en-US" dirty="0" err="1" smtClean="0"/>
              <a:t>Satkhira</a:t>
            </a:r>
            <a:r>
              <a:rPr lang="en-US" dirty="0" smtClean="0"/>
              <a:t> fell </a:t>
            </a:r>
            <a:r>
              <a:rPr lang="en-US" dirty="0"/>
              <a:t>from 0.53 million tons in 2008 to </a:t>
            </a:r>
            <a:r>
              <a:rPr lang="en-US" dirty="0" smtClean="0"/>
              <a:t>0.46 million </a:t>
            </a:r>
            <a:r>
              <a:rPr lang="en-US" dirty="0"/>
              <a:t>tons in 2009 immediately </a:t>
            </a:r>
            <a:r>
              <a:rPr lang="en-US" dirty="0" smtClean="0"/>
              <a:t>following typhoon </a:t>
            </a:r>
            <a:r>
              <a:rPr lang="en-US" dirty="0" err="1"/>
              <a:t>Aila</a:t>
            </a:r>
            <a:r>
              <a:rPr lang="en-US" dirty="0"/>
              <a:t> (BBS, 2009, 2010). </a:t>
            </a:r>
            <a:r>
              <a:rPr lang="en-US" dirty="0" smtClean="0"/>
              <a:t>Additionally, according </a:t>
            </a:r>
            <a:r>
              <a:rPr lang="en-US" dirty="0"/>
              <a:t>to the research, </a:t>
            </a:r>
            <a:r>
              <a:rPr lang="en-US" dirty="0" err="1" smtClean="0"/>
              <a:t>Satkhira's</a:t>
            </a:r>
            <a:r>
              <a:rPr lang="en-US" dirty="0" smtClean="0"/>
              <a:t> production </a:t>
            </a:r>
            <a:r>
              <a:rPr lang="en-US" dirty="0"/>
              <a:t>of the main rice crop (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smtClean="0"/>
              <a:t>rice) significantly </a:t>
            </a:r>
            <a:r>
              <a:rPr lang="en-US" dirty="0"/>
              <a:t>declined from roughly 0.3 </a:t>
            </a:r>
            <a:r>
              <a:rPr lang="en-US" dirty="0" smtClean="0"/>
              <a:t>million tons </a:t>
            </a:r>
            <a:r>
              <a:rPr lang="en-US" dirty="0"/>
              <a:t>in 2008 to 0.2 million tons in 2010.</a:t>
            </a:r>
          </a:p>
        </p:txBody>
      </p:sp>
    </p:spTree>
    <p:extLst>
      <p:ext uri="{BB962C8B-B14F-4D97-AF65-F5344CB8AC3E}">
        <p14:creationId xmlns:p14="http://schemas.microsoft.com/office/powerpoint/2010/main" val="298039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721781"/>
            <a:ext cx="5157787" cy="981075"/>
          </a:xfrm>
        </p:spPr>
        <p:txBody>
          <a:bodyPr>
            <a:noAutofit/>
          </a:bodyPr>
          <a:lstStyle/>
          <a:p>
            <a:r>
              <a:rPr lang="en-US" sz="2800" b="0" dirty="0"/>
              <a:t>Trend of salinity in last 20</a:t>
            </a:r>
          </a:p>
          <a:p>
            <a:r>
              <a:rPr lang="en-US" sz="2800" b="0" dirty="0"/>
              <a:t>years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791829"/>
            <a:ext cx="5183188" cy="981075"/>
          </a:xfrm>
        </p:spPr>
        <p:txBody>
          <a:bodyPr>
            <a:noAutofit/>
          </a:bodyPr>
          <a:lstStyle/>
          <a:p>
            <a:r>
              <a:rPr lang="en-US" sz="2800" b="0" dirty="0"/>
              <a:t>Change of rice production in</a:t>
            </a:r>
          </a:p>
          <a:p>
            <a:r>
              <a:rPr lang="en-US" sz="2800" b="0" dirty="0"/>
              <a:t>last 20years</a:t>
            </a:r>
            <a:endParaRPr lang="en-US" sz="28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74046"/>
            <a:ext cx="5183188" cy="2946645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06726"/>
            <a:ext cx="5157787" cy="2509381"/>
          </a:xfrm>
        </p:spPr>
      </p:pic>
    </p:spTree>
    <p:extLst>
      <p:ext uri="{BB962C8B-B14F-4D97-AF65-F5344CB8AC3E}">
        <p14:creationId xmlns:p14="http://schemas.microsoft.com/office/powerpoint/2010/main" val="5096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Percentage of respondents on causes of reduction in rice production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249825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Value </a:t>
            </a:r>
            <a:r>
              <a:rPr lang="en-US" dirty="0"/>
              <a:t>of loss (as % of household annual income) due to decrease in rice production caused by cyclone </a:t>
            </a:r>
            <a:r>
              <a:rPr lang="en-US" dirty="0" err="1"/>
              <a:t>Aila</a:t>
            </a:r>
            <a:r>
              <a:rPr lang="en-US" dirty="0"/>
              <a:t> induced saline intrusion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1" y="2930988"/>
            <a:ext cx="5183188" cy="3332833"/>
          </a:xfr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5"/>
            <a:ext cx="4852851" cy="36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Bangladesh, rice production may fall by 10% </a:t>
            </a:r>
            <a:r>
              <a:rPr lang="en-US" dirty="0" smtClean="0"/>
              <a:t>and wheat </a:t>
            </a:r>
            <a:r>
              <a:rPr lang="en-US" dirty="0"/>
              <a:t>by 30% (within 2050) that is our </a:t>
            </a:r>
            <a:r>
              <a:rPr lang="en-US" dirty="0" smtClean="0"/>
              <a:t>main agricultural product.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now important to rethink long-term planning </a:t>
            </a:r>
            <a:r>
              <a:rPr lang="en-US" dirty="0" smtClean="0"/>
              <a:t>for rice </a:t>
            </a:r>
            <a:r>
              <a:rPr lang="en-US" dirty="0"/>
              <a:t>cultivation in the coastal zone, not only in </a:t>
            </a:r>
            <a:r>
              <a:rPr lang="en-US" dirty="0" smtClean="0"/>
              <a:t>areas currently </a:t>
            </a:r>
            <a:r>
              <a:rPr lang="en-US" dirty="0"/>
              <a:t>affected by saline intrusion but also in </a:t>
            </a:r>
            <a:r>
              <a:rPr lang="en-US" dirty="0" smtClean="0"/>
              <a:t>areas that </a:t>
            </a:r>
            <a:r>
              <a:rPr lang="en-US" dirty="0"/>
              <a:t>could potentially be affected, according </a:t>
            </a:r>
            <a:r>
              <a:rPr lang="en-US" dirty="0" smtClean="0"/>
              <a:t>to predicted </a:t>
            </a:r>
            <a:r>
              <a:rPr lang="en-US" dirty="0"/>
              <a:t>climate scenarios. Low-lying </a:t>
            </a:r>
            <a:r>
              <a:rPr lang="en-US" dirty="0" smtClean="0"/>
              <a:t>agricultural land </a:t>
            </a:r>
            <a:r>
              <a:rPr lang="en-US" dirty="0"/>
              <a:t>needs to be securely protected, while at </a:t>
            </a:r>
            <a:r>
              <a:rPr lang="en-US" dirty="0" smtClean="0"/>
              <a:t>the same </a:t>
            </a:r>
            <a:r>
              <a:rPr lang="en-US" dirty="0"/>
              <a:t>time innovative and context specific </a:t>
            </a:r>
            <a:r>
              <a:rPr lang="en-US" dirty="0" smtClean="0"/>
              <a:t>practices, including </a:t>
            </a:r>
            <a:r>
              <a:rPr lang="en-US" dirty="0"/>
              <a:t>climate-resilient rice cultivation (seeds </a:t>
            </a:r>
            <a:r>
              <a:rPr lang="en-US" dirty="0" smtClean="0"/>
              <a:t>and methods</a:t>
            </a:r>
            <a:r>
              <a:rPr lang="en-US" dirty="0"/>
              <a:t>), must be researched and implemented.</a:t>
            </a:r>
          </a:p>
        </p:txBody>
      </p:sp>
    </p:spTree>
    <p:extLst>
      <p:ext uri="{BB962C8B-B14F-4D97-AF65-F5344CB8AC3E}">
        <p14:creationId xmlns:p14="http://schemas.microsoft.com/office/powerpoint/2010/main" val="227443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Conjunctive use of fresh and saline water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Shallow water table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Selection of salt tolerant crops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Massive awareness at the local level regarding </a:t>
            </a:r>
            <a:r>
              <a:rPr lang="en-US" dirty="0" smtClean="0"/>
              <a:t>water resource</a:t>
            </a:r>
            <a:r>
              <a:rPr lang="en-US" dirty="0"/>
              <a:t>, its use and management.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Construction/repair/redesign of embankments </a:t>
            </a:r>
            <a:r>
              <a:rPr lang="en-US" dirty="0" smtClean="0"/>
              <a:t>along the </a:t>
            </a:r>
            <a:r>
              <a:rPr lang="en-US" dirty="0"/>
              <a:t>coast.</a:t>
            </a:r>
          </a:p>
        </p:txBody>
      </p:sp>
    </p:spTree>
    <p:extLst>
      <p:ext uri="{BB962C8B-B14F-4D97-AF65-F5344CB8AC3E}">
        <p14:creationId xmlns:p14="http://schemas.microsoft.com/office/powerpoint/2010/main" val="349597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A SEMINAR ON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Salinity-persuaded loss and damage to farming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households in coastal </a:t>
            </a:r>
            <a:r>
              <a:rPr lang="en-US" sz="3600" b="1" dirty="0" smtClean="0">
                <a:solidFill>
                  <a:srgbClr val="FF0000"/>
                </a:solidFill>
              </a:rPr>
              <a:t>Bangladesh.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Soil Salinity in Coastal Areas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19" y="1825625"/>
            <a:ext cx="3324361" cy="4351338"/>
          </a:xfrm>
        </p:spPr>
      </p:pic>
      <p:sp>
        <p:nvSpPr>
          <p:cNvPr id="5" name="AutoShape 2" descr="soil salinity in the coastral region ..."/>
          <p:cNvSpPr>
            <a:spLocks noChangeAspect="1" noChangeArrowheads="1"/>
          </p:cNvSpPr>
          <p:nvPr/>
        </p:nvSpPr>
        <p:spPr bwMode="auto">
          <a:xfrm>
            <a:off x="5492750" y="37787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oil salinity in the coastral region ..."/>
          <p:cNvSpPr>
            <a:spLocks noChangeAspect="1" noChangeArrowheads="1"/>
          </p:cNvSpPr>
          <p:nvPr/>
        </p:nvSpPr>
        <p:spPr bwMode="auto">
          <a:xfrm>
            <a:off x="3405051" y="1584960"/>
            <a:ext cx="5033555" cy="47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soil salinity in the coastral region ..."/>
          <p:cNvSpPr>
            <a:spLocks noChangeAspect="1" noChangeArrowheads="1"/>
          </p:cNvSpPr>
          <p:nvPr/>
        </p:nvSpPr>
        <p:spPr bwMode="auto">
          <a:xfrm>
            <a:off x="5239022" y="31327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soil salinity in the coastral region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Causes of Salinity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Statement of the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Objective of the study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Result and Discussion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1125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Agriculture is a major sector of </a:t>
            </a:r>
            <a:r>
              <a:rPr lang="en-US" dirty="0" smtClean="0"/>
              <a:t>Bangladesh’s economy </a:t>
            </a:r>
            <a:r>
              <a:rPr lang="en-US" dirty="0"/>
              <a:t>and the coastal area of Bangladesh </a:t>
            </a:r>
            <a:r>
              <a:rPr lang="en-US" dirty="0" smtClean="0"/>
              <a:t>is very </a:t>
            </a:r>
            <a:r>
              <a:rPr lang="en-US" dirty="0"/>
              <a:t>fertile for growing rice. Increase in </a:t>
            </a:r>
            <a:r>
              <a:rPr lang="en-US" dirty="0" smtClean="0"/>
              <a:t>salinity intrusion </a:t>
            </a:r>
            <a:r>
              <a:rPr lang="en-US" dirty="0"/>
              <a:t>and increase in soil salinity will </a:t>
            </a:r>
            <a:r>
              <a:rPr lang="en-US" dirty="0" smtClean="0"/>
              <a:t>have serious </a:t>
            </a:r>
            <a:r>
              <a:rPr lang="en-US" dirty="0"/>
              <a:t>negative impacts on agriculture.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study was carried out in four villages within </a:t>
            </a:r>
            <a:r>
              <a:rPr lang="en-US" dirty="0" smtClean="0"/>
              <a:t>twounions1 </a:t>
            </a:r>
            <a:r>
              <a:rPr lang="en-US" dirty="0"/>
              <a:t>at </a:t>
            </a:r>
            <a:r>
              <a:rPr lang="en-US" dirty="0" err="1"/>
              <a:t>Shyamnagar</a:t>
            </a:r>
            <a:r>
              <a:rPr lang="en-US" dirty="0"/>
              <a:t> </a:t>
            </a:r>
            <a:r>
              <a:rPr lang="en-US" dirty="0" err="1"/>
              <a:t>Upazilla</a:t>
            </a:r>
            <a:r>
              <a:rPr lang="en-US" dirty="0"/>
              <a:t> (sub-district) </a:t>
            </a:r>
            <a:r>
              <a:rPr lang="en-US" dirty="0" smtClean="0"/>
              <a:t>in </a:t>
            </a:r>
            <a:r>
              <a:rPr lang="en-US" dirty="0" err="1" smtClean="0"/>
              <a:t>Satkhira</a:t>
            </a:r>
            <a:r>
              <a:rPr lang="en-US" dirty="0" smtClean="0"/>
              <a:t> District </a:t>
            </a:r>
            <a:r>
              <a:rPr lang="en-US" dirty="0"/>
              <a:t>in order to comprehend </a:t>
            </a:r>
            <a:r>
              <a:rPr lang="en-US" dirty="0" smtClean="0"/>
              <a:t>the relationship </a:t>
            </a:r>
            <a:r>
              <a:rPr lang="en-US" dirty="0"/>
              <a:t>between salinity intrusion and </a:t>
            </a:r>
            <a:r>
              <a:rPr lang="en-US" dirty="0" smtClean="0"/>
              <a:t>rice production</a:t>
            </a:r>
            <a:r>
              <a:rPr lang="en-US" dirty="0"/>
              <a:t>, how people are adapting, and </a:t>
            </a:r>
            <a:r>
              <a:rPr lang="en-US" dirty="0" smtClean="0"/>
              <a:t>whether adaptation </a:t>
            </a:r>
            <a:r>
              <a:rPr lang="en-US" dirty="0"/>
              <a:t>measures are </a:t>
            </a:r>
            <a:r>
              <a:rPr lang="en-US" dirty="0" smtClean="0"/>
              <a:t>sufficient </a:t>
            </a:r>
            <a:r>
              <a:rPr lang="en-US" dirty="0"/>
              <a:t>to avoid </a:t>
            </a:r>
            <a:r>
              <a:rPr lang="en-US" dirty="0" smtClean="0"/>
              <a:t>adverse climate-change </a:t>
            </a:r>
            <a:r>
              <a:rPr lang="en-US" dirty="0"/>
              <a:t>impacts.</a:t>
            </a:r>
          </a:p>
        </p:txBody>
      </p:sp>
    </p:spTree>
    <p:extLst>
      <p:ext uri="{BB962C8B-B14F-4D97-AF65-F5344CB8AC3E}">
        <p14:creationId xmlns:p14="http://schemas.microsoft.com/office/powerpoint/2010/main" val="9850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418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study was carried out in </a:t>
            </a:r>
            <a:r>
              <a:rPr lang="en-US" dirty="0" smtClean="0"/>
              <a:t>four villages </a:t>
            </a:r>
            <a:r>
              <a:rPr lang="en-US" dirty="0"/>
              <a:t>within two unions1 </a:t>
            </a:r>
            <a:r>
              <a:rPr lang="en-US" dirty="0" smtClean="0"/>
              <a:t>at </a:t>
            </a:r>
            <a:r>
              <a:rPr lang="en-US" dirty="0" err="1" smtClean="0"/>
              <a:t>Shyamnagar</a:t>
            </a:r>
            <a:r>
              <a:rPr lang="en-US" dirty="0" smtClean="0"/>
              <a:t> </a:t>
            </a:r>
            <a:r>
              <a:rPr lang="en-US" dirty="0" err="1"/>
              <a:t>Upazilla</a:t>
            </a:r>
            <a:r>
              <a:rPr lang="en-US" dirty="0"/>
              <a:t> (</a:t>
            </a:r>
            <a:r>
              <a:rPr lang="en-US" dirty="0" err="1" smtClean="0"/>
              <a:t>subdistrict</a:t>
            </a:r>
            <a:r>
              <a:rPr lang="en-US" dirty="0" smtClean="0"/>
              <a:t>) in </a:t>
            </a:r>
            <a:r>
              <a:rPr lang="en-US" dirty="0" err="1"/>
              <a:t>Satkhira</a:t>
            </a:r>
            <a:r>
              <a:rPr lang="en-US" dirty="0"/>
              <a:t> District </a:t>
            </a:r>
            <a:r>
              <a:rPr lang="en-US" dirty="0" smtClean="0"/>
              <a:t>in order </a:t>
            </a:r>
            <a:r>
              <a:rPr lang="en-US" dirty="0"/>
              <a:t>to </a:t>
            </a:r>
            <a:r>
              <a:rPr lang="en-US" dirty="0" smtClean="0"/>
              <a:t>comprehend the relationship </a:t>
            </a:r>
            <a:r>
              <a:rPr lang="en-US" dirty="0"/>
              <a:t>between </a:t>
            </a:r>
            <a:r>
              <a:rPr lang="en-US" dirty="0" smtClean="0"/>
              <a:t>salinity intrusion </a:t>
            </a:r>
            <a:r>
              <a:rPr lang="en-US" dirty="0"/>
              <a:t>and rice </a:t>
            </a:r>
            <a:r>
              <a:rPr lang="en-US" dirty="0" smtClean="0"/>
              <a:t>production, how </a:t>
            </a:r>
            <a:r>
              <a:rPr lang="en-US" dirty="0"/>
              <a:t>people are adapting, </a:t>
            </a:r>
            <a:r>
              <a:rPr lang="en-US" dirty="0" smtClean="0"/>
              <a:t>and whether </a:t>
            </a:r>
            <a:r>
              <a:rPr lang="en-US" dirty="0"/>
              <a:t>adaptation </a:t>
            </a:r>
            <a:r>
              <a:rPr lang="en-US" dirty="0" smtClean="0"/>
              <a:t>measures are sufficient </a:t>
            </a:r>
            <a:r>
              <a:rPr lang="en-US" dirty="0"/>
              <a:t>to avoid </a:t>
            </a:r>
            <a:r>
              <a:rPr lang="en-US" dirty="0" smtClean="0"/>
              <a:t>adverse climate-change </a:t>
            </a:r>
            <a:r>
              <a:rPr lang="en-US" dirty="0"/>
              <a:t>impacts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74" y="2101601"/>
            <a:ext cx="4369526" cy="3799386"/>
          </a:xfrm>
        </p:spPr>
      </p:pic>
    </p:spTree>
    <p:extLst>
      <p:ext uri="{BB962C8B-B14F-4D97-AF65-F5344CB8AC3E}">
        <p14:creationId xmlns:p14="http://schemas.microsoft.com/office/powerpoint/2010/main" val="407110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district has a population of about 2.2 </a:t>
            </a:r>
            <a:r>
              <a:rPr lang="en-US" dirty="0" smtClean="0"/>
              <a:t>million people </a:t>
            </a:r>
            <a:r>
              <a:rPr lang="en-US" dirty="0"/>
              <a:t>and a land area of 3,858 km2 (BBS, 2008</a:t>
            </a:r>
            <a:r>
              <a:rPr lang="en-US" dirty="0" smtClean="0"/>
              <a:t>). Seven </a:t>
            </a:r>
            <a:r>
              <a:rPr lang="en-US" dirty="0"/>
              <a:t>sub-districts (</a:t>
            </a:r>
            <a:r>
              <a:rPr lang="en-US" dirty="0" err="1"/>
              <a:t>upazilla</a:t>
            </a:r>
            <a:r>
              <a:rPr lang="en-US" dirty="0"/>
              <a:t> in Bengali), </a:t>
            </a:r>
            <a:r>
              <a:rPr lang="en-US" dirty="0" smtClean="0"/>
              <a:t>including </a:t>
            </a:r>
            <a:r>
              <a:rPr lang="en-US" dirty="0" err="1" smtClean="0"/>
              <a:t>Shyamnagar</a:t>
            </a:r>
            <a:r>
              <a:rPr lang="en-US" dirty="0"/>
              <a:t>, make up the district, which has </a:t>
            </a:r>
            <a:r>
              <a:rPr lang="en-US" dirty="0" smtClean="0"/>
              <a:t>78 unions </a:t>
            </a:r>
            <a:r>
              <a:rPr lang="en-US" dirty="0"/>
              <a:t>and </a:t>
            </a:r>
            <a:r>
              <a:rPr lang="en-US" dirty="0" err="1"/>
              <a:t>Kobadak</a:t>
            </a:r>
            <a:r>
              <a:rPr lang="en-US" dirty="0"/>
              <a:t>, </a:t>
            </a:r>
            <a:r>
              <a:rPr lang="en-US" dirty="0" err="1"/>
              <a:t>Sonai</a:t>
            </a:r>
            <a:r>
              <a:rPr lang="en-US" dirty="0"/>
              <a:t>, </a:t>
            </a:r>
            <a:r>
              <a:rPr lang="en-US" dirty="0" err="1"/>
              <a:t>Kholpatua</a:t>
            </a:r>
            <a:r>
              <a:rPr lang="en-US" dirty="0"/>
              <a:t>, and </a:t>
            </a:r>
            <a:r>
              <a:rPr lang="en-US" dirty="0" err="1" smtClean="0"/>
              <a:t>Kalindi</a:t>
            </a:r>
            <a:r>
              <a:rPr lang="en-US" dirty="0" smtClean="0"/>
              <a:t> are </a:t>
            </a:r>
            <a:r>
              <a:rPr lang="en-US" dirty="0"/>
              <a:t>the principal </a:t>
            </a:r>
            <a:r>
              <a:rPr lang="en-US" dirty="0" smtClean="0"/>
              <a:t>rivers.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Agriculture</a:t>
            </a:r>
            <a:r>
              <a:rPr lang="en-US" dirty="0"/>
              <a:t>, </a:t>
            </a:r>
            <a:r>
              <a:rPr lang="en-US" dirty="0" smtClean="0"/>
              <a:t>fishing</a:t>
            </a:r>
            <a:r>
              <a:rPr lang="en-US" dirty="0"/>
              <a:t>, </a:t>
            </a:r>
            <a:r>
              <a:rPr lang="en-US" dirty="0" err="1"/>
              <a:t>pisci</a:t>
            </a:r>
            <a:r>
              <a:rPr lang="en-US" dirty="0"/>
              <a:t> culture, and other </a:t>
            </a:r>
            <a:r>
              <a:rPr lang="en-US" dirty="0" smtClean="0"/>
              <a:t>related industries </a:t>
            </a:r>
            <a:r>
              <a:rPr lang="en-US" dirty="0"/>
              <a:t>provide the most frequent </a:t>
            </a:r>
            <a:r>
              <a:rPr lang="en-US" dirty="0" smtClean="0"/>
              <a:t>livelihoods (</a:t>
            </a:r>
            <a:r>
              <a:rPr lang="en-US" dirty="0" err="1" smtClean="0"/>
              <a:t>Banglapedia</a:t>
            </a:r>
            <a:r>
              <a:rPr lang="en-US" dirty="0"/>
              <a:t>, 2003). Rice (</a:t>
            </a:r>
            <a:r>
              <a:rPr lang="en-US" dirty="0" err="1"/>
              <a:t>aus</a:t>
            </a:r>
            <a:r>
              <a:rPr lang="en-US" dirty="0"/>
              <a:t>, 2 aman3, </a:t>
            </a:r>
            <a:r>
              <a:rPr lang="en-US" dirty="0" smtClean="0"/>
              <a:t>and boro4</a:t>
            </a:r>
            <a:r>
              <a:rPr lang="en-US" dirty="0"/>
              <a:t>), wheat, jute, sugarcane, and vegetables </a:t>
            </a:r>
            <a:r>
              <a:rPr lang="en-US" dirty="0" smtClean="0"/>
              <a:t>are the </a:t>
            </a:r>
            <a:r>
              <a:rPr lang="en-US" dirty="0"/>
              <a:t>principal crops of </a:t>
            </a:r>
            <a:r>
              <a:rPr lang="en-US" dirty="0" err="1"/>
              <a:t>Satkhira</a:t>
            </a:r>
            <a:r>
              <a:rPr lang="en-US" dirty="0"/>
              <a:t> District</a:t>
            </a:r>
          </a:p>
        </p:txBody>
      </p:sp>
    </p:spTree>
    <p:extLst>
      <p:ext uri="{BB962C8B-B14F-4D97-AF65-F5344CB8AC3E}">
        <p14:creationId xmlns:p14="http://schemas.microsoft.com/office/powerpoint/2010/main" val="388168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People </a:t>
            </a:r>
            <a:r>
              <a:rPr lang="en-US" dirty="0"/>
              <a:t>of the study area are converting </a:t>
            </a:r>
            <a:r>
              <a:rPr lang="en-US" dirty="0" smtClean="0"/>
              <a:t>their agricultural </a:t>
            </a:r>
            <a:r>
              <a:rPr lang="en-US" dirty="0"/>
              <a:t>land to shrimp farming because </a:t>
            </a:r>
            <a:r>
              <a:rPr lang="en-US" dirty="0" smtClean="0"/>
              <a:t>of salinity </a:t>
            </a:r>
            <a:r>
              <a:rPr lang="en-US" dirty="0"/>
              <a:t>impact.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impact of salinity on crop production </a:t>
            </a:r>
            <a:r>
              <a:rPr lang="en-US" dirty="0" smtClean="0"/>
              <a:t>is already </a:t>
            </a:r>
            <a:r>
              <a:rPr lang="en-US" dirty="0"/>
              <a:t>visible in the study area. </a:t>
            </a:r>
            <a:r>
              <a:rPr lang="en-US" dirty="0" smtClean="0"/>
              <a:t>Maximum people </a:t>
            </a:r>
            <a:r>
              <a:rPr lang="en-US" dirty="0"/>
              <a:t>of the study area are engaging </a:t>
            </a:r>
            <a:r>
              <a:rPr lang="en-US" dirty="0" smtClean="0"/>
              <a:t>with shrimp </a:t>
            </a:r>
            <a:r>
              <a:rPr lang="en-US" dirty="0"/>
              <a:t>farming which percentage is 61% </a:t>
            </a:r>
            <a:r>
              <a:rPr lang="en-US" dirty="0" smtClean="0"/>
              <a:t>and some </a:t>
            </a:r>
            <a:r>
              <a:rPr lang="en-US" dirty="0"/>
              <a:t>are baby prawn collection </a:t>
            </a:r>
            <a:r>
              <a:rPr lang="en-US" dirty="0" smtClean="0"/>
              <a:t>which percentage </a:t>
            </a:r>
            <a:r>
              <a:rPr lang="en-US" dirty="0"/>
              <a:t>is 18%. About 10% of people </a:t>
            </a:r>
            <a:r>
              <a:rPr lang="en-US" dirty="0" smtClean="0"/>
              <a:t>have no </a:t>
            </a:r>
            <a:r>
              <a:rPr lang="en-US" dirty="0"/>
              <a:t>plan and 72% men want to shrimp firming</a:t>
            </a:r>
          </a:p>
        </p:txBody>
      </p:sp>
    </p:spTree>
    <p:extLst>
      <p:ext uri="{BB962C8B-B14F-4D97-AF65-F5344CB8AC3E}">
        <p14:creationId xmlns:p14="http://schemas.microsoft.com/office/powerpoint/2010/main" val="221187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Causes of Salinity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Critical Geographical Location of the Country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Sedimentation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 Level Rise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Cyclone and Storm Surge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Tidal Flooding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Changes in Ground Water 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Continuous Shrimp Cultivation in Agricultural Land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Weak Structure and Poor Maintenance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Anthropogenic Climate Change Induced Factors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Weak Water Governance Systems at Local Level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Structural Intervention in Upstream </a:t>
            </a:r>
            <a:r>
              <a:rPr lang="en-US" dirty="0" smtClean="0"/>
              <a:t>Neighboring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0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821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Md. Ashikur Rahman Batch _09 Roll : 14</vt:lpstr>
      <vt:lpstr>A SEMINAR ON </vt:lpstr>
      <vt:lpstr>Soil Salinity in Coastal Areas </vt:lpstr>
      <vt:lpstr>Content</vt:lpstr>
      <vt:lpstr>Introduction</vt:lpstr>
      <vt:lpstr>PowerPoint Presentation</vt:lpstr>
      <vt:lpstr>PowerPoint Presentation</vt:lpstr>
      <vt:lpstr>PowerPoint Presentation</vt:lpstr>
      <vt:lpstr>Causes of Salinity Problem</vt:lpstr>
      <vt:lpstr>Statement of the problem</vt:lpstr>
      <vt:lpstr>Objective of the study</vt:lpstr>
      <vt:lpstr>Impact</vt:lpstr>
      <vt:lpstr>Results and Discussions</vt:lpstr>
      <vt:lpstr>PowerPoint Presentation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2024-11-09T16:28:00Z</dcterms:created>
  <dcterms:modified xsi:type="dcterms:W3CDTF">2024-12-19T08:14:39Z</dcterms:modified>
</cp:coreProperties>
</file>