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2"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snapToGrid="0">
      <p:cViewPr varScale="1">
        <p:scale>
          <a:sx n="92" d="100"/>
          <a:sy n="92" d="100"/>
        </p:scale>
        <p:origin x="245"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5C71DD-0B3E-4699-8950-D0499B7ABDDB}" type="doc">
      <dgm:prSet loTypeId="urn:microsoft.com/office/officeart/2005/8/layout/radial1" loCatId="cycle" qsTypeId="urn:microsoft.com/office/officeart/2005/8/quickstyle/3d3" qsCatId="3D" csTypeId="urn:microsoft.com/office/officeart/2005/8/colors/colorful5" csCatId="colorful" phldr="1"/>
      <dgm:spPr/>
      <dgm:t>
        <a:bodyPr/>
        <a:lstStyle/>
        <a:p>
          <a:endParaRPr lang="en-SG"/>
        </a:p>
      </dgm:t>
    </dgm:pt>
    <dgm:pt modelId="{73D1566C-F612-40A7-9D49-435CC214B3A9}">
      <dgm:prSet phldrT="[Text]" custT="1"/>
      <dgm:spPr>
        <a:xfrm>
          <a:off x="3759837" y="1402399"/>
          <a:ext cx="1076637" cy="1076637"/>
        </a:xfrm>
        <a:prstGeom prst="ellipse">
          <a:avLst/>
        </a:prstGeom>
        <a:solidFill>
          <a:srgbClr val="FFC000">
            <a:hueOff val="0"/>
            <a:satOff val="0"/>
            <a:lumOff val="0"/>
            <a:alphaOff val="0"/>
          </a:srgbClr>
        </a:solidFill>
        <a:ln>
          <a:noFill/>
        </a:ln>
        <a:effectLst/>
        <a:scene3d>
          <a:camera prst="orthographicFront">
            <a:rot lat="0" lon="0" rev="0"/>
          </a:camera>
          <a:lightRig rig="contrasting" dir="t">
            <a:rot lat="0" lon="0" rev="1200000"/>
          </a:lightRig>
        </a:scene3d>
        <a:sp3d contourW="19050" prstMaterial="metal">
          <a:bevelT w="88900" h="203200"/>
          <a:bevelB w="165100" h="254000"/>
        </a:sp3d>
      </dgm:spPr>
      <dgm:t>
        <a:bodyPr/>
        <a:lstStyle/>
        <a:p>
          <a:pPr>
            <a:buNone/>
          </a:pPr>
          <a:r>
            <a:rPr lang="en-SG" sz="1800">
              <a:solidFill>
                <a:sysClr val="window" lastClr="FFFFFF"/>
              </a:solidFill>
              <a:latin typeface="Calibri" panose="020F0502020204030204"/>
              <a:ea typeface="+mn-ea"/>
              <a:cs typeface="+mn-cs"/>
            </a:rPr>
            <a:t>Juices</a:t>
          </a:r>
        </a:p>
      </dgm:t>
    </dgm:pt>
    <dgm:pt modelId="{EB4EE889-3CFC-49FD-B76E-6E80A4E81D4C}" type="parTrans" cxnId="{C217E099-C155-4785-BA94-36AF742E10D5}">
      <dgm:prSet/>
      <dgm:spPr/>
      <dgm:t>
        <a:bodyPr/>
        <a:lstStyle/>
        <a:p>
          <a:endParaRPr lang="en-SG" sz="1800"/>
        </a:p>
      </dgm:t>
    </dgm:pt>
    <dgm:pt modelId="{07D18BEE-EDFC-4360-8098-66595F8DE345}" type="sibTrans" cxnId="{C217E099-C155-4785-BA94-36AF742E10D5}">
      <dgm:prSet/>
      <dgm:spPr/>
      <dgm:t>
        <a:bodyPr/>
        <a:lstStyle/>
        <a:p>
          <a:endParaRPr lang="en-SG" sz="1800"/>
        </a:p>
      </dgm:t>
    </dgm:pt>
    <dgm:pt modelId="{CFDF4A6F-FE58-4270-8783-21285F026C64}">
      <dgm:prSet phldrT="[Text]" custT="1"/>
      <dgm:spPr>
        <a:xfrm>
          <a:off x="3759837" y="2665"/>
          <a:ext cx="1076637" cy="1076637"/>
        </a:xfrm>
        <a:prstGeom prst="ellipse">
          <a:avLst/>
        </a:prstGeom>
        <a:solidFill>
          <a:srgbClr val="5B9BD5">
            <a:hueOff val="0"/>
            <a:satOff val="0"/>
            <a:lumOff val="0"/>
            <a:alphaOff val="0"/>
          </a:srgbClr>
        </a:solidFill>
        <a:ln>
          <a:noFill/>
        </a:ln>
        <a:effectLst/>
        <a:scene3d>
          <a:camera prst="orthographicFront">
            <a:rot lat="0" lon="0" rev="0"/>
          </a:camera>
          <a:lightRig rig="contrasting" dir="t">
            <a:rot lat="0" lon="0" rev="1200000"/>
          </a:lightRig>
        </a:scene3d>
        <a:sp3d contourW="19050" prstMaterial="metal">
          <a:bevelT w="88900" h="203200"/>
          <a:bevelB w="165100" h="254000"/>
        </a:sp3d>
      </dgm:spPr>
      <dgm:t>
        <a:bodyPr/>
        <a:lstStyle/>
        <a:p>
          <a:pPr>
            <a:buNone/>
          </a:pPr>
          <a:r>
            <a:rPr lang="en-SG" sz="1100" dirty="0">
              <a:solidFill>
                <a:sysClr val="window" lastClr="FFFFFF"/>
              </a:solidFill>
              <a:latin typeface="Calibri" panose="020F0502020204030204"/>
              <a:ea typeface="+mn-ea"/>
              <a:cs typeface="+mn-cs"/>
            </a:rPr>
            <a:t>Juice in Aseptic Pack</a:t>
          </a:r>
        </a:p>
      </dgm:t>
    </dgm:pt>
    <dgm:pt modelId="{10D15D10-835A-4234-A30C-C95E7246C8FF}" type="parTrans" cxnId="{03B38702-E114-445D-89AA-B3E3FF14C6FA}">
      <dgm:prSet custT="1"/>
      <dgm:spPr>
        <a:xfrm rot="16200000">
          <a:off x="4136607" y="1229579"/>
          <a:ext cx="323096" cy="22543"/>
        </a:xfrm>
        <a:custGeom>
          <a:avLst/>
          <a:gdLst/>
          <a:ahLst/>
          <a:cxnLst/>
          <a:rect l="0" t="0" r="0" b="0"/>
          <a:pathLst>
            <a:path>
              <a:moveTo>
                <a:pt x="0" y="11271"/>
              </a:moveTo>
              <a:lnTo>
                <a:pt x="323096" y="11271"/>
              </a:lnTo>
            </a:path>
          </a:pathLst>
        </a:custGeom>
        <a:noFill/>
        <a:ln w="12700" cap="flat" cmpd="sng" algn="ctr">
          <a:solidFill>
            <a:srgbClr val="70AD47">
              <a:hueOff val="0"/>
              <a:satOff val="0"/>
              <a:lumOff val="0"/>
              <a:alphaOff val="0"/>
            </a:srgbClr>
          </a:solidFill>
          <a:prstDash val="solid"/>
          <a:miter lim="800000"/>
        </a:ln>
        <a:effectLst/>
        <a:scene3d>
          <a:camera prst="orthographicFront">
            <a:rot lat="0" lon="0" rev="0"/>
          </a:camera>
          <a:lightRig rig="contrasting" dir="t">
            <a:rot lat="0" lon="0" rev="1200000"/>
          </a:lightRig>
        </a:scene3d>
        <a:sp3d z="-110000"/>
      </dgm:spPr>
      <dgm:t>
        <a:bodyPr/>
        <a:lstStyle/>
        <a:p>
          <a:pPr>
            <a:buNone/>
          </a:pPr>
          <a:endParaRPr lang="en-SG" sz="500">
            <a:solidFill>
              <a:sysClr val="windowText" lastClr="000000">
                <a:hueOff val="0"/>
                <a:satOff val="0"/>
                <a:lumOff val="0"/>
                <a:alphaOff val="0"/>
              </a:sysClr>
            </a:solidFill>
            <a:latin typeface="Calibri" panose="020F0502020204030204"/>
            <a:ea typeface="+mn-ea"/>
            <a:cs typeface="+mn-cs"/>
          </a:endParaRPr>
        </a:p>
      </dgm:t>
    </dgm:pt>
    <dgm:pt modelId="{B8947105-D411-46C4-876E-1577FE506FC0}" type="sibTrans" cxnId="{03B38702-E114-445D-89AA-B3E3FF14C6FA}">
      <dgm:prSet/>
      <dgm:spPr/>
      <dgm:t>
        <a:bodyPr/>
        <a:lstStyle/>
        <a:p>
          <a:endParaRPr lang="en-SG" sz="1800"/>
        </a:p>
      </dgm:t>
    </dgm:pt>
    <dgm:pt modelId="{6533AAF5-184D-4362-A506-9223A2EDAA41}">
      <dgm:prSet phldrT="[Text]" custT="1"/>
      <dgm:spPr>
        <a:xfrm>
          <a:off x="5159571" y="1402399"/>
          <a:ext cx="1076637" cy="1076637"/>
        </a:xfrm>
        <a:prstGeom prst="ellipse">
          <a:avLst/>
        </a:prstGeom>
        <a:solidFill>
          <a:srgbClr val="5B9BD5">
            <a:hueOff val="-2252848"/>
            <a:satOff val="-5806"/>
            <a:lumOff val="-3922"/>
            <a:alphaOff val="0"/>
          </a:srgbClr>
        </a:solidFill>
        <a:ln>
          <a:noFill/>
        </a:ln>
        <a:effectLst/>
        <a:scene3d>
          <a:camera prst="orthographicFront">
            <a:rot lat="0" lon="0" rev="0"/>
          </a:camera>
          <a:lightRig rig="contrasting" dir="t">
            <a:rot lat="0" lon="0" rev="1200000"/>
          </a:lightRig>
        </a:scene3d>
        <a:sp3d contourW="19050" prstMaterial="metal">
          <a:bevelT w="88900" h="203200"/>
          <a:bevelB w="165100" h="254000"/>
        </a:sp3d>
      </dgm:spPr>
      <dgm:t>
        <a:bodyPr/>
        <a:lstStyle/>
        <a:p>
          <a:pPr>
            <a:buNone/>
          </a:pPr>
          <a:r>
            <a:rPr lang="en-SG" sz="1100">
              <a:solidFill>
                <a:sysClr val="window" lastClr="FFFFFF"/>
              </a:solidFill>
              <a:latin typeface="Calibri" panose="020F0502020204030204"/>
              <a:ea typeface="+mn-ea"/>
              <a:cs typeface="+mn-cs"/>
            </a:rPr>
            <a:t>Juice in hot filled PET bottle</a:t>
          </a:r>
        </a:p>
      </dgm:t>
    </dgm:pt>
    <dgm:pt modelId="{98B8D641-3086-4DE3-990C-FA923088C582}" type="parTrans" cxnId="{EBBE9696-1D55-48A7-9984-198730E968B4}">
      <dgm:prSet custT="1"/>
      <dgm:spPr>
        <a:xfrm>
          <a:off x="4836474" y="1929446"/>
          <a:ext cx="323096" cy="22543"/>
        </a:xfrm>
        <a:custGeom>
          <a:avLst/>
          <a:gdLst/>
          <a:ahLst/>
          <a:cxnLst/>
          <a:rect l="0" t="0" r="0" b="0"/>
          <a:pathLst>
            <a:path>
              <a:moveTo>
                <a:pt x="0" y="11271"/>
              </a:moveTo>
              <a:lnTo>
                <a:pt x="323096" y="11271"/>
              </a:lnTo>
            </a:path>
          </a:pathLst>
        </a:custGeom>
        <a:noFill/>
        <a:ln w="12700" cap="flat" cmpd="sng" algn="ctr">
          <a:solidFill>
            <a:srgbClr val="70AD47">
              <a:hueOff val="0"/>
              <a:satOff val="0"/>
              <a:lumOff val="0"/>
              <a:alphaOff val="0"/>
            </a:srgbClr>
          </a:solidFill>
          <a:prstDash val="solid"/>
          <a:miter lim="800000"/>
        </a:ln>
        <a:effectLst/>
        <a:scene3d>
          <a:camera prst="orthographicFront">
            <a:rot lat="0" lon="0" rev="0"/>
          </a:camera>
          <a:lightRig rig="contrasting" dir="t">
            <a:rot lat="0" lon="0" rev="1200000"/>
          </a:lightRig>
        </a:scene3d>
        <a:sp3d z="-110000"/>
      </dgm:spPr>
      <dgm:t>
        <a:bodyPr/>
        <a:lstStyle/>
        <a:p>
          <a:pPr>
            <a:buNone/>
          </a:pPr>
          <a:endParaRPr lang="en-SG" sz="500">
            <a:solidFill>
              <a:sysClr val="windowText" lastClr="000000">
                <a:hueOff val="0"/>
                <a:satOff val="0"/>
                <a:lumOff val="0"/>
                <a:alphaOff val="0"/>
              </a:sysClr>
            </a:solidFill>
            <a:latin typeface="Calibri" panose="020F0502020204030204"/>
            <a:ea typeface="+mn-ea"/>
            <a:cs typeface="+mn-cs"/>
          </a:endParaRPr>
        </a:p>
      </dgm:t>
    </dgm:pt>
    <dgm:pt modelId="{8E4DD0F1-C429-42B1-B7BF-6CB86D8B8CB3}" type="sibTrans" cxnId="{EBBE9696-1D55-48A7-9984-198730E968B4}">
      <dgm:prSet/>
      <dgm:spPr/>
      <dgm:t>
        <a:bodyPr/>
        <a:lstStyle/>
        <a:p>
          <a:endParaRPr lang="en-SG" sz="1800"/>
        </a:p>
      </dgm:t>
    </dgm:pt>
    <dgm:pt modelId="{8F10AE4A-66A5-41E0-B175-EF6E6B96A3CC}">
      <dgm:prSet phldrT="[Text]" custT="1"/>
      <dgm:spPr>
        <a:xfrm>
          <a:off x="3759837" y="2802134"/>
          <a:ext cx="1076637" cy="1076637"/>
        </a:xfrm>
        <a:prstGeom prst="ellipse">
          <a:avLst/>
        </a:prstGeom>
        <a:solidFill>
          <a:srgbClr val="5B9BD5">
            <a:hueOff val="-4505695"/>
            <a:satOff val="-11613"/>
            <a:lumOff val="-7843"/>
            <a:alphaOff val="0"/>
          </a:srgbClr>
        </a:solidFill>
        <a:ln>
          <a:noFill/>
        </a:ln>
        <a:effectLst/>
        <a:scene3d>
          <a:camera prst="orthographicFront">
            <a:rot lat="0" lon="0" rev="0"/>
          </a:camera>
          <a:lightRig rig="contrasting" dir="t">
            <a:rot lat="0" lon="0" rev="1200000"/>
          </a:lightRig>
        </a:scene3d>
        <a:sp3d contourW="19050" prstMaterial="metal">
          <a:bevelT w="88900" h="203200"/>
          <a:bevelB w="165100" h="254000"/>
        </a:sp3d>
      </dgm:spPr>
      <dgm:t>
        <a:bodyPr/>
        <a:lstStyle/>
        <a:p>
          <a:pPr>
            <a:buNone/>
          </a:pPr>
          <a:r>
            <a:rPr lang="en-SG" sz="1100">
              <a:solidFill>
                <a:sysClr val="window" lastClr="FFFFFF"/>
              </a:solidFill>
              <a:latin typeface="Calibri" panose="020F0502020204030204"/>
              <a:ea typeface="+mn-ea"/>
              <a:cs typeface="+mn-cs"/>
            </a:rPr>
            <a:t>Juice in tin can</a:t>
          </a:r>
        </a:p>
      </dgm:t>
    </dgm:pt>
    <dgm:pt modelId="{E06D4732-D36C-4426-9A72-C15F0A9302C8}" type="parTrans" cxnId="{686C31B5-7B0A-4575-9B34-2FB9687BDCBD}">
      <dgm:prSet custT="1"/>
      <dgm:spPr>
        <a:xfrm rot="5400000">
          <a:off x="4136607" y="2629313"/>
          <a:ext cx="323096" cy="22543"/>
        </a:xfrm>
        <a:custGeom>
          <a:avLst/>
          <a:gdLst/>
          <a:ahLst/>
          <a:cxnLst/>
          <a:rect l="0" t="0" r="0" b="0"/>
          <a:pathLst>
            <a:path>
              <a:moveTo>
                <a:pt x="0" y="11271"/>
              </a:moveTo>
              <a:lnTo>
                <a:pt x="323096" y="11271"/>
              </a:lnTo>
            </a:path>
          </a:pathLst>
        </a:custGeom>
        <a:noFill/>
        <a:ln w="12700" cap="flat" cmpd="sng" algn="ctr">
          <a:solidFill>
            <a:srgbClr val="70AD47">
              <a:hueOff val="0"/>
              <a:satOff val="0"/>
              <a:lumOff val="0"/>
              <a:alphaOff val="0"/>
            </a:srgbClr>
          </a:solidFill>
          <a:prstDash val="solid"/>
          <a:miter lim="800000"/>
        </a:ln>
        <a:effectLst/>
        <a:scene3d>
          <a:camera prst="orthographicFront">
            <a:rot lat="0" lon="0" rev="0"/>
          </a:camera>
          <a:lightRig rig="contrasting" dir="t">
            <a:rot lat="0" lon="0" rev="1200000"/>
          </a:lightRig>
        </a:scene3d>
        <a:sp3d z="-110000"/>
      </dgm:spPr>
      <dgm:t>
        <a:bodyPr/>
        <a:lstStyle/>
        <a:p>
          <a:pPr>
            <a:buNone/>
          </a:pPr>
          <a:endParaRPr lang="en-SG" sz="500">
            <a:solidFill>
              <a:sysClr val="windowText" lastClr="000000">
                <a:hueOff val="0"/>
                <a:satOff val="0"/>
                <a:lumOff val="0"/>
                <a:alphaOff val="0"/>
              </a:sysClr>
            </a:solidFill>
            <a:latin typeface="Calibri" panose="020F0502020204030204"/>
            <a:ea typeface="+mn-ea"/>
            <a:cs typeface="+mn-cs"/>
          </a:endParaRPr>
        </a:p>
      </dgm:t>
    </dgm:pt>
    <dgm:pt modelId="{0D85DC35-94C4-4DAD-91E6-902E929A62CE}" type="sibTrans" cxnId="{686C31B5-7B0A-4575-9B34-2FB9687BDCBD}">
      <dgm:prSet/>
      <dgm:spPr/>
      <dgm:t>
        <a:bodyPr/>
        <a:lstStyle/>
        <a:p>
          <a:endParaRPr lang="en-SG" sz="1800"/>
        </a:p>
      </dgm:t>
    </dgm:pt>
    <dgm:pt modelId="{1CB71916-843C-49AD-A13E-D433739CC67B}">
      <dgm:prSet phldrT="[Text]" custT="1"/>
      <dgm:spPr>
        <a:xfrm>
          <a:off x="2360102" y="1402399"/>
          <a:ext cx="1076637" cy="1076637"/>
        </a:xfrm>
        <a:prstGeom prst="ellipse">
          <a:avLst/>
        </a:prstGeom>
        <a:solidFill>
          <a:srgbClr val="5B9BD5">
            <a:hueOff val="-6758543"/>
            <a:satOff val="-17419"/>
            <a:lumOff val="-11765"/>
            <a:alphaOff val="0"/>
          </a:srgbClr>
        </a:solidFill>
        <a:ln>
          <a:noFill/>
        </a:ln>
        <a:effectLst/>
        <a:scene3d>
          <a:camera prst="orthographicFront">
            <a:rot lat="0" lon="0" rev="0"/>
          </a:camera>
          <a:lightRig rig="contrasting" dir="t">
            <a:rot lat="0" lon="0" rev="1200000"/>
          </a:lightRig>
        </a:scene3d>
        <a:sp3d contourW="19050" prstMaterial="metal">
          <a:bevelT w="88900" h="203200"/>
          <a:bevelB w="165100" h="254000"/>
        </a:sp3d>
      </dgm:spPr>
      <dgm:t>
        <a:bodyPr/>
        <a:lstStyle/>
        <a:p>
          <a:pPr>
            <a:buNone/>
          </a:pPr>
          <a:r>
            <a:rPr lang="en-SG" sz="1100">
              <a:solidFill>
                <a:sysClr val="window" lastClr="FFFFFF"/>
              </a:solidFill>
              <a:latin typeface="Calibri" panose="020F0502020204030204"/>
              <a:ea typeface="+mn-ea"/>
              <a:cs typeface="+mn-cs"/>
            </a:rPr>
            <a:t>Juice in glass bottle</a:t>
          </a:r>
        </a:p>
      </dgm:t>
    </dgm:pt>
    <dgm:pt modelId="{7733D5B1-786E-4801-8AB5-4A3F8643BB36}" type="parTrans" cxnId="{5EFD2A8D-7B40-4F37-AE52-3C3044ECEE52}">
      <dgm:prSet custT="1"/>
      <dgm:spPr>
        <a:xfrm rot="10800000">
          <a:off x="3436740" y="1929446"/>
          <a:ext cx="323096" cy="22543"/>
        </a:xfrm>
        <a:custGeom>
          <a:avLst/>
          <a:gdLst/>
          <a:ahLst/>
          <a:cxnLst/>
          <a:rect l="0" t="0" r="0" b="0"/>
          <a:pathLst>
            <a:path>
              <a:moveTo>
                <a:pt x="0" y="11271"/>
              </a:moveTo>
              <a:lnTo>
                <a:pt x="323096" y="11271"/>
              </a:lnTo>
            </a:path>
          </a:pathLst>
        </a:custGeom>
        <a:noFill/>
        <a:ln w="12700" cap="flat" cmpd="sng" algn="ctr">
          <a:solidFill>
            <a:srgbClr val="70AD47">
              <a:hueOff val="0"/>
              <a:satOff val="0"/>
              <a:lumOff val="0"/>
              <a:alphaOff val="0"/>
            </a:srgbClr>
          </a:solidFill>
          <a:prstDash val="solid"/>
          <a:miter lim="800000"/>
        </a:ln>
        <a:effectLst/>
        <a:scene3d>
          <a:camera prst="orthographicFront">
            <a:rot lat="0" lon="0" rev="0"/>
          </a:camera>
          <a:lightRig rig="contrasting" dir="t">
            <a:rot lat="0" lon="0" rev="1200000"/>
          </a:lightRig>
        </a:scene3d>
        <a:sp3d z="-110000"/>
      </dgm:spPr>
      <dgm:t>
        <a:bodyPr/>
        <a:lstStyle/>
        <a:p>
          <a:pPr>
            <a:buNone/>
          </a:pPr>
          <a:endParaRPr lang="en-SG" sz="500">
            <a:solidFill>
              <a:sysClr val="windowText" lastClr="000000">
                <a:hueOff val="0"/>
                <a:satOff val="0"/>
                <a:lumOff val="0"/>
                <a:alphaOff val="0"/>
              </a:sysClr>
            </a:solidFill>
            <a:latin typeface="Calibri" panose="020F0502020204030204"/>
            <a:ea typeface="+mn-ea"/>
            <a:cs typeface="+mn-cs"/>
          </a:endParaRPr>
        </a:p>
      </dgm:t>
    </dgm:pt>
    <dgm:pt modelId="{58CCC4F5-5DB7-4386-98D2-5EFC2300FFAF}" type="sibTrans" cxnId="{5EFD2A8D-7B40-4F37-AE52-3C3044ECEE52}">
      <dgm:prSet/>
      <dgm:spPr/>
      <dgm:t>
        <a:bodyPr/>
        <a:lstStyle/>
        <a:p>
          <a:endParaRPr lang="en-SG" sz="1800"/>
        </a:p>
      </dgm:t>
    </dgm:pt>
    <dgm:pt modelId="{F427EE5F-BCA8-4E4B-AB93-FE118BCBA598}" type="pres">
      <dgm:prSet presAssocID="{9F5C71DD-0B3E-4699-8950-D0499B7ABDDB}" presName="cycle" presStyleCnt="0">
        <dgm:presLayoutVars>
          <dgm:chMax val="1"/>
          <dgm:dir/>
          <dgm:animLvl val="ctr"/>
          <dgm:resizeHandles val="exact"/>
        </dgm:presLayoutVars>
      </dgm:prSet>
      <dgm:spPr/>
    </dgm:pt>
    <dgm:pt modelId="{ECE90E78-5A93-4FD7-8C17-3C03279E1FC9}" type="pres">
      <dgm:prSet presAssocID="{73D1566C-F612-40A7-9D49-435CC214B3A9}" presName="centerShape" presStyleLbl="node0" presStyleIdx="0" presStyleCnt="1"/>
      <dgm:spPr/>
    </dgm:pt>
    <dgm:pt modelId="{37300EEC-0B4F-40C6-A223-1FB9A67D6C0A}" type="pres">
      <dgm:prSet presAssocID="{10D15D10-835A-4234-A30C-C95E7246C8FF}" presName="Name9" presStyleLbl="parChTrans1D2" presStyleIdx="0" presStyleCnt="4"/>
      <dgm:spPr/>
    </dgm:pt>
    <dgm:pt modelId="{DE039852-1449-419B-A941-0E77DBD11824}" type="pres">
      <dgm:prSet presAssocID="{10D15D10-835A-4234-A30C-C95E7246C8FF}" presName="connTx" presStyleLbl="parChTrans1D2" presStyleIdx="0" presStyleCnt="4"/>
      <dgm:spPr/>
    </dgm:pt>
    <dgm:pt modelId="{343F3A34-8961-452B-8E62-8B973345901D}" type="pres">
      <dgm:prSet presAssocID="{CFDF4A6F-FE58-4270-8783-21285F026C64}" presName="node" presStyleLbl="node1" presStyleIdx="0" presStyleCnt="4">
        <dgm:presLayoutVars>
          <dgm:bulletEnabled val="1"/>
        </dgm:presLayoutVars>
      </dgm:prSet>
      <dgm:spPr/>
    </dgm:pt>
    <dgm:pt modelId="{3706487A-0F7A-4234-AD24-A816C55F4203}" type="pres">
      <dgm:prSet presAssocID="{98B8D641-3086-4DE3-990C-FA923088C582}" presName="Name9" presStyleLbl="parChTrans1D2" presStyleIdx="1" presStyleCnt="4"/>
      <dgm:spPr/>
    </dgm:pt>
    <dgm:pt modelId="{983D2CBA-65E2-4ADA-8CC0-C3CB5A8645EC}" type="pres">
      <dgm:prSet presAssocID="{98B8D641-3086-4DE3-990C-FA923088C582}" presName="connTx" presStyleLbl="parChTrans1D2" presStyleIdx="1" presStyleCnt="4"/>
      <dgm:spPr/>
    </dgm:pt>
    <dgm:pt modelId="{A24B32D4-9583-4C39-BE22-5CDFA236C5A3}" type="pres">
      <dgm:prSet presAssocID="{6533AAF5-184D-4362-A506-9223A2EDAA41}" presName="node" presStyleLbl="node1" presStyleIdx="1" presStyleCnt="4">
        <dgm:presLayoutVars>
          <dgm:bulletEnabled val="1"/>
        </dgm:presLayoutVars>
      </dgm:prSet>
      <dgm:spPr/>
    </dgm:pt>
    <dgm:pt modelId="{488A236D-27FA-4638-AC14-422047E1DE6D}" type="pres">
      <dgm:prSet presAssocID="{E06D4732-D36C-4426-9A72-C15F0A9302C8}" presName="Name9" presStyleLbl="parChTrans1D2" presStyleIdx="2" presStyleCnt="4"/>
      <dgm:spPr/>
    </dgm:pt>
    <dgm:pt modelId="{9E21CBAF-E025-47F9-8A4A-FA1BD13AADFD}" type="pres">
      <dgm:prSet presAssocID="{E06D4732-D36C-4426-9A72-C15F0A9302C8}" presName="connTx" presStyleLbl="parChTrans1D2" presStyleIdx="2" presStyleCnt="4"/>
      <dgm:spPr/>
    </dgm:pt>
    <dgm:pt modelId="{1646F01C-ECCD-4279-8994-A56E411EAEF4}" type="pres">
      <dgm:prSet presAssocID="{8F10AE4A-66A5-41E0-B175-EF6E6B96A3CC}" presName="node" presStyleLbl="node1" presStyleIdx="2" presStyleCnt="4">
        <dgm:presLayoutVars>
          <dgm:bulletEnabled val="1"/>
        </dgm:presLayoutVars>
      </dgm:prSet>
      <dgm:spPr/>
    </dgm:pt>
    <dgm:pt modelId="{395DC9B2-4A3A-46D4-9E41-63EA1F5386A9}" type="pres">
      <dgm:prSet presAssocID="{7733D5B1-786E-4801-8AB5-4A3F8643BB36}" presName="Name9" presStyleLbl="parChTrans1D2" presStyleIdx="3" presStyleCnt="4"/>
      <dgm:spPr/>
    </dgm:pt>
    <dgm:pt modelId="{6D5846C3-C3DC-433B-A04B-9FA684079FFD}" type="pres">
      <dgm:prSet presAssocID="{7733D5B1-786E-4801-8AB5-4A3F8643BB36}" presName="connTx" presStyleLbl="parChTrans1D2" presStyleIdx="3" presStyleCnt="4"/>
      <dgm:spPr/>
    </dgm:pt>
    <dgm:pt modelId="{CDD5DE27-36F4-46D0-94B4-4AD687A4CD8D}" type="pres">
      <dgm:prSet presAssocID="{1CB71916-843C-49AD-A13E-D433739CC67B}" presName="node" presStyleLbl="node1" presStyleIdx="3" presStyleCnt="4">
        <dgm:presLayoutVars>
          <dgm:bulletEnabled val="1"/>
        </dgm:presLayoutVars>
      </dgm:prSet>
      <dgm:spPr/>
    </dgm:pt>
  </dgm:ptLst>
  <dgm:cxnLst>
    <dgm:cxn modelId="{48B8B701-774A-4331-ADB2-63D7C08C6B56}" type="presOf" srcId="{10D15D10-835A-4234-A30C-C95E7246C8FF}" destId="{DE039852-1449-419B-A941-0E77DBD11824}" srcOrd="1" destOrd="0" presId="urn:microsoft.com/office/officeart/2005/8/layout/radial1"/>
    <dgm:cxn modelId="{03B38702-E114-445D-89AA-B3E3FF14C6FA}" srcId="{73D1566C-F612-40A7-9D49-435CC214B3A9}" destId="{CFDF4A6F-FE58-4270-8783-21285F026C64}" srcOrd="0" destOrd="0" parTransId="{10D15D10-835A-4234-A30C-C95E7246C8FF}" sibTransId="{B8947105-D411-46C4-876E-1577FE506FC0}"/>
    <dgm:cxn modelId="{85D36A0A-78C3-4920-AEA5-F2355F2BDD65}" type="presOf" srcId="{CFDF4A6F-FE58-4270-8783-21285F026C64}" destId="{343F3A34-8961-452B-8E62-8B973345901D}" srcOrd="0" destOrd="0" presId="urn:microsoft.com/office/officeart/2005/8/layout/radial1"/>
    <dgm:cxn modelId="{51F5C40E-D622-4C92-90A9-5B139EFE8B20}" type="presOf" srcId="{9F5C71DD-0B3E-4699-8950-D0499B7ABDDB}" destId="{F427EE5F-BCA8-4E4B-AB93-FE118BCBA598}" srcOrd="0" destOrd="0" presId="urn:microsoft.com/office/officeart/2005/8/layout/radial1"/>
    <dgm:cxn modelId="{43082A14-ABE8-4F7F-8D39-B172FE28EF2B}" type="presOf" srcId="{1CB71916-843C-49AD-A13E-D433739CC67B}" destId="{CDD5DE27-36F4-46D0-94B4-4AD687A4CD8D}" srcOrd="0" destOrd="0" presId="urn:microsoft.com/office/officeart/2005/8/layout/radial1"/>
    <dgm:cxn modelId="{614E4815-1A47-4B3B-9D7F-0AA23A665489}" type="presOf" srcId="{10D15D10-835A-4234-A30C-C95E7246C8FF}" destId="{37300EEC-0B4F-40C6-A223-1FB9A67D6C0A}" srcOrd="0" destOrd="0" presId="urn:microsoft.com/office/officeart/2005/8/layout/radial1"/>
    <dgm:cxn modelId="{AFCDAC43-5F8E-4F9B-AB3F-3199CE32C548}" type="presOf" srcId="{6533AAF5-184D-4362-A506-9223A2EDAA41}" destId="{A24B32D4-9583-4C39-BE22-5CDFA236C5A3}" srcOrd="0" destOrd="0" presId="urn:microsoft.com/office/officeart/2005/8/layout/radial1"/>
    <dgm:cxn modelId="{867ACC65-554D-4B8C-B694-196E92592AD9}" type="presOf" srcId="{7733D5B1-786E-4801-8AB5-4A3F8643BB36}" destId="{6D5846C3-C3DC-433B-A04B-9FA684079FFD}" srcOrd="1" destOrd="0" presId="urn:microsoft.com/office/officeart/2005/8/layout/radial1"/>
    <dgm:cxn modelId="{184CFA75-25F5-4886-ADE1-36A3924FD2E4}" type="presOf" srcId="{98B8D641-3086-4DE3-990C-FA923088C582}" destId="{983D2CBA-65E2-4ADA-8CC0-C3CB5A8645EC}" srcOrd="1" destOrd="0" presId="urn:microsoft.com/office/officeart/2005/8/layout/radial1"/>
    <dgm:cxn modelId="{5E708958-173A-4242-9E96-31E12D7948CE}" type="presOf" srcId="{98B8D641-3086-4DE3-990C-FA923088C582}" destId="{3706487A-0F7A-4234-AD24-A816C55F4203}" srcOrd="0" destOrd="0" presId="urn:microsoft.com/office/officeart/2005/8/layout/radial1"/>
    <dgm:cxn modelId="{F3CC075A-127C-414D-8FAA-A4403CED8157}" type="presOf" srcId="{8F10AE4A-66A5-41E0-B175-EF6E6B96A3CC}" destId="{1646F01C-ECCD-4279-8994-A56E411EAEF4}" srcOrd="0" destOrd="0" presId="urn:microsoft.com/office/officeart/2005/8/layout/radial1"/>
    <dgm:cxn modelId="{5EFD2A8D-7B40-4F37-AE52-3C3044ECEE52}" srcId="{73D1566C-F612-40A7-9D49-435CC214B3A9}" destId="{1CB71916-843C-49AD-A13E-D433739CC67B}" srcOrd="3" destOrd="0" parTransId="{7733D5B1-786E-4801-8AB5-4A3F8643BB36}" sibTransId="{58CCC4F5-5DB7-4386-98D2-5EFC2300FFAF}"/>
    <dgm:cxn modelId="{EBBE9696-1D55-48A7-9984-198730E968B4}" srcId="{73D1566C-F612-40A7-9D49-435CC214B3A9}" destId="{6533AAF5-184D-4362-A506-9223A2EDAA41}" srcOrd="1" destOrd="0" parTransId="{98B8D641-3086-4DE3-990C-FA923088C582}" sibTransId="{8E4DD0F1-C429-42B1-B7BF-6CB86D8B8CB3}"/>
    <dgm:cxn modelId="{C217E099-C155-4785-BA94-36AF742E10D5}" srcId="{9F5C71DD-0B3E-4699-8950-D0499B7ABDDB}" destId="{73D1566C-F612-40A7-9D49-435CC214B3A9}" srcOrd="0" destOrd="0" parTransId="{EB4EE889-3CFC-49FD-B76E-6E80A4E81D4C}" sibTransId="{07D18BEE-EDFC-4360-8098-66595F8DE345}"/>
    <dgm:cxn modelId="{2C2EA1AE-0001-4C17-B95E-2F3E55EF8829}" type="presOf" srcId="{E06D4732-D36C-4426-9A72-C15F0A9302C8}" destId="{488A236D-27FA-4638-AC14-422047E1DE6D}" srcOrd="0" destOrd="0" presId="urn:microsoft.com/office/officeart/2005/8/layout/radial1"/>
    <dgm:cxn modelId="{686C31B5-7B0A-4575-9B34-2FB9687BDCBD}" srcId="{73D1566C-F612-40A7-9D49-435CC214B3A9}" destId="{8F10AE4A-66A5-41E0-B175-EF6E6B96A3CC}" srcOrd="2" destOrd="0" parTransId="{E06D4732-D36C-4426-9A72-C15F0A9302C8}" sibTransId="{0D85DC35-94C4-4DAD-91E6-902E929A62CE}"/>
    <dgm:cxn modelId="{CFAB30BC-F30C-40C0-A4F4-8ACD38CD6ACE}" type="presOf" srcId="{E06D4732-D36C-4426-9A72-C15F0A9302C8}" destId="{9E21CBAF-E025-47F9-8A4A-FA1BD13AADFD}" srcOrd="1" destOrd="0" presId="urn:microsoft.com/office/officeart/2005/8/layout/radial1"/>
    <dgm:cxn modelId="{5C0C81EC-65F6-4D88-A8AD-D0684E215B26}" type="presOf" srcId="{7733D5B1-786E-4801-8AB5-4A3F8643BB36}" destId="{395DC9B2-4A3A-46D4-9E41-63EA1F5386A9}" srcOrd="0" destOrd="0" presId="urn:microsoft.com/office/officeart/2005/8/layout/radial1"/>
    <dgm:cxn modelId="{0AA8FFEF-F29A-4E32-8109-A695EFFCB6B9}" type="presOf" srcId="{73D1566C-F612-40A7-9D49-435CC214B3A9}" destId="{ECE90E78-5A93-4FD7-8C17-3C03279E1FC9}" srcOrd="0" destOrd="0" presId="urn:microsoft.com/office/officeart/2005/8/layout/radial1"/>
    <dgm:cxn modelId="{EF6ECF2C-6BAE-4E44-989C-0B9FDA2FEAFF}" type="presParOf" srcId="{F427EE5F-BCA8-4E4B-AB93-FE118BCBA598}" destId="{ECE90E78-5A93-4FD7-8C17-3C03279E1FC9}" srcOrd="0" destOrd="0" presId="urn:microsoft.com/office/officeart/2005/8/layout/radial1"/>
    <dgm:cxn modelId="{B62A5EAC-49C7-4E77-B649-B2C810E640C1}" type="presParOf" srcId="{F427EE5F-BCA8-4E4B-AB93-FE118BCBA598}" destId="{37300EEC-0B4F-40C6-A223-1FB9A67D6C0A}" srcOrd="1" destOrd="0" presId="urn:microsoft.com/office/officeart/2005/8/layout/radial1"/>
    <dgm:cxn modelId="{09A8ABBD-0018-4AA5-ACBC-F15E79754854}" type="presParOf" srcId="{37300EEC-0B4F-40C6-A223-1FB9A67D6C0A}" destId="{DE039852-1449-419B-A941-0E77DBD11824}" srcOrd="0" destOrd="0" presId="urn:microsoft.com/office/officeart/2005/8/layout/radial1"/>
    <dgm:cxn modelId="{783420DF-1F73-461E-8B44-F956674BB637}" type="presParOf" srcId="{F427EE5F-BCA8-4E4B-AB93-FE118BCBA598}" destId="{343F3A34-8961-452B-8E62-8B973345901D}" srcOrd="2" destOrd="0" presId="urn:microsoft.com/office/officeart/2005/8/layout/radial1"/>
    <dgm:cxn modelId="{436D37CC-5087-4CA4-B973-8192D5597163}" type="presParOf" srcId="{F427EE5F-BCA8-4E4B-AB93-FE118BCBA598}" destId="{3706487A-0F7A-4234-AD24-A816C55F4203}" srcOrd="3" destOrd="0" presId="urn:microsoft.com/office/officeart/2005/8/layout/radial1"/>
    <dgm:cxn modelId="{3E4B41DC-9F6C-4278-AA49-0BFFEA00BEE6}" type="presParOf" srcId="{3706487A-0F7A-4234-AD24-A816C55F4203}" destId="{983D2CBA-65E2-4ADA-8CC0-C3CB5A8645EC}" srcOrd="0" destOrd="0" presId="urn:microsoft.com/office/officeart/2005/8/layout/radial1"/>
    <dgm:cxn modelId="{06F3D114-1E21-43C5-B8DF-E532A22A29CA}" type="presParOf" srcId="{F427EE5F-BCA8-4E4B-AB93-FE118BCBA598}" destId="{A24B32D4-9583-4C39-BE22-5CDFA236C5A3}" srcOrd="4" destOrd="0" presId="urn:microsoft.com/office/officeart/2005/8/layout/radial1"/>
    <dgm:cxn modelId="{5BB8087E-909E-44D4-88E3-6F2A2B6C93AC}" type="presParOf" srcId="{F427EE5F-BCA8-4E4B-AB93-FE118BCBA598}" destId="{488A236D-27FA-4638-AC14-422047E1DE6D}" srcOrd="5" destOrd="0" presId="urn:microsoft.com/office/officeart/2005/8/layout/radial1"/>
    <dgm:cxn modelId="{1430D4C0-0417-4C0C-8070-C728A5E286F3}" type="presParOf" srcId="{488A236D-27FA-4638-AC14-422047E1DE6D}" destId="{9E21CBAF-E025-47F9-8A4A-FA1BD13AADFD}" srcOrd="0" destOrd="0" presId="urn:microsoft.com/office/officeart/2005/8/layout/radial1"/>
    <dgm:cxn modelId="{C33F569A-FCA2-4840-9635-3FEC3866B690}" type="presParOf" srcId="{F427EE5F-BCA8-4E4B-AB93-FE118BCBA598}" destId="{1646F01C-ECCD-4279-8994-A56E411EAEF4}" srcOrd="6" destOrd="0" presId="urn:microsoft.com/office/officeart/2005/8/layout/radial1"/>
    <dgm:cxn modelId="{843E36D3-1FB7-4B47-93ED-E01A4EEC000B}" type="presParOf" srcId="{F427EE5F-BCA8-4E4B-AB93-FE118BCBA598}" destId="{395DC9B2-4A3A-46D4-9E41-63EA1F5386A9}" srcOrd="7" destOrd="0" presId="urn:microsoft.com/office/officeart/2005/8/layout/radial1"/>
    <dgm:cxn modelId="{8FE41B83-34AD-415A-9967-20A2A7D1BE97}" type="presParOf" srcId="{395DC9B2-4A3A-46D4-9E41-63EA1F5386A9}" destId="{6D5846C3-C3DC-433B-A04B-9FA684079FFD}" srcOrd="0" destOrd="0" presId="urn:microsoft.com/office/officeart/2005/8/layout/radial1"/>
    <dgm:cxn modelId="{48EF2EC1-B87B-4871-AAF8-76301EC2B00C}" type="presParOf" srcId="{F427EE5F-BCA8-4E4B-AB93-FE118BCBA598}" destId="{CDD5DE27-36F4-46D0-94B4-4AD687A4CD8D}" srcOrd="8"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A2CAB17-738B-431D-8BF8-2C66BB2E5374}" type="doc">
      <dgm:prSet loTypeId="urn:microsoft.com/office/officeart/2005/8/layout/hList3" loCatId="list" qsTypeId="urn:microsoft.com/office/officeart/2005/8/quickstyle/3d7" qsCatId="3D" csTypeId="urn:microsoft.com/office/officeart/2005/8/colors/colorful4" csCatId="colorful" phldr="1"/>
      <dgm:spPr>
        <a:scene3d>
          <a:camera prst="perspectiveLeft" zoom="91000"/>
          <a:lightRig rig="threePt" dir="t">
            <a:rot lat="0" lon="0" rev="20640000"/>
          </a:lightRig>
        </a:scene3d>
      </dgm:spPr>
      <dgm:t>
        <a:bodyPr/>
        <a:lstStyle/>
        <a:p>
          <a:endParaRPr lang="en-SG"/>
        </a:p>
      </dgm:t>
    </dgm:pt>
    <dgm:pt modelId="{1E4E1618-7DDA-48DF-8AE3-D05F63F4D6CF}">
      <dgm:prSet phldrT="[Text]"/>
      <dgm:spPr>
        <a:solidFill>
          <a:srgbClr val="FF0000"/>
        </a:solidFill>
        <a:effectLst>
          <a:glow rad="228600">
            <a:schemeClr val="accent1">
              <a:satMod val="175000"/>
              <a:alpha val="40000"/>
            </a:schemeClr>
          </a:glow>
        </a:effectLst>
      </dgm:spPr>
      <dgm:t>
        <a:bodyPr/>
        <a:lstStyle/>
        <a:p>
          <a:pPr>
            <a:buFont typeface="+mj-lt"/>
            <a:buAutoNum type="arabicPeriod"/>
          </a:pPr>
          <a:endParaRPr lang="en-SG"/>
        </a:p>
        <a:p>
          <a:pPr>
            <a:buFont typeface="+mj-lt"/>
            <a:buAutoNum type="arabicPeriod"/>
          </a:pPr>
          <a:r>
            <a:rPr lang="en-SG"/>
            <a:t>Drinks</a:t>
          </a:r>
        </a:p>
      </dgm:t>
    </dgm:pt>
    <dgm:pt modelId="{C4F00EC6-F871-43FE-9AF6-B6E6C99D8772}" type="parTrans" cxnId="{9871E6E4-64EC-4E52-BF5C-24B0337640B8}">
      <dgm:prSet/>
      <dgm:spPr/>
      <dgm:t>
        <a:bodyPr/>
        <a:lstStyle/>
        <a:p>
          <a:endParaRPr lang="en-SG"/>
        </a:p>
      </dgm:t>
    </dgm:pt>
    <dgm:pt modelId="{AA0C927F-57F7-4695-9966-548256A80DDE}" type="sibTrans" cxnId="{9871E6E4-64EC-4E52-BF5C-24B0337640B8}">
      <dgm:prSet/>
      <dgm:spPr/>
      <dgm:t>
        <a:bodyPr/>
        <a:lstStyle/>
        <a:p>
          <a:endParaRPr lang="en-SG"/>
        </a:p>
      </dgm:t>
    </dgm:pt>
    <dgm:pt modelId="{AA682DD0-54C6-4FEC-805F-F2F0DD23BC13}">
      <dgm:prSet phldrT="[Text]"/>
      <dgm:spPr/>
      <dgm:t>
        <a:bodyPr/>
        <a:lstStyle/>
        <a:p>
          <a:r>
            <a:rPr lang="en-SG"/>
            <a:t>In HDPE Shape Pak</a:t>
          </a:r>
        </a:p>
      </dgm:t>
    </dgm:pt>
    <dgm:pt modelId="{F76AA2DE-D95D-4AB9-9760-FE441267D78C}" type="sibTrans" cxnId="{B97F5524-BEA4-4E22-8958-BD318220DCF4}">
      <dgm:prSet/>
      <dgm:spPr/>
      <dgm:t>
        <a:bodyPr/>
        <a:lstStyle/>
        <a:p>
          <a:endParaRPr lang="en-SG"/>
        </a:p>
      </dgm:t>
    </dgm:pt>
    <dgm:pt modelId="{1A25114C-8A7E-4427-9C8A-689F48BEA6F7}" type="parTrans" cxnId="{B97F5524-BEA4-4E22-8958-BD318220DCF4}">
      <dgm:prSet/>
      <dgm:spPr/>
      <dgm:t>
        <a:bodyPr/>
        <a:lstStyle/>
        <a:p>
          <a:endParaRPr lang="en-SG"/>
        </a:p>
      </dgm:t>
    </dgm:pt>
    <dgm:pt modelId="{AD7DEF71-6B15-4A85-983A-61616240F905}">
      <dgm:prSet phldrT="[Text]"/>
      <dgm:spPr/>
      <dgm:t>
        <a:bodyPr/>
        <a:lstStyle/>
        <a:p>
          <a:endParaRPr lang="en-SG"/>
        </a:p>
        <a:p>
          <a:r>
            <a:rPr lang="en-SG"/>
            <a:t>Instant Powder drink</a:t>
          </a:r>
        </a:p>
      </dgm:t>
    </dgm:pt>
    <dgm:pt modelId="{F6C933CD-DB4B-42A7-ACEB-630DD61E1F05}" type="sibTrans" cxnId="{B78231A6-EE16-4EE6-83BD-5C8F30F092F7}">
      <dgm:prSet/>
      <dgm:spPr/>
      <dgm:t>
        <a:bodyPr/>
        <a:lstStyle/>
        <a:p>
          <a:endParaRPr lang="en-SG"/>
        </a:p>
      </dgm:t>
    </dgm:pt>
    <dgm:pt modelId="{2D63FD7E-AF83-4718-B529-1071DB28CC03}" type="parTrans" cxnId="{B78231A6-EE16-4EE6-83BD-5C8F30F092F7}">
      <dgm:prSet/>
      <dgm:spPr/>
      <dgm:t>
        <a:bodyPr/>
        <a:lstStyle/>
        <a:p>
          <a:endParaRPr lang="en-SG"/>
        </a:p>
      </dgm:t>
    </dgm:pt>
    <dgm:pt modelId="{AA22038B-5D72-44F8-93EF-042A234EA069}">
      <dgm:prSet phldrT="[Text]"/>
      <dgm:spPr/>
      <dgm:t>
        <a:bodyPr/>
        <a:lstStyle/>
        <a:p>
          <a:endParaRPr lang="en-SG"/>
        </a:p>
        <a:p>
          <a:r>
            <a:rPr lang="en-SG"/>
            <a:t>In HDPE Bottle -In PET bottle</a:t>
          </a:r>
        </a:p>
      </dgm:t>
    </dgm:pt>
    <dgm:pt modelId="{468796F8-D351-4D6F-9D03-A775F3AC4DC9}" type="sibTrans" cxnId="{8A4A56AD-4D24-4B4A-A3D9-94B3B83E8588}">
      <dgm:prSet/>
      <dgm:spPr/>
      <dgm:t>
        <a:bodyPr/>
        <a:lstStyle/>
        <a:p>
          <a:endParaRPr lang="en-SG"/>
        </a:p>
      </dgm:t>
    </dgm:pt>
    <dgm:pt modelId="{7C1CAF11-1FA8-43DE-8C4A-76B7FE60A81D}" type="parTrans" cxnId="{8A4A56AD-4D24-4B4A-A3D9-94B3B83E8588}">
      <dgm:prSet/>
      <dgm:spPr/>
      <dgm:t>
        <a:bodyPr/>
        <a:lstStyle/>
        <a:p>
          <a:endParaRPr lang="en-SG"/>
        </a:p>
      </dgm:t>
    </dgm:pt>
    <dgm:pt modelId="{836EDC28-328F-43DD-93B1-BDECECD581CF}" type="pres">
      <dgm:prSet presAssocID="{1A2CAB17-738B-431D-8BF8-2C66BB2E5374}" presName="composite" presStyleCnt="0">
        <dgm:presLayoutVars>
          <dgm:chMax val="1"/>
          <dgm:dir/>
          <dgm:resizeHandles val="exact"/>
        </dgm:presLayoutVars>
      </dgm:prSet>
      <dgm:spPr/>
    </dgm:pt>
    <dgm:pt modelId="{4946D4F7-266D-4A2A-8CF2-14C2F543F946}" type="pres">
      <dgm:prSet presAssocID="{1E4E1618-7DDA-48DF-8AE3-D05F63F4D6CF}" presName="roof" presStyleLbl="dkBgShp" presStyleIdx="0" presStyleCnt="2" custLinFactNeighborX="-139" custLinFactNeighborY="4762"/>
      <dgm:spPr/>
    </dgm:pt>
    <dgm:pt modelId="{750EABB5-14B9-4B41-B6E4-D2DA15DBF12B}" type="pres">
      <dgm:prSet presAssocID="{1E4E1618-7DDA-48DF-8AE3-D05F63F4D6CF}" presName="pillars" presStyleCnt="0"/>
      <dgm:spPr/>
    </dgm:pt>
    <dgm:pt modelId="{2FA64BE3-6B21-494A-B45B-438837095FD0}" type="pres">
      <dgm:prSet presAssocID="{1E4E1618-7DDA-48DF-8AE3-D05F63F4D6CF}" presName="pillar1" presStyleLbl="node1" presStyleIdx="0" presStyleCnt="3">
        <dgm:presLayoutVars>
          <dgm:bulletEnabled val="1"/>
        </dgm:presLayoutVars>
      </dgm:prSet>
      <dgm:spPr/>
    </dgm:pt>
    <dgm:pt modelId="{25055D7D-1BDE-44B0-996C-E4E796441556}" type="pres">
      <dgm:prSet presAssocID="{AD7DEF71-6B15-4A85-983A-61616240F905}" presName="pillarX" presStyleLbl="node1" presStyleIdx="1" presStyleCnt="3">
        <dgm:presLayoutVars>
          <dgm:bulletEnabled val="1"/>
        </dgm:presLayoutVars>
      </dgm:prSet>
      <dgm:spPr/>
    </dgm:pt>
    <dgm:pt modelId="{5FC0CA74-C805-42C0-AC22-224BC84C0CC0}" type="pres">
      <dgm:prSet presAssocID="{AA22038B-5D72-44F8-93EF-042A234EA069}" presName="pillarX" presStyleLbl="node1" presStyleIdx="2" presStyleCnt="3">
        <dgm:presLayoutVars>
          <dgm:bulletEnabled val="1"/>
        </dgm:presLayoutVars>
      </dgm:prSet>
      <dgm:spPr/>
    </dgm:pt>
    <dgm:pt modelId="{05B07198-E9DA-40E8-AF3E-9E1FFC9F3817}" type="pres">
      <dgm:prSet presAssocID="{1E4E1618-7DDA-48DF-8AE3-D05F63F4D6CF}" presName="base" presStyleLbl="dkBgShp" presStyleIdx="1" presStyleCnt="2"/>
      <dgm:spPr/>
    </dgm:pt>
  </dgm:ptLst>
  <dgm:cxnLst>
    <dgm:cxn modelId="{B97F5524-BEA4-4E22-8958-BD318220DCF4}" srcId="{1E4E1618-7DDA-48DF-8AE3-D05F63F4D6CF}" destId="{AA682DD0-54C6-4FEC-805F-F2F0DD23BC13}" srcOrd="0" destOrd="0" parTransId="{1A25114C-8A7E-4427-9C8A-689F48BEA6F7}" sibTransId="{F76AA2DE-D95D-4AB9-9760-FE441267D78C}"/>
    <dgm:cxn modelId="{D8738A62-9593-4B85-83A4-CAA59410E4D6}" type="presOf" srcId="{1E4E1618-7DDA-48DF-8AE3-D05F63F4D6CF}" destId="{4946D4F7-266D-4A2A-8CF2-14C2F543F946}" srcOrd="0" destOrd="0" presId="urn:microsoft.com/office/officeart/2005/8/layout/hList3"/>
    <dgm:cxn modelId="{7AE1B996-6350-4ED6-A3C1-9FC8F814D10B}" type="presOf" srcId="{AD7DEF71-6B15-4A85-983A-61616240F905}" destId="{25055D7D-1BDE-44B0-996C-E4E796441556}" srcOrd="0" destOrd="0" presId="urn:microsoft.com/office/officeart/2005/8/layout/hList3"/>
    <dgm:cxn modelId="{B78231A6-EE16-4EE6-83BD-5C8F30F092F7}" srcId="{1E4E1618-7DDA-48DF-8AE3-D05F63F4D6CF}" destId="{AD7DEF71-6B15-4A85-983A-61616240F905}" srcOrd="1" destOrd="0" parTransId="{2D63FD7E-AF83-4718-B529-1071DB28CC03}" sibTransId="{F6C933CD-DB4B-42A7-ACEB-630DD61E1F05}"/>
    <dgm:cxn modelId="{8A4A56AD-4D24-4B4A-A3D9-94B3B83E8588}" srcId="{1E4E1618-7DDA-48DF-8AE3-D05F63F4D6CF}" destId="{AA22038B-5D72-44F8-93EF-042A234EA069}" srcOrd="2" destOrd="0" parTransId="{7C1CAF11-1FA8-43DE-8C4A-76B7FE60A81D}" sibTransId="{468796F8-D351-4D6F-9D03-A775F3AC4DC9}"/>
    <dgm:cxn modelId="{4AC30AB0-964B-4C9A-86C7-4DA1C32F3853}" type="presOf" srcId="{AA682DD0-54C6-4FEC-805F-F2F0DD23BC13}" destId="{2FA64BE3-6B21-494A-B45B-438837095FD0}" srcOrd="0" destOrd="0" presId="urn:microsoft.com/office/officeart/2005/8/layout/hList3"/>
    <dgm:cxn modelId="{AD668FB8-978F-40A5-A0E3-8BA824903FAA}" type="presOf" srcId="{AA22038B-5D72-44F8-93EF-042A234EA069}" destId="{5FC0CA74-C805-42C0-AC22-224BC84C0CC0}" srcOrd="0" destOrd="0" presId="urn:microsoft.com/office/officeart/2005/8/layout/hList3"/>
    <dgm:cxn modelId="{940A21C5-5F58-42BD-9018-B86AA53E40AF}" type="presOf" srcId="{1A2CAB17-738B-431D-8BF8-2C66BB2E5374}" destId="{836EDC28-328F-43DD-93B1-BDECECD581CF}" srcOrd="0" destOrd="0" presId="urn:microsoft.com/office/officeart/2005/8/layout/hList3"/>
    <dgm:cxn modelId="{9871E6E4-64EC-4E52-BF5C-24B0337640B8}" srcId="{1A2CAB17-738B-431D-8BF8-2C66BB2E5374}" destId="{1E4E1618-7DDA-48DF-8AE3-D05F63F4D6CF}" srcOrd="0" destOrd="0" parTransId="{C4F00EC6-F871-43FE-9AF6-B6E6C99D8772}" sibTransId="{AA0C927F-57F7-4695-9966-548256A80DDE}"/>
    <dgm:cxn modelId="{8469A616-B805-4082-A67A-04015971D4FF}" type="presParOf" srcId="{836EDC28-328F-43DD-93B1-BDECECD581CF}" destId="{4946D4F7-266D-4A2A-8CF2-14C2F543F946}" srcOrd="0" destOrd="0" presId="urn:microsoft.com/office/officeart/2005/8/layout/hList3"/>
    <dgm:cxn modelId="{DDA27331-633E-4B11-A04F-E8EF152634F8}" type="presParOf" srcId="{836EDC28-328F-43DD-93B1-BDECECD581CF}" destId="{750EABB5-14B9-4B41-B6E4-D2DA15DBF12B}" srcOrd="1" destOrd="0" presId="urn:microsoft.com/office/officeart/2005/8/layout/hList3"/>
    <dgm:cxn modelId="{30ED1E0E-6EC1-4787-BEC3-3FFBC633DD98}" type="presParOf" srcId="{750EABB5-14B9-4B41-B6E4-D2DA15DBF12B}" destId="{2FA64BE3-6B21-494A-B45B-438837095FD0}" srcOrd="0" destOrd="0" presId="urn:microsoft.com/office/officeart/2005/8/layout/hList3"/>
    <dgm:cxn modelId="{F3815547-A293-4D39-B8DE-714BDD04FB5C}" type="presParOf" srcId="{750EABB5-14B9-4B41-B6E4-D2DA15DBF12B}" destId="{25055D7D-1BDE-44B0-996C-E4E796441556}" srcOrd="1" destOrd="0" presId="urn:microsoft.com/office/officeart/2005/8/layout/hList3"/>
    <dgm:cxn modelId="{68F2982D-E1A8-4719-89A5-4DC9E77A731F}" type="presParOf" srcId="{750EABB5-14B9-4B41-B6E4-D2DA15DBF12B}" destId="{5FC0CA74-C805-42C0-AC22-224BC84C0CC0}" srcOrd="2" destOrd="0" presId="urn:microsoft.com/office/officeart/2005/8/layout/hList3"/>
    <dgm:cxn modelId="{76741C44-AD80-4627-9B3C-1DC9DD780DFF}" type="presParOf" srcId="{836EDC28-328F-43DD-93B1-BDECECD581CF}" destId="{05B07198-E9DA-40E8-AF3E-9E1FFC9F3817}"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E90E78-5A93-4FD7-8C17-3C03279E1FC9}">
      <dsp:nvSpPr>
        <dsp:cNvPr id="0" name=""/>
        <dsp:cNvSpPr/>
      </dsp:nvSpPr>
      <dsp:spPr>
        <a:xfrm>
          <a:off x="3759837" y="1402399"/>
          <a:ext cx="1076637" cy="1076637"/>
        </a:xfrm>
        <a:prstGeom prst="ellipse">
          <a:avLst/>
        </a:prstGeom>
        <a:solidFill>
          <a:srgbClr val="FFC000">
            <a:hueOff val="0"/>
            <a:satOff val="0"/>
            <a:lumOff val="0"/>
            <a:alphaOff val="0"/>
          </a:srgb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SG" sz="1800" kern="1200">
              <a:solidFill>
                <a:sysClr val="window" lastClr="FFFFFF"/>
              </a:solidFill>
              <a:latin typeface="Calibri" panose="020F0502020204030204"/>
              <a:ea typeface="+mn-ea"/>
              <a:cs typeface="+mn-cs"/>
            </a:rPr>
            <a:t>Juices</a:t>
          </a:r>
        </a:p>
      </dsp:txBody>
      <dsp:txXfrm>
        <a:off x="3917507" y="1560069"/>
        <a:ext cx="761297" cy="761297"/>
      </dsp:txXfrm>
    </dsp:sp>
    <dsp:sp modelId="{37300EEC-0B4F-40C6-A223-1FB9A67D6C0A}">
      <dsp:nvSpPr>
        <dsp:cNvPr id="0" name=""/>
        <dsp:cNvSpPr/>
      </dsp:nvSpPr>
      <dsp:spPr>
        <a:xfrm rot="16200000">
          <a:off x="4136607" y="1229579"/>
          <a:ext cx="323096" cy="22543"/>
        </a:xfrm>
        <a:custGeom>
          <a:avLst/>
          <a:gdLst/>
          <a:ahLst/>
          <a:cxnLst/>
          <a:rect l="0" t="0" r="0" b="0"/>
          <a:pathLst>
            <a:path>
              <a:moveTo>
                <a:pt x="0" y="11271"/>
              </a:moveTo>
              <a:lnTo>
                <a:pt x="323096" y="11271"/>
              </a:lnTo>
            </a:path>
          </a:pathLst>
        </a:custGeom>
        <a:noFill/>
        <a:ln w="12700" cap="flat" cmpd="sng" algn="ctr">
          <a:solidFill>
            <a:srgbClr val="70AD47">
              <a:hueOff val="0"/>
              <a:satOff val="0"/>
              <a:lumOff val="0"/>
              <a:alphaOff val="0"/>
            </a:srgb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SG" sz="500" kern="1200">
            <a:solidFill>
              <a:sysClr val="windowText" lastClr="000000">
                <a:hueOff val="0"/>
                <a:satOff val="0"/>
                <a:lumOff val="0"/>
                <a:alphaOff val="0"/>
              </a:sysClr>
            </a:solidFill>
            <a:latin typeface="Calibri" panose="020F0502020204030204"/>
            <a:ea typeface="+mn-ea"/>
            <a:cs typeface="+mn-cs"/>
          </a:endParaRPr>
        </a:p>
      </dsp:txBody>
      <dsp:txXfrm>
        <a:off x="4290078" y="1248927"/>
        <a:ext cx="0" cy="0"/>
      </dsp:txXfrm>
    </dsp:sp>
    <dsp:sp modelId="{343F3A34-8961-452B-8E62-8B973345901D}">
      <dsp:nvSpPr>
        <dsp:cNvPr id="0" name=""/>
        <dsp:cNvSpPr/>
      </dsp:nvSpPr>
      <dsp:spPr>
        <a:xfrm>
          <a:off x="3759837" y="2665"/>
          <a:ext cx="1076637" cy="1076637"/>
        </a:xfrm>
        <a:prstGeom prst="ellipse">
          <a:avLst/>
        </a:prstGeom>
        <a:solidFill>
          <a:srgbClr val="5B9BD5">
            <a:hueOff val="0"/>
            <a:satOff val="0"/>
            <a:lumOff val="0"/>
            <a:alphaOff val="0"/>
          </a:srgb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SG" sz="1100" kern="1200" dirty="0">
              <a:solidFill>
                <a:sysClr val="window" lastClr="FFFFFF"/>
              </a:solidFill>
              <a:latin typeface="Calibri" panose="020F0502020204030204"/>
              <a:ea typeface="+mn-ea"/>
              <a:cs typeface="+mn-cs"/>
            </a:rPr>
            <a:t>Juice in Aseptic Pack</a:t>
          </a:r>
        </a:p>
      </dsp:txBody>
      <dsp:txXfrm>
        <a:off x="3917507" y="160335"/>
        <a:ext cx="761297" cy="761297"/>
      </dsp:txXfrm>
    </dsp:sp>
    <dsp:sp modelId="{3706487A-0F7A-4234-AD24-A816C55F4203}">
      <dsp:nvSpPr>
        <dsp:cNvPr id="0" name=""/>
        <dsp:cNvSpPr/>
      </dsp:nvSpPr>
      <dsp:spPr>
        <a:xfrm>
          <a:off x="4836474" y="1929446"/>
          <a:ext cx="323096" cy="22543"/>
        </a:xfrm>
        <a:custGeom>
          <a:avLst/>
          <a:gdLst/>
          <a:ahLst/>
          <a:cxnLst/>
          <a:rect l="0" t="0" r="0" b="0"/>
          <a:pathLst>
            <a:path>
              <a:moveTo>
                <a:pt x="0" y="11271"/>
              </a:moveTo>
              <a:lnTo>
                <a:pt x="323096" y="11271"/>
              </a:lnTo>
            </a:path>
          </a:pathLst>
        </a:custGeom>
        <a:noFill/>
        <a:ln w="12700" cap="flat" cmpd="sng" algn="ctr">
          <a:solidFill>
            <a:srgbClr val="70AD47">
              <a:hueOff val="0"/>
              <a:satOff val="0"/>
              <a:lumOff val="0"/>
              <a:alphaOff val="0"/>
            </a:srgb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SG" sz="500" kern="1200">
            <a:solidFill>
              <a:sysClr val="windowText" lastClr="000000">
                <a:hueOff val="0"/>
                <a:satOff val="0"/>
                <a:lumOff val="0"/>
                <a:alphaOff val="0"/>
              </a:sysClr>
            </a:solidFill>
            <a:latin typeface="Calibri" panose="020F0502020204030204"/>
            <a:ea typeface="+mn-ea"/>
            <a:cs typeface="+mn-cs"/>
          </a:endParaRPr>
        </a:p>
      </dsp:txBody>
      <dsp:txXfrm>
        <a:off x="4989945" y="1932641"/>
        <a:ext cx="0" cy="0"/>
      </dsp:txXfrm>
    </dsp:sp>
    <dsp:sp modelId="{A24B32D4-9583-4C39-BE22-5CDFA236C5A3}">
      <dsp:nvSpPr>
        <dsp:cNvPr id="0" name=""/>
        <dsp:cNvSpPr/>
      </dsp:nvSpPr>
      <dsp:spPr>
        <a:xfrm>
          <a:off x="5159571" y="1402399"/>
          <a:ext cx="1076637" cy="1076637"/>
        </a:xfrm>
        <a:prstGeom prst="ellipse">
          <a:avLst/>
        </a:prstGeom>
        <a:solidFill>
          <a:srgbClr val="5B9BD5">
            <a:hueOff val="-2252848"/>
            <a:satOff val="-5806"/>
            <a:lumOff val="-3922"/>
            <a:alphaOff val="0"/>
          </a:srgb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SG" sz="1100" kern="1200">
              <a:solidFill>
                <a:sysClr val="window" lastClr="FFFFFF"/>
              </a:solidFill>
              <a:latin typeface="Calibri" panose="020F0502020204030204"/>
              <a:ea typeface="+mn-ea"/>
              <a:cs typeface="+mn-cs"/>
            </a:rPr>
            <a:t>Juice in hot filled PET bottle</a:t>
          </a:r>
        </a:p>
      </dsp:txBody>
      <dsp:txXfrm>
        <a:off x="5317241" y="1560069"/>
        <a:ext cx="761297" cy="761297"/>
      </dsp:txXfrm>
    </dsp:sp>
    <dsp:sp modelId="{488A236D-27FA-4638-AC14-422047E1DE6D}">
      <dsp:nvSpPr>
        <dsp:cNvPr id="0" name=""/>
        <dsp:cNvSpPr/>
      </dsp:nvSpPr>
      <dsp:spPr>
        <a:xfrm rot="5400000">
          <a:off x="4136607" y="2629313"/>
          <a:ext cx="323096" cy="22543"/>
        </a:xfrm>
        <a:custGeom>
          <a:avLst/>
          <a:gdLst/>
          <a:ahLst/>
          <a:cxnLst/>
          <a:rect l="0" t="0" r="0" b="0"/>
          <a:pathLst>
            <a:path>
              <a:moveTo>
                <a:pt x="0" y="11271"/>
              </a:moveTo>
              <a:lnTo>
                <a:pt x="323096" y="11271"/>
              </a:lnTo>
            </a:path>
          </a:pathLst>
        </a:custGeom>
        <a:noFill/>
        <a:ln w="12700" cap="flat" cmpd="sng" algn="ctr">
          <a:solidFill>
            <a:srgbClr val="70AD47">
              <a:hueOff val="0"/>
              <a:satOff val="0"/>
              <a:lumOff val="0"/>
              <a:alphaOff val="0"/>
            </a:srgb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SG" sz="500" kern="1200">
            <a:solidFill>
              <a:sysClr val="windowText" lastClr="000000">
                <a:hueOff val="0"/>
                <a:satOff val="0"/>
                <a:lumOff val="0"/>
                <a:alphaOff val="0"/>
              </a:sysClr>
            </a:solidFill>
            <a:latin typeface="Calibri" panose="020F0502020204030204"/>
            <a:ea typeface="+mn-ea"/>
            <a:cs typeface="+mn-cs"/>
          </a:endParaRPr>
        </a:p>
      </dsp:txBody>
      <dsp:txXfrm>
        <a:off x="4306232" y="2632508"/>
        <a:ext cx="0" cy="0"/>
      </dsp:txXfrm>
    </dsp:sp>
    <dsp:sp modelId="{1646F01C-ECCD-4279-8994-A56E411EAEF4}">
      <dsp:nvSpPr>
        <dsp:cNvPr id="0" name=""/>
        <dsp:cNvSpPr/>
      </dsp:nvSpPr>
      <dsp:spPr>
        <a:xfrm>
          <a:off x="3759837" y="2802134"/>
          <a:ext cx="1076637" cy="1076637"/>
        </a:xfrm>
        <a:prstGeom prst="ellipse">
          <a:avLst/>
        </a:prstGeom>
        <a:solidFill>
          <a:srgbClr val="5B9BD5">
            <a:hueOff val="-4505695"/>
            <a:satOff val="-11613"/>
            <a:lumOff val="-7843"/>
            <a:alphaOff val="0"/>
          </a:srgb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SG" sz="1100" kern="1200">
              <a:solidFill>
                <a:sysClr val="window" lastClr="FFFFFF"/>
              </a:solidFill>
              <a:latin typeface="Calibri" panose="020F0502020204030204"/>
              <a:ea typeface="+mn-ea"/>
              <a:cs typeface="+mn-cs"/>
            </a:rPr>
            <a:t>Juice in tin can</a:t>
          </a:r>
        </a:p>
      </dsp:txBody>
      <dsp:txXfrm>
        <a:off x="3917507" y="2959804"/>
        <a:ext cx="761297" cy="761297"/>
      </dsp:txXfrm>
    </dsp:sp>
    <dsp:sp modelId="{395DC9B2-4A3A-46D4-9E41-63EA1F5386A9}">
      <dsp:nvSpPr>
        <dsp:cNvPr id="0" name=""/>
        <dsp:cNvSpPr/>
      </dsp:nvSpPr>
      <dsp:spPr>
        <a:xfrm rot="10800000">
          <a:off x="3436740" y="1929446"/>
          <a:ext cx="323096" cy="22543"/>
        </a:xfrm>
        <a:custGeom>
          <a:avLst/>
          <a:gdLst/>
          <a:ahLst/>
          <a:cxnLst/>
          <a:rect l="0" t="0" r="0" b="0"/>
          <a:pathLst>
            <a:path>
              <a:moveTo>
                <a:pt x="0" y="11271"/>
              </a:moveTo>
              <a:lnTo>
                <a:pt x="323096" y="11271"/>
              </a:lnTo>
            </a:path>
          </a:pathLst>
        </a:custGeom>
        <a:noFill/>
        <a:ln w="12700" cap="flat" cmpd="sng" algn="ctr">
          <a:solidFill>
            <a:srgbClr val="70AD47">
              <a:hueOff val="0"/>
              <a:satOff val="0"/>
              <a:lumOff val="0"/>
              <a:alphaOff val="0"/>
            </a:srgb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SG" sz="500" kern="1200">
            <a:solidFill>
              <a:sysClr val="windowText" lastClr="000000">
                <a:hueOff val="0"/>
                <a:satOff val="0"/>
                <a:lumOff val="0"/>
                <a:alphaOff val="0"/>
              </a:sysClr>
            </a:solidFill>
            <a:latin typeface="Calibri" panose="020F0502020204030204"/>
            <a:ea typeface="+mn-ea"/>
            <a:cs typeface="+mn-cs"/>
          </a:endParaRPr>
        </a:p>
      </dsp:txBody>
      <dsp:txXfrm rot="10800000">
        <a:off x="3606365" y="1948795"/>
        <a:ext cx="0" cy="0"/>
      </dsp:txXfrm>
    </dsp:sp>
    <dsp:sp modelId="{CDD5DE27-36F4-46D0-94B4-4AD687A4CD8D}">
      <dsp:nvSpPr>
        <dsp:cNvPr id="0" name=""/>
        <dsp:cNvSpPr/>
      </dsp:nvSpPr>
      <dsp:spPr>
        <a:xfrm>
          <a:off x="2360102" y="1402399"/>
          <a:ext cx="1076637" cy="1076637"/>
        </a:xfrm>
        <a:prstGeom prst="ellipse">
          <a:avLst/>
        </a:prstGeom>
        <a:solidFill>
          <a:srgbClr val="5B9BD5">
            <a:hueOff val="-6758543"/>
            <a:satOff val="-17419"/>
            <a:lumOff val="-11765"/>
            <a:alphaOff val="0"/>
          </a:srgb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SG" sz="1100" kern="1200">
              <a:solidFill>
                <a:sysClr val="window" lastClr="FFFFFF"/>
              </a:solidFill>
              <a:latin typeface="Calibri" panose="020F0502020204030204"/>
              <a:ea typeface="+mn-ea"/>
              <a:cs typeface="+mn-cs"/>
            </a:rPr>
            <a:t>Juice in glass bottle</a:t>
          </a:r>
        </a:p>
      </dsp:txBody>
      <dsp:txXfrm>
        <a:off x="2517772" y="1560069"/>
        <a:ext cx="761297" cy="7612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46D4F7-266D-4A2A-8CF2-14C2F543F946}">
      <dsp:nvSpPr>
        <dsp:cNvPr id="0" name=""/>
        <dsp:cNvSpPr/>
      </dsp:nvSpPr>
      <dsp:spPr>
        <a:xfrm>
          <a:off x="0" y="45720"/>
          <a:ext cx="5486400" cy="960120"/>
        </a:xfrm>
        <a:prstGeom prst="rect">
          <a:avLst/>
        </a:prstGeom>
        <a:solidFill>
          <a:srgbClr val="FF0000"/>
        </a:solidFill>
        <a:ln>
          <a:noFill/>
        </a:ln>
        <a:effectLst>
          <a:glow rad="228600">
            <a:schemeClr val="accent1">
              <a:satMod val="175000"/>
              <a:alpha val="40000"/>
            </a:schemeClr>
          </a:glow>
        </a:effectLst>
        <a:scene3d>
          <a:camera prst="perspectiveLeft" zoom="91000"/>
          <a:lightRig rig="threePt" dir="t">
            <a:rot lat="0" lon="0" rev="20640000"/>
          </a:lightRig>
        </a:scene3d>
        <a:sp3d extrusionH="50600">
          <a:bevelT w="80600" h="80600" prst="relaxedInset"/>
          <a:bevelB w="80600" h="80600" prst="relaxedInset"/>
        </a:sp3d>
      </dsp:spPr>
      <dsp:style>
        <a:lnRef idx="0">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Font typeface="+mj-lt"/>
            <a:buNone/>
          </a:pPr>
          <a:endParaRPr lang="en-SG" sz="2400" kern="1200"/>
        </a:p>
        <a:p>
          <a:pPr marL="0" lvl="0" indent="0" algn="ctr" defTabSz="1066800">
            <a:lnSpc>
              <a:spcPct val="90000"/>
            </a:lnSpc>
            <a:spcBef>
              <a:spcPct val="0"/>
            </a:spcBef>
            <a:spcAft>
              <a:spcPct val="35000"/>
            </a:spcAft>
            <a:buFont typeface="+mj-lt"/>
            <a:buNone/>
          </a:pPr>
          <a:r>
            <a:rPr lang="en-SG" sz="2400" kern="1200"/>
            <a:t>Drinks</a:t>
          </a:r>
        </a:p>
      </dsp:txBody>
      <dsp:txXfrm>
        <a:off x="0" y="45720"/>
        <a:ext cx="5486400" cy="960120"/>
      </dsp:txXfrm>
    </dsp:sp>
    <dsp:sp modelId="{2FA64BE3-6B21-494A-B45B-438837095FD0}">
      <dsp:nvSpPr>
        <dsp:cNvPr id="0" name=""/>
        <dsp:cNvSpPr/>
      </dsp:nvSpPr>
      <dsp:spPr>
        <a:xfrm>
          <a:off x="2678" y="960120"/>
          <a:ext cx="1827014" cy="2016252"/>
        </a:xfrm>
        <a:prstGeom prst="rect">
          <a:avLst/>
        </a:prstGeom>
        <a:solidFill>
          <a:schemeClr val="accent4">
            <a:hueOff val="0"/>
            <a:satOff val="0"/>
            <a:lumOff val="0"/>
            <a:alphaOff val="0"/>
          </a:schemeClr>
        </a:solidFill>
        <a:ln>
          <a:noFill/>
        </a:ln>
        <a:effectLst/>
        <a:scene3d>
          <a:camera prst="perspectiveLeft" zoom="91000"/>
          <a:lightRig rig="threePt" dir="t">
            <a:rot lat="0" lon="0" rev="20640000"/>
          </a:lightRig>
        </a:scene3d>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SG" sz="2700" kern="1200"/>
            <a:t>In HDPE Shape Pak</a:t>
          </a:r>
        </a:p>
      </dsp:txBody>
      <dsp:txXfrm>
        <a:off x="2678" y="960120"/>
        <a:ext cx="1827014" cy="2016252"/>
      </dsp:txXfrm>
    </dsp:sp>
    <dsp:sp modelId="{25055D7D-1BDE-44B0-996C-E4E796441556}">
      <dsp:nvSpPr>
        <dsp:cNvPr id="0" name=""/>
        <dsp:cNvSpPr/>
      </dsp:nvSpPr>
      <dsp:spPr>
        <a:xfrm>
          <a:off x="1829692" y="960120"/>
          <a:ext cx="1827014" cy="2016252"/>
        </a:xfrm>
        <a:prstGeom prst="rect">
          <a:avLst/>
        </a:prstGeom>
        <a:solidFill>
          <a:schemeClr val="accent4">
            <a:hueOff val="-455917"/>
            <a:satOff val="-2303"/>
            <a:lumOff val="-3235"/>
            <a:alphaOff val="0"/>
          </a:schemeClr>
        </a:solidFill>
        <a:ln>
          <a:noFill/>
        </a:ln>
        <a:effectLst/>
        <a:scene3d>
          <a:camera prst="perspectiveLeft" zoom="91000"/>
          <a:lightRig rig="threePt" dir="t">
            <a:rot lat="0" lon="0" rev="20640000"/>
          </a:lightRig>
        </a:scene3d>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endParaRPr lang="en-SG" sz="2700" kern="1200"/>
        </a:p>
        <a:p>
          <a:pPr marL="0" lvl="0" indent="0" algn="ctr" defTabSz="1200150">
            <a:lnSpc>
              <a:spcPct val="90000"/>
            </a:lnSpc>
            <a:spcBef>
              <a:spcPct val="0"/>
            </a:spcBef>
            <a:spcAft>
              <a:spcPct val="35000"/>
            </a:spcAft>
            <a:buNone/>
          </a:pPr>
          <a:r>
            <a:rPr lang="en-SG" sz="2700" kern="1200"/>
            <a:t>Instant Powder drink</a:t>
          </a:r>
        </a:p>
      </dsp:txBody>
      <dsp:txXfrm>
        <a:off x="1829692" y="960120"/>
        <a:ext cx="1827014" cy="2016252"/>
      </dsp:txXfrm>
    </dsp:sp>
    <dsp:sp modelId="{5FC0CA74-C805-42C0-AC22-224BC84C0CC0}">
      <dsp:nvSpPr>
        <dsp:cNvPr id="0" name=""/>
        <dsp:cNvSpPr/>
      </dsp:nvSpPr>
      <dsp:spPr>
        <a:xfrm>
          <a:off x="3656707" y="960120"/>
          <a:ext cx="1827014" cy="2016252"/>
        </a:xfrm>
        <a:prstGeom prst="rect">
          <a:avLst/>
        </a:prstGeom>
        <a:solidFill>
          <a:schemeClr val="accent4">
            <a:hueOff val="-911834"/>
            <a:satOff val="-4605"/>
            <a:lumOff val="-6470"/>
            <a:alphaOff val="0"/>
          </a:schemeClr>
        </a:solidFill>
        <a:ln>
          <a:noFill/>
        </a:ln>
        <a:effectLst/>
        <a:scene3d>
          <a:camera prst="perspectiveLeft" zoom="91000"/>
          <a:lightRig rig="threePt" dir="t">
            <a:rot lat="0" lon="0" rev="20640000"/>
          </a:lightRig>
        </a:scene3d>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endParaRPr lang="en-SG" sz="2700" kern="1200"/>
        </a:p>
        <a:p>
          <a:pPr marL="0" lvl="0" indent="0" algn="ctr" defTabSz="1200150">
            <a:lnSpc>
              <a:spcPct val="90000"/>
            </a:lnSpc>
            <a:spcBef>
              <a:spcPct val="0"/>
            </a:spcBef>
            <a:spcAft>
              <a:spcPct val="35000"/>
            </a:spcAft>
            <a:buNone/>
          </a:pPr>
          <a:r>
            <a:rPr lang="en-SG" sz="2700" kern="1200"/>
            <a:t>In HDPE Bottle -In PET bottle</a:t>
          </a:r>
        </a:p>
      </dsp:txBody>
      <dsp:txXfrm>
        <a:off x="3656707" y="960120"/>
        <a:ext cx="1827014" cy="2016252"/>
      </dsp:txXfrm>
    </dsp:sp>
    <dsp:sp modelId="{05B07198-E9DA-40E8-AF3E-9E1FFC9F3817}">
      <dsp:nvSpPr>
        <dsp:cNvPr id="0" name=""/>
        <dsp:cNvSpPr/>
      </dsp:nvSpPr>
      <dsp:spPr>
        <a:xfrm>
          <a:off x="0" y="2976372"/>
          <a:ext cx="5486400" cy="224028"/>
        </a:xfrm>
        <a:prstGeom prst="rect">
          <a:avLst/>
        </a:prstGeom>
        <a:solidFill>
          <a:schemeClr val="accent4">
            <a:shade val="90000"/>
            <a:hueOff val="0"/>
            <a:satOff val="0"/>
            <a:lumOff val="0"/>
            <a:alphaOff val="0"/>
          </a:schemeClr>
        </a:solidFill>
        <a:ln>
          <a:noFill/>
        </a:ln>
        <a:effectLst/>
        <a:sp3d extrusionH="50600">
          <a:bevelT w="80600" h="80600" prst="relaxedInset"/>
          <a:bevelB w="80600" h="80600" prst="relaxedInset"/>
        </a:sp3d>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6/4/2024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6/4/2024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6/4/2024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video" Target="https://www.youtube.com/embed/dTjhNyX3uH4?feature=oembed"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BA04E-116B-249A-EC18-82717B220A4D}"/>
              </a:ext>
            </a:extLst>
          </p:cNvPr>
          <p:cNvSpPr>
            <a:spLocks noGrp="1"/>
          </p:cNvSpPr>
          <p:nvPr>
            <p:ph type="ctrTitle"/>
          </p:nvPr>
        </p:nvSpPr>
        <p:spPr>
          <a:xfrm>
            <a:off x="1590194" y="294720"/>
            <a:ext cx="7766936" cy="1646302"/>
          </a:xfrm>
        </p:spPr>
        <p:txBody>
          <a:bodyPr/>
          <a:lstStyle/>
          <a:p>
            <a:pPr algn="ctr">
              <a:lnSpc>
                <a:spcPct val="107000"/>
              </a:lnSpc>
              <a:spcAft>
                <a:spcPts val="800"/>
              </a:spcAft>
            </a:pPr>
            <a:br>
              <a:rPr lang="en-SG" sz="1800" b="1" kern="100" dirty="0">
                <a:effectLst/>
                <a:latin typeface="Times New Roman" panose="02020603050405020304" pitchFamily="18" charset="0"/>
                <a:ea typeface="Calibri" panose="020F0502020204030204" pitchFamily="34" charset="0"/>
                <a:cs typeface="Times New Roman" panose="02020603050405020304" pitchFamily="18" charset="0"/>
              </a:rPr>
            </a:br>
            <a:br>
              <a:rPr lang="en-SG" sz="1800" kern="100" dirty="0">
                <a:effectLst/>
                <a:latin typeface="Calibri" panose="020F0502020204030204" pitchFamily="34" charset="0"/>
                <a:ea typeface="Calibri" panose="020F0502020204030204" pitchFamily="34" charset="0"/>
                <a:cs typeface="Times New Roman" panose="02020603050405020304" pitchFamily="18" charset="0"/>
              </a:rPr>
            </a:br>
            <a:r>
              <a:rPr lang="en-SG" sz="2400" b="1" kern="1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ea typeface="Calibri" panose="020F0502020204030204" pitchFamily="34" charset="0"/>
                <a:cs typeface="Times New Roman" panose="02020603050405020304" pitchFamily="18" charset="0"/>
              </a:rPr>
              <a:t>PRAN-RFL Group</a:t>
            </a:r>
            <a:br>
              <a:rPr lang="en-SG" sz="2400" b="1" kern="1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Calibri" panose="020F0502020204030204" pitchFamily="34" charset="0"/>
                <a:ea typeface="Calibri" panose="020F0502020204030204" pitchFamily="34" charset="0"/>
                <a:cs typeface="Times New Roman" panose="02020603050405020304" pitchFamily="18" charset="0"/>
              </a:rPr>
            </a:br>
            <a:r>
              <a:rPr lang="en-SG" sz="2400" b="1" kern="1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ea typeface="Calibri" panose="020F0502020204030204" pitchFamily="34" charset="0"/>
                <a:cs typeface="Times New Roman" panose="02020603050405020304" pitchFamily="18" charset="0"/>
              </a:rPr>
              <a:t>A RISING MARKET GIANT of BANGLADESH</a:t>
            </a:r>
            <a:br>
              <a:rPr lang="en-SG"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SG" dirty="0"/>
          </a:p>
        </p:txBody>
      </p:sp>
      <p:sp>
        <p:nvSpPr>
          <p:cNvPr id="3" name="Subtitle 2">
            <a:extLst>
              <a:ext uri="{FF2B5EF4-FFF2-40B4-BE49-F238E27FC236}">
                <a16:creationId xmlns:a16="http://schemas.microsoft.com/office/drawing/2014/main" id="{52067A8D-4772-C515-544C-C3867A9EA804}"/>
              </a:ext>
            </a:extLst>
          </p:cNvPr>
          <p:cNvSpPr>
            <a:spLocks noGrp="1"/>
          </p:cNvSpPr>
          <p:nvPr>
            <p:ph type="subTitle" idx="1"/>
          </p:nvPr>
        </p:nvSpPr>
        <p:spPr>
          <a:xfrm>
            <a:off x="1213121" y="4545822"/>
            <a:ext cx="8144009" cy="2017458"/>
          </a:xfrm>
        </p:spPr>
        <p:txBody>
          <a:bodyPr>
            <a:normAutofit/>
          </a:bodyPr>
          <a:lstStyle/>
          <a:p>
            <a:pPr algn="ctr"/>
            <a:r>
              <a:rPr lang="en-SG" b="1" dirty="0">
                <a:solidFill>
                  <a:schemeClr val="tx1"/>
                </a:solidFill>
                <a:latin typeface="Times New Roman" panose="02020603050405020304" pitchFamily="18" charset="0"/>
                <a:cs typeface="Times New Roman" panose="02020603050405020304" pitchFamily="18" charset="0"/>
              </a:rPr>
              <a:t>Md Ashikur Rahman </a:t>
            </a:r>
          </a:p>
          <a:p>
            <a:pPr algn="ctr"/>
            <a:r>
              <a:rPr lang="en-SG" b="1" dirty="0">
                <a:solidFill>
                  <a:schemeClr val="tx1"/>
                </a:solidFill>
                <a:latin typeface="Times New Roman" panose="02020603050405020304" pitchFamily="18" charset="0"/>
                <a:cs typeface="Times New Roman" panose="02020603050405020304" pitchFamily="18" charset="0"/>
              </a:rPr>
              <a:t>3</a:t>
            </a:r>
            <a:r>
              <a:rPr lang="en-SG" b="1" baseline="30000" dirty="0">
                <a:solidFill>
                  <a:schemeClr val="tx1"/>
                </a:solidFill>
                <a:latin typeface="Times New Roman" panose="02020603050405020304" pitchFamily="18" charset="0"/>
                <a:cs typeface="Times New Roman" panose="02020603050405020304" pitchFamily="18" charset="0"/>
              </a:rPr>
              <a:t>rd</a:t>
            </a:r>
            <a:r>
              <a:rPr lang="en-SG" b="1" dirty="0">
                <a:solidFill>
                  <a:schemeClr val="tx1"/>
                </a:solidFill>
                <a:latin typeface="Times New Roman" panose="02020603050405020304" pitchFamily="18" charset="0"/>
                <a:cs typeface="Times New Roman" panose="02020603050405020304" pitchFamily="18" charset="0"/>
              </a:rPr>
              <a:t> batch </a:t>
            </a:r>
          </a:p>
          <a:p>
            <a:pPr algn="ctr"/>
            <a:r>
              <a:rPr lang="en-SG" b="1" dirty="0">
                <a:solidFill>
                  <a:schemeClr val="tx1"/>
                </a:solidFill>
                <a:latin typeface="Times New Roman" panose="02020603050405020304" pitchFamily="18" charset="0"/>
                <a:cs typeface="Times New Roman" panose="02020603050405020304" pitchFamily="18" charset="0"/>
              </a:rPr>
              <a:t>Management Studies </a:t>
            </a:r>
          </a:p>
          <a:p>
            <a:pPr algn="ctr"/>
            <a:r>
              <a:rPr lang="en-SG" b="1" dirty="0">
                <a:solidFill>
                  <a:schemeClr val="tx1"/>
                </a:solidFill>
                <a:latin typeface="Times New Roman" panose="02020603050405020304" pitchFamily="18" charset="0"/>
                <a:cs typeface="Times New Roman" panose="02020603050405020304" pitchFamily="18" charset="0"/>
              </a:rPr>
              <a:t>01/06/2024</a:t>
            </a:r>
          </a:p>
        </p:txBody>
      </p:sp>
      <p:pic>
        <p:nvPicPr>
          <p:cNvPr id="4" name="Picture 3">
            <a:extLst>
              <a:ext uri="{FF2B5EF4-FFF2-40B4-BE49-F238E27FC236}">
                <a16:creationId xmlns:a16="http://schemas.microsoft.com/office/drawing/2014/main" id="{53B91864-42B6-4A40-F475-05ED2A349AF0}"/>
              </a:ext>
            </a:extLst>
          </p:cNvPr>
          <p:cNvPicPr>
            <a:picLocks noChangeAspect="1"/>
          </p:cNvPicPr>
          <p:nvPr/>
        </p:nvPicPr>
        <p:blipFill>
          <a:blip r:embed="rId2"/>
          <a:stretch>
            <a:fillRect/>
          </a:stretch>
        </p:blipFill>
        <p:spPr>
          <a:xfrm>
            <a:off x="3960595" y="1566279"/>
            <a:ext cx="2697900" cy="2967690"/>
          </a:xfrm>
          <a:prstGeom prst="rect">
            <a:avLst/>
          </a:prstGeom>
        </p:spPr>
      </p:pic>
    </p:spTree>
    <p:extLst>
      <p:ext uri="{BB962C8B-B14F-4D97-AF65-F5344CB8AC3E}">
        <p14:creationId xmlns:p14="http://schemas.microsoft.com/office/powerpoint/2010/main" val="2301827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223D1-83CB-E7E9-B14C-7E5B223F2F28}"/>
              </a:ext>
            </a:extLst>
          </p:cNvPr>
          <p:cNvSpPr>
            <a:spLocks noGrp="1"/>
          </p:cNvSpPr>
          <p:nvPr>
            <p:ph type="title"/>
          </p:nvPr>
        </p:nvSpPr>
        <p:spPr/>
        <p:txBody>
          <a:bodyPr/>
          <a:lstStyle/>
          <a:p>
            <a:pPr algn="ctr"/>
            <a:r>
              <a:rPr lang="en-SG" b="1" dirty="0">
                <a:solidFill>
                  <a:schemeClr val="tx1"/>
                </a:solidFill>
                <a:latin typeface="Times New Roman" panose="02020603050405020304" pitchFamily="18" charset="0"/>
                <a:cs typeface="Times New Roman" panose="02020603050405020304" pitchFamily="18" charset="0"/>
              </a:rPr>
              <a:t>Introduction </a:t>
            </a:r>
          </a:p>
        </p:txBody>
      </p:sp>
      <p:sp>
        <p:nvSpPr>
          <p:cNvPr id="3" name="Content Placeholder 2">
            <a:extLst>
              <a:ext uri="{FF2B5EF4-FFF2-40B4-BE49-F238E27FC236}">
                <a16:creationId xmlns:a16="http://schemas.microsoft.com/office/drawing/2014/main" id="{ADF88F2A-1592-DB8C-FB88-36EBF92FF854}"/>
              </a:ext>
            </a:extLst>
          </p:cNvPr>
          <p:cNvSpPr>
            <a:spLocks noGrp="1"/>
          </p:cNvSpPr>
          <p:nvPr>
            <p:ph idx="1"/>
          </p:nvPr>
        </p:nvSpPr>
        <p:spPr/>
        <p:txBody>
          <a:bodyPr/>
          <a:lstStyle/>
          <a:p>
            <a:pPr algn="just"/>
            <a:r>
              <a:rPr lang="en-SG" sz="1800" kern="0" dirty="0">
                <a:solidFill>
                  <a:schemeClr val="tx1"/>
                </a:solidFill>
                <a:effectLst/>
                <a:latin typeface="Times New Roman" panose="02020603050405020304" pitchFamily="18" charset="0"/>
                <a:ea typeface="Times New Roman" panose="02020603050405020304" pitchFamily="18" charset="0"/>
              </a:rPr>
              <a:t>PRAN-RFL Group is a leading food, beverage &amp;amp; plastic industrial conglomerate &amp;amp; market leader in Bangladesh. It is one of the most profitable companies of Bangladesh. Their mission and vision is to eliminate poverty and develop the agricultural sector of Bangladesh. Their motto is to generate employment and earn dignity and self-respect for our competitors. Since 1981 they are trying to develop our countries agricultural and rural area. Besides this they are the largest </a:t>
            </a:r>
            <a:r>
              <a:rPr lang="en-SG" sz="1800" kern="0" dirty="0" err="1">
                <a:solidFill>
                  <a:schemeClr val="tx1"/>
                </a:solidFill>
                <a:effectLst/>
                <a:latin typeface="Times New Roman" panose="02020603050405020304" pitchFamily="18" charset="0"/>
                <a:ea typeface="Times New Roman" panose="02020603050405020304" pitchFamily="18" charset="0"/>
              </a:rPr>
              <a:t>agro</a:t>
            </a:r>
            <a:r>
              <a:rPr lang="en-SG" sz="1800" kern="0" dirty="0">
                <a:solidFill>
                  <a:schemeClr val="tx1"/>
                </a:solidFill>
                <a:effectLst/>
                <a:latin typeface="Times New Roman" panose="02020603050405020304" pitchFamily="18" charset="0"/>
                <a:ea typeface="Times New Roman" panose="02020603050405020304" pitchFamily="18" charset="0"/>
              </a:rPr>
              <a:t>-processing company in Bangladesh. In this Term paper, we worked on the various factors on PRAN-RFL Group</a:t>
            </a:r>
            <a:r>
              <a:rPr lang="en-SG" sz="1800" kern="0" dirty="0">
                <a:effectLst/>
                <a:latin typeface="Times New Roman" panose="02020603050405020304" pitchFamily="18" charset="0"/>
                <a:ea typeface="Times New Roman" panose="02020603050405020304" pitchFamily="18" charset="0"/>
              </a:rPr>
              <a:t>.</a:t>
            </a:r>
            <a:endParaRPr lang="en-SG" dirty="0"/>
          </a:p>
        </p:txBody>
      </p:sp>
    </p:spTree>
    <p:extLst>
      <p:ext uri="{BB962C8B-B14F-4D97-AF65-F5344CB8AC3E}">
        <p14:creationId xmlns:p14="http://schemas.microsoft.com/office/powerpoint/2010/main" val="4269177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F2C77-BBD3-7806-D5A7-C46BB9E330E4}"/>
              </a:ext>
            </a:extLst>
          </p:cNvPr>
          <p:cNvSpPr>
            <a:spLocks noGrp="1"/>
          </p:cNvSpPr>
          <p:nvPr>
            <p:ph type="title"/>
          </p:nvPr>
        </p:nvSpPr>
        <p:spPr/>
        <p:txBody>
          <a:bodyPr/>
          <a:lstStyle/>
          <a:p>
            <a:pPr algn="ctr"/>
            <a:r>
              <a:rPr lang="en-SG" b="1" dirty="0">
                <a:solidFill>
                  <a:schemeClr val="tx1"/>
                </a:solidFill>
                <a:latin typeface="Times New Roman" panose="02020603050405020304" pitchFamily="18" charset="0"/>
                <a:cs typeface="Times New Roman" panose="02020603050405020304" pitchFamily="18" charset="0"/>
              </a:rPr>
              <a:t>Key products and Services </a:t>
            </a:r>
          </a:p>
        </p:txBody>
      </p:sp>
      <p:graphicFrame>
        <p:nvGraphicFramePr>
          <p:cNvPr id="4" name="Content Placeholder 3">
            <a:extLst>
              <a:ext uri="{FF2B5EF4-FFF2-40B4-BE49-F238E27FC236}">
                <a16:creationId xmlns:a16="http://schemas.microsoft.com/office/drawing/2014/main" id="{92A6C8C5-E0AB-B677-F088-C463B5AD7F93}"/>
              </a:ext>
            </a:extLst>
          </p:cNvPr>
          <p:cNvGraphicFramePr>
            <a:graphicFrameLocks noGrp="1"/>
          </p:cNvGraphicFramePr>
          <p:nvPr>
            <p:ph idx="1"/>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6605126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A2279373-2F2B-0B17-EE4D-81FC2D2176F4}"/>
              </a:ext>
            </a:extLst>
          </p:cNvPr>
          <p:cNvGraphicFramePr/>
          <p:nvPr>
            <p:extLst>
              <p:ext uri="{D42A27DB-BD31-4B8C-83A1-F6EECF244321}">
                <p14:modId xmlns:p14="http://schemas.microsoft.com/office/powerpoint/2010/main" val="2029266269"/>
              </p:ext>
            </p:extLst>
          </p:nvPr>
        </p:nvGraphicFramePr>
        <p:xfrm>
          <a:off x="2272145" y="2901141"/>
          <a:ext cx="5486400" cy="3200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a:extLst>
              <a:ext uri="{FF2B5EF4-FFF2-40B4-BE49-F238E27FC236}">
                <a16:creationId xmlns:a16="http://schemas.microsoft.com/office/drawing/2014/main" id="{8614458E-1139-5790-71DE-EC182DADBF1D}"/>
              </a:ext>
            </a:extLst>
          </p:cNvPr>
          <p:cNvPicPr>
            <a:picLocks noChangeAspect="1"/>
          </p:cNvPicPr>
          <p:nvPr/>
        </p:nvPicPr>
        <p:blipFill>
          <a:blip r:embed="rId7"/>
          <a:stretch>
            <a:fillRect/>
          </a:stretch>
        </p:blipFill>
        <p:spPr>
          <a:xfrm>
            <a:off x="3453245" y="756459"/>
            <a:ext cx="3124200" cy="146685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852421590"/>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7B735-04BC-A9D4-02DA-6089DD4D54AB}"/>
              </a:ext>
            </a:extLst>
          </p:cNvPr>
          <p:cNvSpPr>
            <a:spLocks noGrp="1"/>
          </p:cNvSpPr>
          <p:nvPr>
            <p:ph type="title"/>
          </p:nvPr>
        </p:nvSpPr>
        <p:spPr/>
        <p:txBody>
          <a:bodyPr/>
          <a:lstStyle/>
          <a:p>
            <a:pPr algn="ctr"/>
            <a:r>
              <a:rPr lang="en-SG" b="1" dirty="0">
                <a:solidFill>
                  <a:schemeClr val="tx1"/>
                </a:solidFill>
                <a:latin typeface="Times New Roman" panose="02020603050405020304" pitchFamily="18" charset="0"/>
                <a:cs typeface="Times New Roman" panose="02020603050405020304" pitchFamily="18" charset="0"/>
              </a:rPr>
              <a:t>Video presentation of products Pran &amp;RFL</a:t>
            </a:r>
          </a:p>
        </p:txBody>
      </p:sp>
      <p:pic>
        <p:nvPicPr>
          <p:cNvPr id="4" name="Online Media 3" title="PRAN-RFL GROUP | Documentary">
            <a:hlinkClick r:id="" action="ppaction://media"/>
            <a:extLst>
              <a:ext uri="{FF2B5EF4-FFF2-40B4-BE49-F238E27FC236}">
                <a16:creationId xmlns:a16="http://schemas.microsoft.com/office/drawing/2014/main" id="{A75C593D-072F-FC72-1C59-E87A2962D28A}"/>
              </a:ext>
            </a:extLst>
          </p:cNvPr>
          <p:cNvPicPr>
            <a:picLocks noGrp="1" noRot="1" noChangeAspect="1"/>
          </p:cNvPicPr>
          <p:nvPr>
            <p:ph idx="1"/>
            <a:videoFile r:link="rId1"/>
          </p:nvPr>
        </p:nvPicPr>
        <p:blipFill>
          <a:blip r:embed="rId3"/>
          <a:stretch>
            <a:fillRect/>
          </a:stretch>
        </p:blipFill>
        <p:spPr>
          <a:xfrm>
            <a:off x="1538288" y="2160588"/>
            <a:ext cx="6875462" cy="3881437"/>
          </a:xfrm>
          <a:prstGeom prst="rect">
            <a:avLst/>
          </a:prstGeom>
        </p:spPr>
      </p:pic>
    </p:spTree>
    <p:extLst>
      <p:ext uri="{BB962C8B-B14F-4D97-AF65-F5344CB8AC3E}">
        <p14:creationId xmlns:p14="http://schemas.microsoft.com/office/powerpoint/2010/main" val="1112004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2E713-C34D-B839-4AB8-3FEDC9583DBB}"/>
              </a:ext>
            </a:extLst>
          </p:cNvPr>
          <p:cNvSpPr>
            <a:spLocks noGrp="1"/>
          </p:cNvSpPr>
          <p:nvPr>
            <p:ph type="title"/>
          </p:nvPr>
        </p:nvSpPr>
        <p:spPr/>
        <p:txBody>
          <a:bodyPr>
            <a:normAutofit/>
          </a:bodyPr>
          <a:lstStyle/>
          <a:p>
            <a:pPr algn="ctr"/>
            <a:r>
              <a:rPr lang="en-SG" sz="32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Sales and Cost Statistics </a:t>
            </a:r>
            <a:endParaRPr lang="en-SG" sz="5400" dirty="0">
              <a:solidFill>
                <a:schemeClr val="tx1"/>
              </a:solidFill>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1D1EC91D-9579-FB14-F79B-BA0C12D19009}"/>
              </a:ext>
            </a:extLst>
          </p:cNvPr>
          <p:cNvGraphicFramePr>
            <a:graphicFrameLocks noGrp="1"/>
          </p:cNvGraphicFramePr>
          <p:nvPr>
            <p:ph idx="1"/>
            <p:extLst>
              <p:ext uri="{D42A27DB-BD31-4B8C-83A1-F6EECF244321}">
                <p14:modId xmlns:p14="http://schemas.microsoft.com/office/powerpoint/2010/main" val="2719884058"/>
              </p:ext>
            </p:extLst>
          </p:nvPr>
        </p:nvGraphicFramePr>
        <p:xfrm>
          <a:off x="1961963" y="1930399"/>
          <a:ext cx="7165412" cy="4004889"/>
        </p:xfrm>
        <a:graphic>
          <a:graphicData uri="http://schemas.openxmlformats.org/drawingml/2006/table">
            <a:tbl>
              <a:tblPr>
                <a:effectLst>
                  <a:outerShdw blurRad="63500" sx="102000" sy="102000" algn="ctr" rotWithShape="0">
                    <a:prstClr val="black">
                      <a:alpha val="40000"/>
                    </a:prstClr>
                  </a:outerShdw>
                </a:effectLst>
                <a:tableStyleId>{22838BEF-8BB2-4498-84A7-C5851F593DF1}</a:tableStyleId>
              </a:tblPr>
              <a:tblGrid>
                <a:gridCol w="1264484">
                  <a:extLst>
                    <a:ext uri="{9D8B030D-6E8A-4147-A177-3AD203B41FA5}">
                      <a16:colId xmlns:a16="http://schemas.microsoft.com/office/drawing/2014/main" val="92705994"/>
                    </a:ext>
                  </a:extLst>
                </a:gridCol>
                <a:gridCol w="1826478">
                  <a:extLst>
                    <a:ext uri="{9D8B030D-6E8A-4147-A177-3AD203B41FA5}">
                      <a16:colId xmlns:a16="http://schemas.microsoft.com/office/drawing/2014/main" val="770996716"/>
                    </a:ext>
                  </a:extLst>
                </a:gridCol>
                <a:gridCol w="1320684">
                  <a:extLst>
                    <a:ext uri="{9D8B030D-6E8A-4147-A177-3AD203B41FA5}">
                      <a16:colId xmlns:a16="http://schemas.microsoft.com/office/drawing/2014/main" val="2669302671"/>
                    </a:ext>
                  </a:extLst>
                </a:gridCol>
                <a:gridCol w="1376883">
                  <a:extLst>
                    <a:ext uri="{9D8B030D-6E8A-4147-A177-3AD203B41FA5}">
                      <a16:colId xmlns:a16="http://schemas.microsoft.com/office/drawing/2014/main" val="3036463977"/>
                    </a:ext>
                  </a:extLst>
                </a:gridCol>
                <a:gridCol w="1376883">
                  <a:extLst>
                    <a:ext uri="{9D8B030D-6E8A-4147-A177-3AD203B41FA5}">
                      <a16:colId xmlns:a16="http://schemas.microsoft.com/office/drawing/2014/main" val="2345445925"/>
                    </a:ext>
                  </a:extLst>
                </a:gridCol>
              </a:tblGrid>
              <a:tr h="335670">
                <a:tc>
                  <a:txBody>
                    <a:bodyPr/>
                    <a:lstStyle/>
                    <a:p>
                      <a:pPr algn="ctr" fontAlgn="ctr"/>
                      <a:r>
                        <a:rPr lang="en-SG" sz="1400" u="none" strike="noStrike">
                          <a:effectLst/>
                        </a:rPr>
                        <a:t>Particulars</a:t>
                      </a:r>
                      <a:endParaRPr lang="en-SG" sz="1400" b="1" i="0" u="none" strike="noStrike">
                        <a:solidFill>
                          <a:srgbClr val="000000"/>
                        </a:solidFill>
                        <a:effectLst/>
                        <a:latin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fontAlgn="ctr"/>
                      <a:r>
                        <a:rPr lang="en-SG" sz="1400" u="none" strike="noStrike">
                          <a:effectLst/>
                        </a:rPr>
                        <a:t>2018</a:t>
                      </a:r>
                      <a:endParaRPr lang="en-SG" sz="1400" b="1" i="0" u="none" strike="noStrike">
                        <a:solidFill>
                          <a:srgbClr val="000000"/>
                        </a:solidFill>
                        <a:effectLst/>
                        <a:latin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fontAlgn="ctr"/>
                      <a:r>
                        <a:rPr lang="en-SG" sz="1400" u="none" strike="noStrike">
                          <a:effectLst/>
                        </a:rPr>
                        <a:t>2019</a:t>
                      </a:r>
                      <a:endParaRPr lang="en-SG" sz="1400" b="1" i="0" u="none" strike="noStrike">
                        <a:solidFill>
                          <a:srgbClr val="000000"/>
                        </a:solidFill>
                        <a:effectLst/>
                        <a:latin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fontAlgn="ctr"/>
                      <a:r>
                        <a:rPr lang="en-SG" sz="1400" u="none" strike="noStrike">
                          <a:effectLst/>
                        </a:rPr>
                        <a:t>2020</a:t>
                      </a:r>
                      <a:endParaRPr lang="en-SG" sz="1400" b="1" i="0" u="none" strike="noStrike">
                        <a:solidFill>
                          <a:srgbClr val="000000"/>
                        </a:solidFill>
                        <a:effectLst/>
                        <a:latin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fontAlgn="ctr"/>
                      <a:r>
                        <a:rPr lang="en-SG" sz="1400" u="none" strike="noStrike">
                          <a:effectLst/>
                        </a:rPr>
                        <a:t>2021</a:t>
                      </a:r>
                      <a:endParaRPr lang="en-SG" sz="1400" b="1" i="0" u="none" strike="noStrike">
                        <a:solidFill>
                          <a:srgbClr val="000000"/>
                        </a:solidFill>
                        <a:effectLst/>
                        <a:latin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2295057834"/>
                  </a:ext>
                </a:extLst>
              </a:tr>
              <a:tr h="659765">
                <a:tc>
                  <a:txBody>
                    <a:bodyPr/>
                    <a:lstStyle/>
                    <a:p>
                      <a:pPr algn="ctr" fontAlgn="ctr"/>
                      <a:r>
                        <a:rPr lang="en-SG" sz="1400" u="none" strike="noStrike">
                          <a:effectLst/>
                        </a:rPr>
                        <a:t>Cost of Goods sold</a:t>
                      </a:r>
                      <a:endParaRPr lang="en-SG" sz="1400" b="1" i="0" u="none" strike="noStrike">
                        <a:solidFill>
                          <a:srgbClr val="000000"/>
                        </a:solidFill>
                        <a:effectLst/>
                        <a:latin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fontAlgn="ctr"/>
                      <a:r>
                        <a:rPr lang="en-SG" sz="1200" u="none" strike="noStrike">
                          <a:effectLst/>
                        </a:rPr>
                        <a:t>9,502,875,643</a:t>
                      </a:r>
                      <a:endParaRPr lang="en-SG" sz="1200" b="0" i="0" u="none" strike="noStrike">
                        <a:solidFill>
                          <a:srgbClr val="000000"/>
                        </a:solidFill>
                        <a:effectLst/>
                        <a:latin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fontAlgn="ctr"/>
                      <a:r>
                        <a:rPr lang="en-SG" sz="1200" u="none" strike="noStrike">
                          <a:effectLst/>
                        </a:rPr>
                        <a:t>7,845,674,020</a:t>
                      </a:r>
                      <a:endParaRPr lang="en-SG" sz="1200" b="0" i="0" u="none" strike="noStrike">
                        <a:solidFill>
                          <a:srgbClr val="000000"/>
                        </a:solidFill>
                        <a:effectLst/>
                        <a:latin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fontAlgn="ctr"/>
                      <a:r>
                        <a:rPr lang="en-SG" sz="1200" u="none" strike="noStrike">
                          <a:effectLst/>
                        </a:rPr>
                        <a:t>10,689,087,341</a:t>
                      </a:r>
                      <a:endParaRPr lang="en-SG" sz="1200" b="0" i="0" u="none" strike="noStrike">
                        <a:solidFill>
                          <a:srgbClr val="000000"/>
                        </a:solidFill>
                        <a:effectLst/>
                        <a:latin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fontAlgn="ctr"/>
                      <a:r>
                        <a:rPr lang="en-SG" sz="1200" u="none" strike="noStrike">
                          <a:effectLst/>
                        </a:rPr>
                        <a:t>11,155,820,768</a:t>
                      </a:r>
                      <a:endParaRPr lang="en-SG" sz="1200" b="0" i="0" u="none" strike="noStrike">
                        <a:solidFill>
                          <a:srgbClr val="000000"/>
                        </a:solidFill>
                        <a:effectLst/>
                        <a:latin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4037715207"/>
                  </a:ext>
                </a:extLst>
              </a:tr>
              <a:tr h="335670">
                <a:tc>
                  <a:txBody>
                    <a:bodyPr/>
                    <a:lstStyle/>
                    <a:p>
                      <a:pPr algn="ctr" fontAlgn="ctr"/>
                      <a:r>
                        <a:rPr lang="en-SG" sz="1400" u="none" strike="noStrike">
                          <a:effectLst/>
                        </a:rPr>
                        <a:t> </a:t>
                      </a:r>
                      <a:endParaRPr lang="en-SG" sz="1400" b="1" i="0" u="none" strike="noStrike">
                        <a:solidFill>
                          <a:srgbClr val="000000"/>
                        </a:solidFill>
                        <a:effectLst/>
                        <a:latin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rowSpan="3">
                  <a:txBody>
                    <a:bodyPr/>
                    <a:lstStyle/>
                    <a:p>
                      <a:pPr algn="ctr" fontAlgn="ctr"/>
                      <a:r>
                        <a:rPr lang="en-SG" sz="1200" u="none" strike="noStrike">
                          <a:effectLst/>
                        </a:rPr>
                        <a:t>2,786,767,051</a:t>
                      </a:r>
                      <a:endParaRPr lang="en-SG" sz="1200" b="0" i="0" u="none" strike="noStrike">
                        <a:solidFill>
                          <a:srgbClr val="000000"/>
                        </a:solidFill>
                        <a:effectLst/>
                        <a:latin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rowSpan="3">
                  <a:txBody>
                    <a:bodyPr/>
                    <a:lstStyle/>
                    <a:p>
                      <a:pPr algn="ctr" fontAlgn="ctr"/>
                      <a:r>
                        <a:rPr lang="en-SG" sz="1200" u="none" strike="noStrike">
                          <a:effectLst/>
                        </a:rPr>
                        <a:t>2,399,288,691</a:t>
                      </a:r>
                      <a:endParaRPr lang="en-SG" sz="1200" b="0" i="0" u="none" strike="noStrike">
                        <a:solidFill>
                          <a:srgbClr val="000000"/>
                        </a:solidFill>
                        <a:effectLst/>
                        <a:latin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rowSpan="3">
                  <a:txBody>
                    <a:bodyPr/>
                    <a:lstStyle/>
                    <a:p>
                      <a:pPr algn="ctr" fontAlgn="ctr"/>
                      <a:r>
                        <a:rPr lang="en-SG" sz="1200" u="none" strike="noStrike">
                          <a:effectLst/>
                        </a:rPr>
                        <a:t>3,415,043,879</a:t>
                      </a:r>
                      <a:endParaRPr lang="en-SG" sz="1200" b="0" i="0" u="none" strike="noStrike">
                        <a:solidFill>
                          <a:srgbClr val="000000"/>
                        </a:solidFill>
                        <a:effectLst/>
                        <a:latin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rowSpan="3">
                  <a:txBody>
                    <a:bodyPr/>
                    <a:lstStyle/>
                    <a:p>
                      <a:pPr algn="ctr" fontAlgn="ctr"/>
                      <a:r>
                        <a:rPr lang="en-SG" sz="1200" u="none" strike="noStrike">
                          <a:effectLst/>
                        </a:rPr>
                        <a:t>3,900,636,632</a:t>
                      </a:r>
                      <a:endParaRPr lang="en-SG" sz="1200" b="0" i="0" u="none" strike="noStrike">
                        <a:solidFill>
                          <a:srgbClr val="000000"/>
                        </a:solidFill>
                        <a:effectLst/>
                        <a:latin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2191984168"/>
                  </a:ext>
                </a:extLst>
              </a:tr>
              <a:tr h="1342679">
                <a:tc>
                  <a:txBody>
                    <a:bodyPr/>
                    <a:lstStyle/>
                    <a:p>
                      <a:pPr algn="ctr" fontAlgn="ctr"/>
                      <a:r>
                        <a:rPr lang="en-SG" sz="1400" u="none" strike="noStrike">
                          <a:effectLst/>
                        </a:rPr>
                        <a:t>Average Inventories</a:t>
                      </a:r>
                      <a:endParaRPr lang="en-SG" sz="1400" b="1" i="0" u="none" strike="noStrike">
                        <a:solidFill>
                          <a:srgbClr val="000000"/>
                        </a:solidFill>
                        <a:effectLst/>
                        <a:latin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vMerge="1">
                  <a:txBody>
                    <a:bodyPr/>
                    <a:lstStyle/>
                    <a:p>
                      <a:endParaRPr lang="en-SG"/>
                    </a:p>
                  </a:txBody>
                  <a:tcPr/>
                </a:tc>
                <a:tc vMerge="1">
                  <a:txBody>
                    <a:bodyPr/>
                    <a:lstStyle/>
                    <a:p>
                      <a:endParaRPr lang="en-SG"/>
                    </a:p>
                  </a:txBody>
                  <a:tcPr/>
                </a:tc>
                <a:tc vMerge="1">
                  <a:txBody>
                    <a:bodyPr/>
                    <a:lstStyle/>
                    <a:p>
                      <a:endParaRPr lang="en-SG"/>
                    </a:p>
                  </a:txBody>
                  <a:tcPr/>
                </a:tc>
                <a:tc vMerge="1">
                  <a:txBody>
                    <a:bodyPr/>
                    <a:lstStyle/>
                    <a:p>
                      <a:endParaRPr lang="en-SG"/>
                    </a:p>
                  </a:txBody>
                  <a:tcPr/>
                </a:tc>
                <a:extLst>
                  <a:ext uri="{0D108BD9-81ED-4DB2-BD59-A6C34878D82A}">
                    <a16:rowId xmlns:a16="http://schemas.microsoft.com/office/drawing/2014/main" val="3032399503"/>
                  </a:ext>
                </a:extLst>
              </a:tr>
              <a:tr h="347245">
                <a:tc>
                  <a:txBody>
                    <a:bodyPr/>
                    <a:lstStyle/>
                    <a:p>
                      <a:pPr algn="ctr" fontAlgn="ctr"/>
                      <a:r>
                        <a:rPr lang="en-SG" sz="1400" u="none" strike="noStrike">
                          <a:effectLst/>
                        </a:rPr>
                        <a:t> </a:t>
                      </a:r>
                      <a:endParaRPr lang="en-SG" sz="1400" b="1" i="0" u="none" strike="noStrike">
                        <a:solidFill>
                          <a:srgbClr val="000000"/>
                        </a:solidFill>
                        <a:effectLst/>
                        <a:latin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vMerge="1">
                  <a:txBody>
                    <a:bodyPr/>
                    <a:lstStyle/>
                    <a:p>
                      <a:endParaRPr lang="en-SG"/>
                    </a:p>
                  </a:txBody>
                  <a:tcPr/>
                </a:tc>
                <a:tc vMerge="1">
                  <a:txBody>
                    <a:bodyPr/>
                    <a:lstStyle/>
                    <a:p>
                      <a:endParaRPr lang="en-SG"/>
                    </a:p>
                  </a:txBody>
                  <a:tcPr/>
                </a:tc>
                <a:tc vMerge="1">
                  <a:txBody>
                    <a:bodyPr/>
                    <a:lstStyle/>
                    <a:p>
                      <a:endParaRPr lang="en-SG"/>
                    </a:p>
                  </a:txBody>
                  <a:tcPr/>
                </a:tc>
                <a:tc vMerge="1">
                  <a:txBody>
                    <a:bodyPr/>
                    <a:lstStyle/>
                    <a:p>
                      <a:endParaRPr lang="en-SG"/>
                    </a:p>
                  </a:txBody>
                  <a:tcPr/>
                </a:tc>
                <a:extLst>
                  <a:ext uri="{0D108BD9-81ED-4DB2-BD59-A6C34878D82A}">
                    <a16:rowId xmlns:a16="http://schemas.microsoft.com/office/drawing/2014/main" val="2961550891"/>
                  </a:ext>
                </a:extLst>
              </a:tr>
              <a:tr h="983860">
                <a:tc>
                  <a:txBody>
                    <a:bodyPr/>
                    <a:lstStyle/>
                    <a:p>
                      <a:pPr algn="ctr" fontAlgn="ctr"/>
                      <a:r>
                        <a:rPr lang="en-SG" sz="1400" u="none" strike="noStrike">
                          <a:effectLst/>
                        </a:rPr>
                        <a:t>Inventory Turnover Ratio</a:t>
                      </a:r>
                      <a:endParaRPr lang="en-SG" sz="1400" b="1" i="0" u="none" strike="noStrike">
                        <a:solidFill>
                          <a:srgbClr val="000000"/>
                        </a:solidFill>
                        <a:effectLst/>
                        <a:latin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fontAlgn="ctr"/>
                      <a:r>
                        <a:rPr lang="en-SG" sz="1200" u="none" strike="noStrike">
                          <a:effectLst/>
                        </a:rPr>
                        <a:t>3.41</a:t>
                      </a:r>
                      <a:endParaRPr lang="en-SG" sz="1200" b="0" i="0" u="none" strike="noStrike">
                        <a:solidFill>
                          <a:srgbClr val="000000"/>
                        </a:solidFill>
                        <a:effectLst/>
                        <a:latin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fontAlgn="ctr"/>
                      <a:r>
                        <a:rPr lang="en-SG" sz="1200" u="none" strike="noStrike">
                          <a:effectLst/>
                        </a:rPr>
                        <a:t>3.27</a:t>
                      </a:r>
                      <a:endParaRPr lang="en-SG" sz="1200" b="0" i="0" u="none" strike="noStrike">
                        <a:solidFill>
                          <a:srgbClr val="000000"/>
                        </a:solidFill>
                        <a:effectLst/>
                        <a:latin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fontAlgn="ctr"/>
                      <a:r>
                        <a:rPr lang="en-SG" sz="1200" u="none" strike="noStrike">
                          <a:effectLst/>
                        </a:rPr>
                        <a:t>3.13</a:t>
                      </a:r>
                      <a:endParaRPr lang="en-SG" sz="1200" b="0" i="0" u="none" strike="noStrike">
                        <a:solidFill>
                          <a:srgbClr val="000000"/>
                        </a:solidFill>
                        <a:effectLst/>
                        <a:latin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fontAlgn="ctr"/>
                      <a:r>
                        <a:rPr lang="en-SG" sz="1200" u="none" strike="noStrike" dirty="0">
                          <a:effectLst/>
                        </a:rPr>
                        <a:t>2.86</a:t>
                      </a:r>
                      <a:endParaRPr lang="en-SG" sz="1200" b="0" i="0" u="none" strike="noStrike" dirty="0">
                        <a:solidFill>
                          <a:srgbClr val="000000"/>
                        </a:solidFill>
                        <a:effectLst/>
                        <a:latin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274066710"/>
                  </a:ext>
                </a:extLst>
              </a:tr>
            </a:tbl>
          </a:graphicData>
        </a:graphic>
      </p:graphicFrame>
    </p:spTree>
    <p:extLst>
      <p:ext uri="{BB962C8B-B14F-4D97-AF65-F5344CB8AC3E}">
        <p14:creationId xmlns:p14="http://schemas.microsoft.com/office/powerpoint/2010/main" val="4219654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2AA1D-51F9-7813-A080-B12472E19447}"/>
              </a:ext>
            </a:extLst>
          </p:cNvPr>
          <p:cNvSpPr>
            <a:spLocks noGrp="1"/>
          </p:cNvSpPr>
          <p:nvPr>
            <p:ph type="title"/>
          </p:nvPr>
        </p:nvSpPr>
        <p:spPr/>
        <p:txBody>
          <a:bodyPr/>
          <a:lstStyle/>
          <a:p>
            <a:pPr algn="ctr"/>
            <a:r>
              <a:rPr lang="en-SG" b="1" dirty="0">
                <a:solidFill>
                  <a:schemeClr val="tx1"/>
                </a:solidFill>
                <a:latin typeface="Times New Roman" panose="02020603050405020304" pitchFamily="18" charset="0"/>
                <a:cs typeface="Times New Roman" panose="02020603050405020304" pitchFamily="18" charset="0"/>
              </a:rPr>
              <a:t>Conclusion </a:t>
            </a:r>
          </a:p>
        </p:txBody>
      </p:sp>
      <p:sp>
        <p:nvSpPr>
          <p:cNvPr id="3" name="Content Placeholder 2">
            <a:extLst>
              <a:ext uri="{FF2B5EF4-FFF2-40B4-BE49-F238E27FC236}">
                <a16:creationId xmlns:a16="http://schemas.microsoft.com/office/drawing/2014/main" id="{44F602EC-A801-B03E-135E-8D86DE8BEF7E}"/>
              </a:ext>
            </a:extLst>
          </p:cNvPr>
          <p:cNvSpPr>
            <a:spLocks noGrp="1"/>
          </p:cNvSpPr>
          <p:nvPr>
            <p:ph idx="1"/>
          </p:nvPr>
        </p:nvSpPr>
        <p:spPr>
          <a:xfrm>
            <a:off x="2065560" y="2177214"/>
            <a:ext cx="5956222" cy="2750387"/>
          </a:xfrm>
        </p:spPr>
        <p:txBody>
          <a:bodyPr/>
          <a:lstStyle/>
          <a:p>
            <a:pPr algn="just"/>
            <a:r>
              <a:rPr lang="en-SG" sz="1800" kern="0" dirty="0">
                <a:effectLst/>
                <a:latin typeface="Times New Roman" panose="02020603050405020304" pitchFamily="18" charset="0"/>
                <a:ea typeface="Times New Roman" panose="02020603050405020304" pitchFamily="18" charset="0"/>
                <a:cs typeface="Times New Roman" panose="02020603050405020304" pitchFamily="18" charset="0"/>
              </a:rPr>
              <a:t>PRAN is one of the rising market giant of Bangladesh. After founding in 1981, PRAN- RFL Group is increasing their business rapidly. Now they are one of the largest conglomerate merger companies. PRAN-RFL Group has a total number of 37 concerns.</a:t>
            </a:r>
            <a:endParaRPr lang="en-SG"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SG" dirty="0"/>
          </a:p>
        </p:txBody>
      </p:sp>
    </p:spTree>
    <p:extLst>
      <p:ext uri="{BB962C8B-B14F-4D97-AF65-F5344CB8AC3E}">
        <p14:creationId xmlns:p14="http://schemas.microsoft.com/office/powerpoint/2010/main" val="82905142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5610</TotalTime>
  <Words>249</Words>
  <Application>Microsoft Office PowerPoint</Application>
  <PresentationFormat>Widescreen</PresentationFormat>
  <Paragraphs>46</Paragraphs>
  <Slides>7</Slides>
  <Notes>0</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Times New Roman</vt:lpstr>
      <vt:lpstr>Trebuchet MS</vt:lpstr>
      <vt:lpstr>Wingdings 3</vt:lpstr>
      <vt:lpstr>Facet</vt:lpstr>
      <vt:lpstr>  PRAN-RFL Group A RISING MARKET GIANT of BANGLADESH </vt:lpstr>
      <vt:lpstr>Introduction </vt:lpstr>
      <vt:lpstr>Key products and Services </vt:lpstr>
      <vt:lpstr>PowerPoint Presentation</vt:lpstr>
      <vt:lpstr>Video presentation of products Pran &amp;RFL</vt:lpstr>
      <vt:lpstr>Sales and Cost Statistics </vt:lpstr>
      <vt:lpstr>Conclusion </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PRAN-RFL Group A RISING MARKET GIANT of BANGLADESH</dc:title>
  <dc:creator>hp</dc:creator>
  <cp:lastModifiedBy>hp</cp:lastModifiedBy>
  <cp:revision>2</cp:revision>
  <dcterms:created xsi:type="dcterms:W3CDTF">2024-06-01T12:42:06Z</dcterms:created>
  <dcterms:modified xsi:type="dcterms:W3CDTF">2024-06-05T10:57:54Z</dcterms:modified>
</cp:coreProperties>
</file>