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309" r:id="rId5"/>
    <p:sldId id="310" r:id="rId6"/>
    <p:sldId id="298" r:id="rId7"/>
    <p:sldId id="319" r:id="rId8"/>
    <p:sldId id="261" r:id="rId9"/>
    <p:sldId id="312" r:id="rId10"/>
    <p:sldId id="313" r:id="rId11"/>
    <p:sldId id="315" r:id="rId12"/>
    <p:sldId id="316" r:id="rId13"/>
    <p:sldId id="317" r:id="rId14"/>
    <p:sldId id="318" r:id="rId15"/>
    <p:sldId id="311" r:id="rId16"/>
    <p:sldId id="260" r:id="rId17"/>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12" autoAdjust="0"/>
    <p:restoredTop sz="94660"/>
  </p:normalViewPr>
  <p:slideViewPr>
    <p:cSldViewPr snapToGrid="0">
      <p:cViewPr varScale="1">
        <p:scale>
          <a:sx n="74" d="100"/>
          <a:sy n="74" d="100"/>
        </p:scale>
        <p:origin x="804" y="60"/>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028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411593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54"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6" r:id="rId3"/>
    <p:sldLayoutId id="2147483740" r:id="rId4"/>
    <p:sldLayoutId id="2147483741" r:id="rId5"/>
    <p:sldLayoutId id="2147483742" r:id="rId6"/>
    <p:sldLayoutId id="2147483738" r:id="rId7"/>
    <p:sldLayoutId id="2147483743" r:id="rId8"/>
    <p:sldLayoutId id="2147483745" r:id="rId9"/>
    <p:sldLayoutId id="2147483747" r:id="rId10"/>
    <p:sldLayoutId id="2147483746" r:id="rId11"/>
    <p:sldLayoutId id="2147483744"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5448687" y="499115"/>
            <a:ext cx="6407655" cy="2154436"/>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IOT Based</a:t>
            </a:r>
          </a:p>
          <a:p>
            <a:r>
              <a:rPr lang="en-US" sz="4000" dirty="0">
                <a:solidFill>
                  <a:srgbClr val="FF0000"/>
                </a:solidFill>
                <a:latin typeface="Adobe Garamond Pro Bold" panose="02020702060506020403" pitchFamily="18" charset="0"/>
                <a:ea typeface="Adobe Gothic Std B" panose="020B0800000000000000" pitchFamily="34" charset="-128"/>
              </a:rPr>
              <a:t>Advanced Home Automation</a:t>
            </a:r>
          </a:p>
          <a:p>
            <a:r>
              <a:rPr lang="en-US" altLang="ko-KR" sz="4000" dirty="0">
                <a:solidFill>
                  <a:srgbClr val="FF0000"/>
                </a:solidFill>
                <a:latin typeface="Adobe Garamond Pro Bold" panose="02020702060506020403" pitchFamily="18" charset="0"/>
                <a:ea typeface="Adobe Gothic Std B" panose="020B0800000000000000" pitchFamily="34" charset="-128"/>
                <a:cs typeface="Arial" pitchFamily="34" charset="0"/>
              </a:rPr>
              <a:t>System</a:t>
            </a:r>
            <a:endParaRPr lang="ko-KR" altLang="en-US" sz="4000" dirty="0">
              <a:solidFill>
                <a:schemeClr val="bg1"/>
              </a:solidFill>
              <a:latin typeface="+mj-lt"/>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518528" y="3937736"/>
            <a:ext cx="5610509" cy="1200329"/>
          </a:xfrm>
          <a:prstGeom prst="rect">
            <a:avLst/>
          </a:prstGeom>
          <a:noFill/>
        </p:spPr>
        <p:txBody>
          <a:bodyPr wrap="square" rtlCol="0" anchor="ctr">
            <a:spAutoFit/>
          </a:bodyPr>
          <a:lstStyle/>
          <a:p>
            <a:endParaRPr lang="en-US" altLang="ko-KR" sz="2400" b="1" dirty="0">
              <a:cs typeface="Arial" pitchFamily="34" charset="0"/>
            </a:endParaRPr>
          </a:p>
          <a:p>
            <a:r>
              <a:rPr lang="en-US" altLang="ko-KR" sz="2400" b="1" dirty="0">
                <a:cs typeface="Arial" pitchFamily="34" charset="0"/>
              </a:rPr>
              <a:t>Ashikur Rahman      (16201127)</a:t>
            </a:r>
          </a:p>
          <a:p>
            <a:endParaRPr lang="en-US" altLang="ko-KR" sz="2400" dirty="0">
              <a:solidFill>
                <a:schemeClr val="bg1"/>
              </a:solidFill>
              <a:cs typeface="Arial" pitchFamily="34" charset="0"/>
            </a:endParaRP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7">
            <a:extLst>
              <a:ext uri="{FF2B5EF4-FFF2-40B4-BE49-F238E27FC236}">
                <a16:creationId xmlns:a16="http://schemas.microsoft.com/office/drawing/2014/main" id="{7D748DF4-F747-4160-923A-D01255962922}"/>
              </a:ext>
            </a:extLst>
          </p:cNvPr>
          <p:cNvSpPr txBox="1">
            <a:spLocks/>
          </p:cNvSpPr>
          <p:nvPr/>
        </p:nvSpPr>
        <p:spPr>
          <a:xfrm>
            <a:off x="1551287" y="517043"/>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chemeClr val="tx1">
                    <a:lumMod val="75000"/>
                    <a:lumOff val="25000"/>
                  </a:schemeClr>
                </a:solidFill>
              </a:rPr>
              <a:t>Adafruit IO</a:t>
            </a:r>
          </a:p>
        </p:txBody>
      </p:sp>
      <p:sp>
        <p:nvSpPr>
          <p:cNvPr id="6" name="Rectangle 5"/>
          <p:cNvSpPr/>
          <p:nvPr/>
        </p:nvSpPr>
        <p:spPr>
          <a:xfrm>
            <a:off x="1249250" y="1678605"/>
            <a:ext cx="5422005" cy="2246769"/>
          </a:xfrm>
          <a:prstGeom prst="rect">
            <a:avLst/>
          </a:prstGeom>
        </p:spPr>
        <p:txBody>
          <a:bodyPr wrap="square">
            <a:spAutoFit/>
          </a:bodyPr>
          <a:lstStyle/>
          <a:p>
            <a:pPr algn="just"/>
            <a:r>
              <a:rPr lang="en-US" sz="2000" dirty="0"/>
              <a:t>Adafruit.io is a cloud service that just means we can run it without managing by ourselves. We can connect to it over the Internet. It's meant primarily for storing and then retrieving data but it can do a lot more than just that. Adafruit.io can handle and visualize multiple feeds of data. </a:t>
            </a:r>
          </a:p>
        </p:txBody>
      </p:sp>
      <p:sp>
        <p:nvSpPr>
          <p:cNvPr id="7" name="Rectangle 6"/>
          <p:cNvSpPr/>
          <p:nvPr/>
        </p:nvSpPr>
        <p:spPr>
          <a:xfrm>
            <a:off x="8861743" y="4181402"/>
            <a:ext cx="1723613" cy="369332"/>
          </a:xfrm>
          <a:prstGeom prst="rect">
            <a:avLst/>
          </a:prstGeom>
        </p:spPr>
        <p:txBody>
          <a:bodyPr wrap="none">
            <a:spAutoFit/>
          </a:bodyPr>
          <a:lstStyle/>
          <a:p>
            <a:r>
              <a:rPr lang="en-US" dirty="0"/>
              <a:t>Fig: </a:t>
            </a:r>
            <a:r>
              <a:rPr lang="en-US" dirty="0" err="1"/>
              <a:t>Adafruit</a:t>
            </a:r>
            <a:r>
              <a:rPr lang="en-US" dirty="0"/>
              <a:t> IO</a:t>
            </a:r>
          </a:p>
        </p:txBody>
      </p:sp>
      <p:pic>
        <p:nvPicPr>
          <p:cNvPr id="8198" name="Picture 6" descr="Image result for Adafruit 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4350" y="99060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221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7">
            <a:extLst>
              <a:ext uri="{FF2B5EF4-FFF2-40B4-BE49-F238E27FC236}">
                <a16:creationId xmlns:a16="http://schemas.microsoft.com/office/drawing/2014/main" id="{7D748DF4-F747-4160-923A-D01255962922}"/>
              </a:ext>
            </a:extLst>
          </p:cNvPr>
          <p:cNvSpPr txBox="1">
            <a:spLocks/>
          </p:cNvSpPr>
          <p:nvPr/>
        </p:nvSpPr>
        <p:spPr>
          <a:xfrm>
            <a:off x="837128" y="749582"/>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dirty="0">
              <a:solidFill>
                <a:schemeClr val="tx1">
                  <a:lumMod val="75000"/>
                  <a:lumOff val="25000"/>
                </a:schemeClr>
              </a:solidFill>
            </a:endParaRPr>
          </a:p>
        </p:txBody>
      </p:sp>
      <p:sp>
        <p:nvSpPr>
          <p:cNvPr id="5" name="Text Placeholder 27">
            <a:extLst>
              <a:ext uri="{FF2B5EF4-FFF2-40B4-BE49-F238E27FC236}">
                <a16:creationId xmlns:a16="http://schemas.microsoft.com/office/drawing/2014/main" id="{7D748DF4-F747-4160-923A-D01255962922}"/>
              </a:ext>
            </a:extLst>
          </p:cNvPr>
          <p:cNvSpPr txBox="1">
            <a:spLocks/>
          </p:cNvSpPr>
          <p:nvPr/>
        </p:nvSpPr>
        <p:spPr>
          <a:xfrm>
            <a:off x="850006" y="826224"/>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chemeClr val="tx1">
                    <a:lumMod val="75000"/>
                    <a:lumOff val="25000"/>
                  </a:schemeClr>
                </a:solidFill>
              </a:rPr>
              <a:t>IFTT</a:t>
            </a:r>
          </a:p>
        </p:txBody>
      </p:sp>
      <p:sp>
        <p:nvSpPr>
          <p:cNvPr id="6" name="Rectangle 5"/>
          <p:cNvSpPr/>
          <p:nvPr/>
        </p:nvSpPr>
        <p:spPr>
          <a:xfrm>
            <a:off x="850006" y="1766963"/>
            <a:ext cx="5422005" cy="1938992"/>
          </a:xfrm>
          <a:prstGeom prst="rect">
            <a:avLst/>
          </a:prstGeom>
        </p:spPr>
        <p:txBody>
          <a:bodyPr wrap="square">
            <a:spAutoFit/>
          </a:bodyPr>
          <a:lstStyle/>
          <a:p>
            <a:pPr algn="just"/>
            <a:r>
              <a:rPr lang="en-US" sz="2000" dirty="0"/>
              <a:t>If This Then That, also known as IFTTT is a free web-based service to create chains of simple conditional statements, called applets. An applet is triggered by changes that occur within other web services such as Gmail, Facebook, Telegram, </a:t>
            </a:r>
            <a:r>
              <a:rPr lang="en-US" sz="2000" dirty="0" err="1"/>
              <a:t>Instagram</a:t>
            </a:r>
            <a:r>
              <a:rPr lang="en-US" sz="2000" dirty="0"/>
              <a:t>, or </a:t>
            </a:r>
            <a:r>
              <a:rPr lang="en-US" sz="2000" dirty="0" err="1"/>
              <a:t>Pinterest</a:t>
            </a:r>
            <a:r>
              <a:rPr lang="en-US" sz="2000" dirty="0"/>
              <a:t>. </a:t>
            </a:r>
          </a:p>
        </p:txBody>
      </p:sp>
      <p:sp>
        <p:nvSpPr>
          <p:cNvPr id="7" name="Rectangle 6"/>
          <p:cNvSpPr/>
          <p:nvPr/>
        </p:nvSpPr>
        <p:spPr>
          <a:xfrm>
            <a:off x="8658021" y="2197145"/>
            <a:ext cx="1120820" cy="369332"/>
          </a:xfrm>
          <a:prstGeom prst="rect">
            <a:avLst/>
          </a:prstGeom>
        </p:spPr>
        <p:txBody>
          <a:bodyPr wrap="none">
            <a:spAutoFit/>
          </a:bodyPr>
          <a:lstStyle/>
          <a:p>
            <a:r>
              <a:rPr lang="en-US" dirty="0"/>
              <a:t>Fig: IFTT</a:t>
            </a:r>
          </a:p>
        </p:txBody>
      </p:sp>
      <p:pic>
        <p:nvPicPr>
          <p:cNvPr id="10246" name="Picture 6"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1896" y="577894"/>
            <a:ext cx="2828925"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78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15" y="1439736"/>
            <a:ext cx="5422005" cy="2246769"/>
          </a:xfrm>
          <a:prstGeom prst="rect">
            <a:avLst/>
          </a:prstGeom>
        </p:spPr>
        <p:txBody>
          <a:bodyPr wrap="square">
            <a:spAutoFit/>
          </a:bodyPr>
          <a:lstStyle/>
          <a:p>
            <a:pPr algn="just"/>
            <a:r>
              <a:rPr lang="en-US" sz="2000" dirty="0" err="1"/>
              <a:t>Blynk</a:t>
            </a:r>
            <a:r>
              <a:rPr lang="en-US" sz="2000" dirty="0"/>
              <a:t> is a platform that allows us to quickly build interfaces for controlling and monitoring hardware projects from Android device. </a:t>
            </a:r>
          </a:p>
          <a:p>
            <a:pPr algn="just"/>
            <a:r>
              <a:rPr lang="en-US" sz="2000" dirty="0"/>
              <a:t>After downloading the </a:t>
            </a:r>
            <a:r>
              <a:rPr lang="en-US" sz="2000" dirty="0" err="1"/>
              <a:t>Blynk</a:t>
            </a:r>
            <a:r>
              <a:rPr lang="en-US" sz="2000" dirty="0"/>
              <a:t> app, we were create a project dashboard and arrange buttons, sliders, graphs, and other widgets onto the screen.</a:t>
            </a:r>
          </a:p>
        </p:txBody>
      </p:sp>
      <p:sp>
        <p:nvSpPr>
          <p:cNvPr id="3" name="Text Placeholder 27">
            <a:extLst>
              <a:ext uri="{FF2B5EF4-FFF2-40B4-BE49-F238E27FC236}">
                <a16:creationId xmlns:a16="http://schemas.microsoft.com/office/drawing/2014/main" id="{7D748DF4-F747-4160-923A-D01255962922}"/>
              </a:ext>
            </a:extLst>
          </p:cNvPr>
          <p:cNvSpPr txBox="1">
            <a:spLocks/>
          </p:cNvSpPr>
          <p:nvPr/>
        </p:nvSpPr>
        <p:spPr>
          <a:xfrm>
            <a:off x="1210615" y="902867"/>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err="1">
                <a:solidFill>
                  <a:schemeClr val="tx1">
                    <a:lumMod val="75000"/>
                    <a:lumOff val="25000"/>
                  </a:schemeClr>
                </a:solidFill>
              </a:rPr>
              <a:t>Blynk</a:t>
            </a:r>
            <a:endParaRPr lang="en-US" altLang="ko-KR" dirty="0">
              <a:solidFill>
                <a:schemeClr val="tx1">
                  <a:lumMod val="75000"/>
                  <a:lumOff val="25000"/>
                </a:schemeClr>
              </a:solidFill>
            </a:endParaRPr>
          </a:p>
        </p:txBody>
      </p:sp>
      <p:sp>
        <p:nvSpPr>
          <p:cNvPr id="4" name="Rectangle 3"/>
          <p:cNvSpPr/>
          <p:nvPr/>
        </p:nvSpPr>
        <p:spPr>
          <a:xfrm>
            <a:off x="9430229" y="3148886"/>
            <a:ext cx="1197765" cy="369332"/>
          </a:xfrm>
          <a:prstGeom prst="rect">
            <a:avLst/>
          </a:prstGeom>
        </p:spPr>
        <p:txBody>
          <a:bodyPr wrap="none">
            <a:spAutoFit/>
          </a:bodyPr>
          <a:lstStyle/>
          <a:p>
            <a:pPr algn="ctr"/>
            <a:r>
              <a:rPr lang="en-US" dirty="0"/>
              <a:t>Fig: </a:t>
            </a:r>
            <a:r>
              <a:rPr lang="en-US" dirty="0" err="1"/>
              <a:t>Blynk</a:t>
            </a:r>
            <a:endParaRPr lang="en-US" dirty="0"/>
          </a:p>
        </p:txBody>
      </p:sp>
      <p:sp>
        <p:nvSpPr>
          <p:cNvPr id="10" name="AutoShape 2" descr="Image result for Blyn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Image result for Blyn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mage result for Blyn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8" descr="Image result for Blyn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26" name="Picture 10"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5616" y="902867"/>
            <a:ext cx="2166993" cy="216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07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54602" y="2144294"/>
            <a:ext cx="3155343" cy="249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7">
            <a:extLst>
              <a:ext uri="{FF2B5EF4-FFF2-40B4-BE49-F238E27FC236}">
                <a16:creationId xmlns:a16="http://schemas.microsoft.com/office/drawing/2014/main" id="{7D748DF4-F747-4160-923A-D01255962922}"/>
              </a:ext>
            </a:extLst>
          </p:cNvPr>
          <p:cNvSpPr txBox="1">
            <a:spLocks/>
          </p:cNvSpPr>
          <p:nvPr/>
        </p:nvSpPr>
        <p:spPr>
          <a:xfrm>
            <a:off x="3199136" y="470819"/>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sz="4800" dirty="0">
                <a:solidFill>
                  <a:schemeClr val="tx1">
                    <a:lumMod val="75000"/>
                    <a:lumOff val="25000"/>
                  </a:schemeClr>
                </a:solidFill>
                <a:latin typeface="+mj-lt"/>
              </a:rPr>
              <a:t>Overview</a:t>
            </a:r>
          </a:p>
        </p:txBody>
      </p:sp>
      <p:sp>
        <p:nvSpPr>
          <p:cNvPr id="5" name="Rectangle 4"/>
          <p:cNvSpPr/>
          <p:nvPr/>
        </p:nvSpPr>
        <p:spPr>
          <a:xfrm>
            <a:off x="1038895" y="1545220"/>
            <a:ext cx="7615707" cy="4401205"/>
          </a:xfrm>
          <a:prstGeom prst="rect">
            <a:avLst/>
          </a:prstGeom>
        </p:spPr>
        <p:txBody>
          <a:bodyPr wrap="square">
            <a:spAutoFit/>
          </a:bodyPr>
          <a:lstStyle/>
          <a:p>
            <a:pPr algn="just"/>
            <a:r>
              <a:rPr lang="en-US" sz="2000" dirty="0"/>
              <a:t>We have  proposed a system which has the ability to remotely access the home appliances. Many system we saw that have been used internet, wireless technology to communicate and control home appliances, others used Bluetooth and GSM technology for controlling the home appliances. </a:t>
            </a:r>
          </a:p>
          <a:p>
            <a:pPr algn="just"/>
            <a:endParaRPr lang="en-US" sz="2000" dirty="0"/>
          </a:p>
          <a:p>
            <a:pPr algn="just"/>
            <a:r>
              <a:rPr lang="en-US" sz="2000" dirty="0"/>
              <a:t>The main objective of our project was to build a perfect companion for someone to be at home and the system is integrated with three different technology. Generally, home automation research targeted many needs like applications that provide the luxury and smart requirements while some threw light on the special needs for elderly and disabled etc. </a:t>
            </a:r>
          </a:p>
          <a:p>
            <a:pPr algn="just"/>
            <a:r>
              <a:rPr lang="en-US" sz="2000" dirty="0"/>
              <a:t>We propose a smart home automation system that uses more than one method. </a:t>
            </a:r>
            <a:endParaRPr lang="en-US" sz="2000" b="1" dirty="0"/>
          </a:p>
        </p:txBody>
      </p:sp>
    </p:spTree>
    <p:extLst>
      <p:ext uri="{BB962C8B-B14F-4D97-AF65-F5344CB8AC3E}">
        <p14:creationId xmlns:p14="http://schemas.microsoft.com/office/powerpoint/2010/main" val="147680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4018546" y="2649825"/>
            <a:ext cx="4331369" cy="995209"/>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You</a:t>
            </a:r>
            <a:endParaRPr lang="ko-KR" altLang="en-US" sz="5867" dirty="0">
              <a:solidFill>
                <a:schemeClr val="accent1">
                  <a:lumMod val="75000"/>
                </a:schemeClr>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1001788" y="2048081"/>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601165" y="145899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3534808" y="1537754"/>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601166" y="4412945"/>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3534808" y="4412944"/>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 Placeholder 27">
            <a:extLst>
              <a:ext uri="{FF2B5EF4-FFF2-40B4-BE49-F238E27FC236}">
                <a16:creationId xmlns:a16="http://schemas.microsoft.com/office/drawing/2014/main" id="{7D748DF4-F747-4160-923A-D01255962922}"/>
              </a:ext>
            </a:extLst>
          </p:cNvPr>
          <p:cNvSpPr txBox="1">
            <a:spLocks/>
          </p:cNvSpPr>
          <p:nvPr/>
        </p:nvSpPr>
        <p:spPr>
          <a:xfrm>
            <a:off x="3199136" y="470819"/>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sz="4800" dirty="0">
                <a:solidFill>
                  <a:schemeClr val="tx1">
                    <a:lumMod val="75000"/>
                    <a:lumOff val="25000"/>
                  </a:schemeClr>
                </a:solidFill>
                <a:latin typeface="+mj-lt"/>
              </a:rPr>
              <a:t>Introduction</a:t>
            </a:r>
          </a:p>
        </p:txBody>
      </p:sp>
      <p:sp>
        <p:nvSpPr>
          <p:cNvPr id="3" name="Rectangle 2"/>
          <p:cNvSpPr/>
          <p:nvPr/>
        </p:nvSpPr>
        <p:spPr>
          <a:xfrm>
            <a:off x="4928316" y="1354493"/>
            <a:ext cx="6778580" cy="2246769"/>
          </a:xfrm>
          <a:prstGeom prst="rect">
            <a:avLst/>
          </a:prstGeom>
        </p:spPr>
        <p:txBody>
          <a:bodyPr wrap="square">
            <a:spAutoFit/>
          </a:bodyPr>
          <a:lstStyle/>
          <a:p>
            <a:pPr algn="just"/>
            <a:r>
              <a:rPr lang="en-US" sz="2000" dirty="0"/>
              <a:t>What is IOT ?</a:t>
            </a:r>
            <a:endParaRPr lang="bn-IN" sz="2000" dirty="0"/>
          </a:p>
          <a:p>
            <a:pPr algn="just"/>
            <a:endParaRPr lang="en-US" sz="2000" dirty="0"/>
          </a:p>
          <a:p>
            <a:pPr algn="just"/>
            <a:r>
              <a:rPr lang="en-US" sz="2000" dirty="0"/>
              <a:t>IOT is short for Internet of Things. The Internet of Things refers to the ever-growing network of physical objects that feature an IP address for internet connectivity, and the communication that occurs between these objects and other Internet-enabled devices and systems.</a:t>
            </a:r>
          </a:p>
        </p:txBody>
      </p:sp>
      <p:sp>
        <p:nvSpPr>
          <p:cNvPr id="5" name="Rectangle 4"/>
          <p:cNvSpPr/>
          <p:nvPr/>
        </p:nvSpPr>
        <p:spPr>
          <a:xfrm>
            <a:off x="4928316" y="3940646"/>
            <a:ext cx="6778580" cy="2554545"/>
          </a:xfrm>
          <a:prstGeom prst="rect">
            <a:avLst/>
          </a:prstGeom>
        </p:spPr>
        <p:txBody>
          <a:bodyPr wrap="square">
            <a:spAutoFit/>
          </a:bodyPr>
          <a:lstStyle/>
          <a:p>
            <a:pPr algn="just"/>
            <a:r>
              <a:rPr lang="en-US" sz="2000" dirty="0"/>
              <a:t>What is Smart Home?</a:t>
            </a:r>
            <a:endParaRPr lang="bn-IN" sz="2000" dirty="0"/>
          </a:p>
          <a:p>
            <a:pPr algn="just"/>
            <a:endParaRPr lang="en-US" sz="2000" dirty="0"/>
          </a:p>
          <a:p>
            <a:pPr algn="just"/>
            <a:r>
              <a:rPr lang="en-US" sz="2000" dirty="0"/>
              <a:t>“Smart Home” is the term commonly used to define home or building, equipped with special system that does some intelligent actuations according to situation. Integration of the home systems allows them to communicate with one another through the home controller in pre-programmed scenarios or operating modes.</a:t>
            </a:r>
          </a:p>
        </p:txBody>
      </p:sp>
    </p:spTree>
    <p:extLst>
      <p:ext uri="{BB962C8B-B14F-4D97-AF65-F5344CB8AC3E}">
        <p14:creationId xmlns:p14="http://schemas.microsoft.com/office/powerpoint/2010/main" val="31102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6953" y="1447916"/>
            <a:ext cx="6675548" cy="1938992"/>
          </a:xfrm>
          <a:prstGeom prst="rect">
            <a:avLst/>
          </a:prstGeom>
        </p:spPr>
        <p:txBody>
          <a:bodyPr wrap="square">
            <a:spAutoFit/>
          </a:bodyPr>
          <a:lstStyle/>
          <a:p>
            <a:r>
              <a:rPr lang="en-US" sz="2000" dirty="0"/>
              <a:t>What is Automation?</a:t>
            </a:r>
            <a:endParaRPr lang="bn-IN" sz="2000" dirty="0"/>
          </a:p>
          <a:p>
            <a:endParaRPr lang="en-US" sz="2000" dirty="0"/>
          </a:p>
          <a:p>
            <a:pPr algn="just"/>
            <a:r>
              <a:rPr lang="en-US" sz="2000" dirty="0"/>
              <a:t>Automation is the process of automatically performing everyday functions around the home to save you time, energy, money and at the same time offering improved security. </a:t>
            </a:r>
          </a:p>
        </p:txBody>
      </p:sp>
      <p:sp>
        <p:nvSpPr>
          <p:cNvPr id="3" name="Rectangle 2"/>
          <p:cNvSpPr/>
          <p:nvPr/>
        </p:nvSpPr>
        <p:spPr>
          <a:xfrm>
            <a:off x="4966953" y="3721749"/>
            <a:ext cx="6096000" cy="2308324"/>
          </a:xfrm>
          <a:prstGeom prst="rect">
            <a:avLst/>
          </a:prstGeom>
        </p:spPr>
        <p:txBody>
          <a:bodyPr>
            <a:spAutoFit/>
          </a:bodyPr>
          <a:lstStyle/>
          <a:p>
            <a:pPr algn="just"/>
            <a:r>
              <a:rPr lang="en-US" b="1" dirty="0"/>
              <a:t>IOT BASED SMART HOME AUTOMATION SYSTEM</a:t>
            </a:r>
          </a:p>
          <a:p>
            <a:pPr algn="just"/>
            <a:endParaRPr lang="en-US" dirty="0"/>
          </a:p>
          <a:p>
            <a:pPr algn="just"/>
            <a:r>
              <a:rPr lang="en-US" dirty="0"/>
              <a:t>With the help of IOT if we control hardware devices through the internet and we control our home appliances, thus automating modern homes through the internet. Then we called it as a IOT Based Smart Home Automation System.</a:t>
            </a:r>
          </a:p>
          <a:p>
            <a:pPr algn="just"/>
            <a:endParaRPr lang="en-US" b="1" dirty="0"/>
          </a:p>
        </p:txBody>
      </p:sp>
      <p:pic>
        <p:nvPicPr>
          <p:cNvPr id="5" name="Graphic 3">
            <a:extLst>
              <a:ext uri="{FF2B5EF4-FFF2-40B4-BE49-F238E27FC236}">
                <a16:creationId xmlns:a16="http://schemas.microsoft.com/office/drawing/2014/main" id="{C2190742-A387-4D30-AB2F-8032059C3476}"/>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1001788" y="2048081"/>
            <a:ext cx="2616290" cy="2396742"/>
          </a:xfrm>
          <a:prstGeom prst="rect">
            <a:avLst/>
          </a:prstGeom>
        </p:spPr>
      </p:pic>
      <p:grpSp>
        <p:nvGrpSpPr>
          <p:cNvPr id="6" name="Group 5">
            <a:extLst>
              <a:ext uri="{FF2B5EF4-FFF2-40B4-BE49-F238E27FC236}">
                <a16:creationId xmlns:a16="http://schemas.microsoft.com/office/drawing/2014/main" id="{FC1B7BFB-6103-4204-B393-1FB4A0ECE216}"/>
              </a:ext>
            </a:extLst>
          </p:cNvPr>
          <p:cNvGrpSpPr/>
          <p:nvPr/>
        </p:nvGrpSpPr>
        <p:grpSpPr>
          <a:xfrm>
            <a:off x="601165" y="1458996"/>
            <a:ext cx="589085" cy="589085"/>
            <a:chOff x="1582614" y="2839915"/>
            <a:chExt cx="589085" cy="589085"/>
          </a:xfrm>
        </p:grpSpPr>
        <p:sp>
          <p:nvSpPr>
            <p:cNvPr id="7" name="Rectangle 6">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A0C07F4-8744-4FD2-A4C9-F34903835141}"/>
              </a:ext>
            </a:extLst>
          </p:cNvPr>
          <p:cNvGrpSpPr/>
          <p:nvPr/>
        </p:nvGrpSpPr>
        <p:grpSpPr>
          <a:xfrm rot="5400000">
            <a:off x="3534808" y="1537754"/>
            <a:ext cx="589085" cy="589085"/>
            <a:chOff x="1582614" y="2839915"/>
            <a:chExt cx="589085" cy="589085"/>
          </a:xfrm>
        </p:grpSpPr>
        <p:sp>
          <p:nvSpPr>
            <p:cNvPr id="10" name="Rectangle 9">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E250D89-5E15-4986-A3EC-7A0B040FC259}"/>
              </a:ext>
            </a:extLst>
          </p:cNvPr>
          <p:cNvGrpSpPr/>
          <p:nvPr/>
        </p:nvGrpSpPr>
        <p:grpSpPr>
          <a:xfrm flipV="1">
            <a:off x="601166" y="4412945"/>
            <a:ext cx="589085" cy="589085"/>
            <a:chOff x="1582614" y="2839915"/>
            <a:chExt cx="589085" cy="589085"/>
          </a:xfrm>
        </p:grpSpPr>
        <p:sp>
          <p:nvSpPr>
            <p:cNvPr id="13" name="Rectangle 12">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F9ECE2DF-48F9-40EB-87C1-DF24270DF8BC}"/>
              </a:ext>
            </a:extLst>
          </p:cNvPr>
          <p:cNvGrpSpPr/>
          <p:nvPr/>
        </p:nvGrpSpPr>
        <p:grpSpPr>
          <a:xfrm rot="16200000" flipV="1">
            <a:off x="3534808" y="4412944"/>
            <a:ext cx="589085" cy="589085"/>
            <a:chOff x="1582614" y="2839915"/>
            <a:chExt cx="589085" cy="589085"/>
          </a:xfrm>
        </p:grpSpPr>
        <p:sp>
          <p:nvSpPr>
            <p:cNvPr id="16" name="Rectangle 15">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 Placeholder 27">
            <a:extLst>
              <a:ext uri="{FF2B5EF4-FFF2-40B4-BE49-F238E27FC236}">
                <a16:creationId xmlns:a16="http://schemas.microsoft.com/office/drawing/2014/main" id="{7D748DF4-F747-4160-923A-D01255962922}"/>
              </a:ext>
            </a:extLst>
          </p:cNvPr>
          <p:cNvSpPr txBox="1">
            <a:spLocks/>
          </p:cNvSpPr>
          <p:nvPr/>
        </p:nvSpPr>
        <p:spPr>
          <a:xfrm>
            <a:off x="3199136" y="470819"/>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ko-KR" sz="4800" dirty="0">
                <a:solidFill>
                  <a:schemeClr val="tx1">
                    <a:lumMod val="75000"/>
                    <a:lumOff val="25000"/>
                  </a:schemeClr>
                </a:solidFill>
              </a:rPr>
              <a:t> </a:t>
            </a:r>
          </a:p>
        </p:txBody>
      </p:sp>
    </p:spTree>
    <p:extLst>
      <p:ext uri="{BB962C8B-B14F-4D97-AF65-F5344CB8AC3E}">
        <p14:creationId xmlns:p14="http://schemas.microsoft.com/office/powerpoint/2010/main" val="3600901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6CCC7F-C86B-4A63-BF48-C7A20F380B2C}"/>
              </a:ext>
            </a:extLst>
          </p:cNvPr>
          <p:cNvSpPr>
            <a:spLocks noGrp="1"/>
          </p:cNvSpPr>
          <p:nvPr>
            <p:ph type="body" sz="quarter" idx="10"/>
          </p:nvPr>
        </p:nvSpPr>
        <p:spPr/>
        <p:txBody>
          <a:bodyPr/>
          <a:lstStyle/>
          <a:p>
            <a:r>
              <a:rPr lang="en-US" sz="3200" b="1" dirty="0"/>
              <a:t>Basic Components and Required Software</a:t>
            </a:r>
          </a:p>
        </p:txBody>
      </p:sp>
      <p:grpSp>
        <p:nvGrpSpPr>
          <p:cNvPr id="7" name="Group 6">
            <a:extLst>
              <a:ext uri="{FF2B5EF4-FFF2-40B4-BE49-F238E27FC236}">
                <a16:creationId xmlns:a16="http://schemas.microsoft.com/office/drawing/2014/main" id="{56876195-E054-4432-A774-7E2BB9D10397}"/>
              </a:ext>
            </a:extLst>
          </p:cNvPr>
          <p:cNvGrpSpPr/>
          <p:nvPr/>
        </p:nvGrpSpPr>
        <p:grpSpPr>
          <a:xfrm>
            <a:off x="4226167" y="1894285"/>
            <a:ext cx="3880338" cy="4261848"/>
            <a:chOff x="5369718" y="2683668"/>
            <a:chExt cx="1452563" cy="1595377"/>
          </a:xfrm>
        </p:grpSpPr>
        <p:sp>
          <p:nvSpPr>
            <p:cNvPr id="8" name="Freeform: Shape 7">
              <a:extLst>
                <a:ext uri="{FF2B5EF4-FFF2-40B4-BE49-F238E27FC236}">
                  <a16:creationId xmlns:a16="http://schemas.microsoft.com/office/drawing/2014/main" id="{C9241BD8-6556-4E2C-B895-FCE53BD2AED0}"/>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52A1169D-927F-46FE-BC59-386CC21D789D}"/>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42DD6F4-9229-4F09-89D2-AE61AA686A8C}"/>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2C28B7F-E812-4E85-9254-D8AFCE57AD4F}"/>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EDF585F-51B6-460C-9639-6F654869D21E}"/>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4BFF45F-3123-46B5-8BAB-66EEFF74854D}"/>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E4215C-F238-4074-8566-066F4BB5499A}"/>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452315B-BF12-46F9-9CB7-88BF733DBDBC}"/>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C7FEAB0-01AF-4BB5-B68D-C312D06F6193}"/>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00F6227-1FD1-49E1-BC0D-7F773CAFA52B}"/>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53492B7-4E2F-44BE-BED4-66FBF7CB9E5B}"/>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4536104-7164-4358-9D90-8A4E16515F29}"/>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1AB1D94-074A-4C6B-93C2-777DAD2C5FEA}"/>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D9FCD37-8F8E-4B06-A3A4-7C68D84421DD}"/>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D9526B5-9BE8-4E09-A91A-B72E56E25927}"/>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E6E10C0-13B9-41B9-B50A-27F0F16144EC}"/>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1AE99C5-BD87-45B9-9CB8-68ECDF4356F9}"/>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325DCB3-D5B0-4BC1-B216-EBDAD79759CB}"/>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CFB5E71-AD5B-4955-9ABD-C527A3BC5124}"/>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9B7EB1D-CDB7-4B0F-959B-463731427B20}"/>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FD3780D-7D85-4A55-9081-7CAA313564B1}"/>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9A00F5A-29BF-4BE8-9981-002BC0FA48C8}"/>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025F13D-DA21-40A9-8EC5-76362F59C6F9}"/>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7D241EF-D072-477B-847D-B9D7812A2062}"/>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AD90D11-4718-49AA-A45E-BB32DCB8285E}"/>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E17D256-B342-4E37-9406-2AA05E8DA6E7}"/>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
        <p:nvSpPr>
          <p:cNvPr id="44" name="Freeform 14">
            <a:extLst>
              <a:ext uri="{FF2B5EF4-FFF2-40B4-BE49-F238E27FC236}">
                <a16:creationId xmlns:a16="http://schemas.microsoft.com/office/drawing/2014/main" id="{2E11B857-74CB-4115-9CDF-C2D1BCC2F6A5}"/>
              </a:ext>
            </a:extLst>
          </p:cNvPr>
          <p:cNvSpPr/>
          <p:nvPr/>
        </p:nvSpPr>
        <p:spPr>
          <a:xfrm flipV="1">
            <a:off x="1697305" y="2044925"/>
            <a:ext cx="2812211" cy="940280"/>
          </a:xfrm>
          <a:custGeom>
            <a:avLst/>
            <a:gdLst>
              <a:gd name="connsiteX0" fmla="*/ 2812211 w 2812211"/>
              <a:gd name="connsiteY0" fmla="*/ 0 h 940280"/>
              <a:gd name="connsiteX1" fmla="*/ 1949570 w 2812211"/>
              <a:gd name="connsiteY1" fmla="*/ 940280 h 940280"/>
              <a:gd name="connsiteX2" fmla="*/ 0 w 2812211"/>
              <a:gd name="connsiteY2" fmla="*/ 940280 h 940280"/>
            </a:gdLst>
            <a:ahLst/>
            <a:cxnLst>
              <a:cxn ang="0">
                <a:pos x="connsiteX0" y="connsiteY0"/>
              </a:cxn>
              <a:cxn ang="0">
                <a:pos x="connsiteX1" y="connsiteY1"/>
              </a:cxn>
              <a:cxn ang="0">
                <a:pos x="connsiteX2" y="connsiteY2"/>
              </a:cxn>
            </a:cxnLst>
            <a:rect l="l" t="t" r="r" b="b"/>
            <a:pathLst>
              <a:path w="2812211" h="940280">
                <a:moveTo>
                  <a:pt x="2812211" y="0"/>
                </a:moveTo>
                <a:lnTo>
                  <a:pt x="1949570" y="940280"/>
                </a:lnTo>
                <a:lnTo>
                  <a:pt x="0" y="940280"/>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45" name="Freeform 13">
            <a:extLst>
              <a:ext uri="{FF2B5EF4-FFF2-40B4-BE49-F238E27FC236}">
                <a16:creationId xmlns:a16="http://schemas.microsoft.com/office/drawing/2014/main" id="{D20AA7F7-2723-4B5C-B109-F66EC3D7DE60}"/>
              </a:ext>
            </a:extLst>
          </p:cNvPr>
          <p:cNvSpPr/>
          <p:nvPr/>
        </p:nvSpPr>
        <p:spPr>
          <a:xfrm flipV="1">
            <a:off x="7826612" y="5082010"/>
            <a:ext cx="2631058" cy="936000"/>
          </a:xfrm>
          <a:custGeom>
            <a:avLst/>
            <a:gdLst>
              <a:gd name="connsiteX0" fmla="*/ 0 w 2631057"/>
              <a:gd name="connsiteY0" fmla="*/ 793631 h 793631"/>
              <a:gd name="connsiteX1" fmla="*/ 603849 w 2631057"/>
              <a:gd name="connsiteY1" fmla="*/ 0 h 793631"/>
              <a:gd name="connsiteX2" fmla="*/ 2631057 w 2631057"/>
              <a:gd name="connsiteY2" fmla="*/ 0 h 793631"/>
            </a:gdLst>
            <a:ahLst/>
            <a:cxnLst>
              <a:cxn ang="0">
                <a:pos x="connsiteX0" y="connsiteY0"/>
              </a:cxn>
              <a:cxn ang="0">
                <a:pos x="connsiteX1" y="connsiteY1"/>
              </a:cxn>
              <a:cxn ang="0">
                <a:pos x="connsiteX2" y="connsiteY2"/>
              </a:cxn>
            </a:cxnLst>
            <a:rect l="l" t="t" r="r" b="b"/>
            <a:pathLst>
              <a:path w="2631057" h="793631">
                <a:moveTo>
                  <a:pt x="0" y="793631"/>
                </a:moveTo>
                <a:lnTo>
                  <a:pt x="603849" y="0"/>
                </a:lnTo>
                <a:lnTo>
                  <a:pt x="2631057" y="0"/>
                </a:lnTo>
              </a:path>
            </a:pathLst>
          </a:custGeom>
          <a:ln w="476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2" name="Rectangle 1"/>
          <p:cNvSpPr/>
          <p:nvPr/>
        </p:nvSpPr>
        <p:spPr>
          <a:xfrm>
            <a:off x="358248" y="2135582"/>
            <a:ext cx="4561482" cy="1938992"/>
          </a:xfrm>
          <a:prstGeom prst="rect">
            <a:avLst/>
          </a:prstGeom>
        </p:spPr>
        <p:txBody>
          <a:bodyPr wrap="square">
            <a:spAutoFit/>
          </a:bodyPr>
          <a:lstStyle/>
          <a:p>
            <a:r>
              <a:rPr lang="en-US" sz="2400" dirty="0"/>
              <a:t>Hardware components:</a:t>
            </a:r>
          </a:p>
          <a:p>
            <a:endParaRPr lang="en-US" sz="2400" dirty="0"/>
          </a:p>
          <a:p>
            <a:r>
              <a:rPr lang="en-US" sz="2400" dirty="0"/>
              <a:t>1. </a:t>
            </a:r>
            <a:r>
              <a:rPr lang="en-US" sz="2400" dirty="0" err="1"/>
              <a:t>Arduino</a:t>
            </a:r>
            <a:r>
              <a:rPr lang="en-US" sz="2400" dirty="0"/>
              <a:t> UNO</a:t>
            </a:r>
          </a:p>
          <a:p>
            <a:r>
              <a:rPr lang="en-US" sz="2400" dirty="0"/>
              <a:t>2. </a:t>
            </a:r>
            <a:r>
              <a:rPr lang="en-US" sz="2400" dirty="0" err="1"/>
              <a:t>NodeMCU</a:t>
            </a:r>
            <a:endParaRPr lang="en-US" sz="2400" dirty="0"/>
          </a:p>
          <a:p>
            <a:r>
              <a:rPr lang="en-US" sz="2400" dirty="0"/>
              <a:t>3. Relay Board</a:t>
            </a:r>
          </a:p>
        </p:txBody>
      </p:sp>
      <p:sp>
        <p:nvSpPr>
          <p:cNvPr id="4" name="Rectangle 3"/>
          <p:cNvSpPr/>
          <p:nvPr/>
        </p:nvSpPr>
        <p:spPr>
          <a:xfrm>
            <a:off x="8427848" y="2148733"/>
            <a:ext cx="3764152" cy="3416320"/>
          </a:xfrm>
          <a:prstGeom prst="rect">
            <a:avLst/>
          </a:prstGeom>
        </p:spPr>
        <p:txBody>
          <a:bodyPr wrap="square">
            <a:spAutoFit/>
          </a:bodyPr>
          <a:lstStyle/>
          <a:p>
            <a:r>
              <a:rPr lang="en-US" sz="2400" dirty="0"/>
              <a:t>Software</a:t>
            </a:r>
            <a:r>
              <a:rPr lang="en-US" sz="2400" b="1" dirty="0"/>
              <a:t> </a:t>
            </a:r>
            <a:r>
              <a:rPr lang="en-US" sz="2400" dirty="0"/>
              <a:t>components</a:t>
            </a:r>
            <a:r>
              <a:rPr lang="en-US" sz="2400" b="1" dirty="0"/>
              <a:t>: </a:t>
            </a:r>
          </a:p>
          <a:p>
            <a:endParaRPr lang="en-US" sz="2400" dirty="0"/>
          </a:p>
          <a:p>
            <a:r>
              <a:rPr lang="en-US" sz="2400" dirty="0"/>
              <a:t>1. Google Assistant</a:t>
            </a:r>
          </a:p>
          <a:p>
            <a:r>
              <a:rPr lang="en-US" sz="2400" dirty="0"/>
              <a:t>System </a:t>
            </a:r>
          </a:p>
          <a:p>
            <a:r>
              <a:rPr lang="en-US" sz="2400" dirty="0"/>
              <a:t>2. </a:t>
            </a:r>
            <a:r>
              <a:rPr lang="en-US" sz="2400" dirty="0" err="1"/>
              <a:t>Arduino</a:t>
            </a:r>
            <a:r>
              <a:rPr lang="en-US" sz="2400" dirty="0"/>
              <a:t> IDE </a:t>
            </a:r>
          </a:p>
          <a:p>
            <a:r>
              <a:rPr lang="en-US" sz="2400" dirty="0"/>
              <a:t>3. </a:t>
            </a:r>
            <a:r>
              <a:rPr lang="en-US" sz="2400" dirty="0" err="1"/>
              <a:t>Adafruit</a:t>
            </a:r>
            <a:r>
              <a:rPr lang="en-US" sz="2400" dirty="0"/>
              <a:t> IO </a:t>
            </a:r>
          </a:p>
          <a:p>
            <a:r>
              <a:rPr lang="en-US" sz="2400" dirty="0"/>
              <a:t>4. </a:t>
            </a:r>
            <a:r>
              <a:rPr lang="en-US" sz="2400" dirty="0" err="1"/>
              <a:t>Chatfuel</a:t>
            </a:r>
            <a:r>
              <a:rPr lang="en-US" sz="2400" dirty="0"/>
              <a:t> </a:t>
            </a:r>
          </a:p>
          <a:p>
            <a:r>
              <a:rPr lang="en-US" sz="2400" dirty="0"/>
              <a:t>5. IFTTT </a:t>
            </a:r>
          </a:p>
          <a:p>
            <a:r>
              <a:rPr lang="en-US" sz="2400" dirty="0"/>
              <a:t>6. </a:t>
            </a:r>
            <a:r>
              <a:rPr lang="en-US" sz="2400" dirty="0" err="1"/>
              <a:t>Blynk</a:t>
            </a:r>
            <a:r>
              <a:rPr lang="en-US" sz="2400" dirty="0"/>
              <a:t> </a:t>
            </a:r>
          </a:p>
        </p:txBody>
      </p:sp>
    </p:spTree>
    <p:extLst>
      <p:ext uri="{BB962C8B-B14F-4D97-AF65-F5344CB8AC3E}">
        <p14:creationId xmlns:p14="http://schemas.microsoft.com/office/powerpoint/2010/main" val="265352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6CCC7F-C86B-4A63-BF48-C7A20F380B2C}"/>
              </a:ext>
            </a:extLst>
          </p:cNvPr>
          <p:cNvSpPr>
            <a:spLocks noGrp="1"/>
          </p:cNvSpPr>
          <p:nvPr>
            <p:ph type="body" sz="quarter" idx="4294967295"/>
          </p:nvPr>
        </p:nvSpPr>
        <p:spPr>
          <a:xfrm>
            <a:off x="3510880" y="0"/>
            <a:ext cx="3405076" cy="723900"/>
          </a:xfrm>
          <a:prstGeom prst="rect">
            <a:avLst/>
          </a:prstGeom>
        </p:spPr>
        <p:txBody>
          <a:bodyPr/>
          <a:lstStyle/>
          <a:p>
            <a:pPr marL="0" indent="0">
              <a:buNone/>
            </a:pPr>
            <a:r>
              <a:rPr lang="en-US" sz="3200" b="1" dirty="0"/>
              <a:t>Circuit Diagram </a:t>
            </a:r>
          </a:p>
        </p:txBody>
      </p:sp>
      <p:sp>
        <p:nvSpPr>
          <p:cNvPr id="44" name="Freeform 14">
            <a:extLst>
              <a:ext uri="{FF2B5EF4-FFF2-40B4-BE49-F238E27FC236}">
                <a16:creationId xmlns:a16="http://schemas.microsoft.com/office/drawing/2014/main" id="{2E11B857-74CB-4115-9CDF-C2D1BCC2F6A5}"/>
              </a:ext>
            </a:extLst>
          </p:cNvPr>
          <p:cNvSpPr/>
          <p:nvPr/>
        </p:nvSpPr>
        <p:spPr>
          <a:xfrm flipV="1">
            <a:off x="1697305" y="2044925"/>
            <a:ext cx="2812211" cy="940280"/>
          </a:xfrm>
          <a:custGeom>
            <a:avLst/>
            <a:gdLst>
              <a:gd name="connsiteX0" fmla="*/ 2812211 w 2812211"/>
              <a:gd name="connsiteY0" fmla="*/ 0 h 940280"/>
              <a:gd name="connsiteX1" fmla="*/ 1949570 w 2812211"/>
              <a:gd name="connsiteY1" fmla="*/ 940280 h 940280"/>
              <a:gd name="connsiteX2" fmla="*/ 0 w 2812211"/>
              <a:gd name="connsiteY2" fmla="*/ 940280 h 940280"/>
            </a:gdLst>
            <a:ahLst/>
            <a:cxnLst>
              <a:cxn ang="0">
                <a:pos x="connsiteX0" y="connsiteY0"/>
              </a:cxn>
              <a:cxn ang="0">
                <a:pos x="connsiteX1" y="connsiteY1"/>
              </a:cxn>
              <a:cxn ang="0">
                <a:pos x="connsiteX2" y="connsiteY2"/>
              </a:cxn>
            </a:cxnLst>
            <a:rect l="l" t="t" r="r" b="b"/>
            <a:pathLst>
              <a:path w="2812211" h="940280">
                <a:moveTo>
                  <a:pt x="2812211" y="0"/>
                </a:moveTo>
                <a:lnTo>
                  <a:pt x="1949570" y="940280"/>
                </a:lnTo>
                <a:lnTo>
                  <a:pt x="0" y="940280"/>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45" name="Freeform 13">
            <a:extLst>
              <a:ext uri="{FF2B5EF4-FFF2-40B4-BE49-F238E27FC236}">
                <a16:creationId xmlns:a16="http://schemas.microsoft.com/office/drawing/2014/main" id="{D20AA7F7-2723-4B5C-B109-F66EC3D7DE60}"/>
              </a:ext>
            </a:extLst>
          </p:cNvPr>
          <p:cNvSpPr/>
          <p:nvPr/>
        </p:nvSpPr>
        <p:spPr>
          <a:xfrm flipV="1">
            <a:off x="7826612" y="5082010"/>
            <a:ext cx="2631058" cy="936000"/>
          </a:xfrm>
          <a:custGeom>
            <a:avLst/>
            <a:gdLst>
              <a:gd name="connsiteX0" fmla="*/ 0 w 2631057"/>
              <a:gd name="connsiteY0" fmla="*/ 793631 h 793631"/>
              <a:gd name="connsiteX1" fmla="*/ 603849 w 2631057"/>
              <a:gd name="connsiteY1" fmla="*/ 0 h 793631"/>
              <a:gd name="connsiteX2" fmla="*/ 2631057 w 2631057"/>
              <a:gd name="connsiteY2" fmla="*/ 0 h 793631"/>
            </a:gdLst>
            <a:ahLst/>
            <a:cxnLst>
              <a:cxn ang="0">
                <a:pos x="connsiteX0" y="connsiteY0"/>
              </a:cxn>
              <a:cxn ang="0">
                <a:pos x="connsiteX1" y="connsiteY1"/>
              </a:cxn>
              <a:cxn ang="0">
                <a:pos x="connsiteX2" y="connsiteY2"/>
              </a:cxn>
            </a:cxnLst>
            <a:rect l="l" t="t" r="r" b="b"/>
            <a:pathLst>
              <a:path w="2631057" h="793631">
                <a:moveTo>
                  <a:pt x="0" y="793631"/>
                </a:moveTo>
                <a:lnTo>
                  <a:pt x="603849" y="0"/>
                </a:lnTo>
                <a:lnTo>
                  <a:pt x="2631057" y="0"/>
                </a:lnTo>
              </a:path>
            </a:pathLst>
          </a:custGeom>
          <a:ln w="476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pic>
        <p:nvPicPr>
          <p:cNvPr id="5" name="Picture 4">
            <a:extLst>
              <a:ext uri="{FF2B5EF4-FFF2-40B4-BE49-F238E27FC236}">
                <a16:creationId xmlns:a16="http://schemas.microsoft.com/office/drawing/2014/main" id="{3F90F6CF-2FC0-4AE0-BFB1-6137581EC221}"/>
              </a:ext>
            </a:extLst>
          </p:cNvPr>
          <p:cNvPicPr/>
          <p:nvPr/>
        </p:nvPicPr>
        <p:blipFill>
          <a:blip r:embed="rId2">
            <a:extLst>
              <a:ext uri="{28A0092B-C50C-407E-A947-70E740481C1C}">
                <a14:useLocalDpi xmlns:a14="http://schemas.microsoft.com/office/drawing/2010/main" val="0"/>
              </a:ext>
            </a:extLst>
          </a:blip>
          <a:stretch>
            <a:fillRect/>
          </a:stretch>
        </p:blipFill>
        <p:spPr>
          <a:xfrm>
            <a:off x="2687744" y="547352"/>
            <a:ext cx="7606420" cy="5470658"/>
          </a:xfrm>
          <a:prstGeom prst="rect">
            <a:avLst/>
          </a:prstGeom>
        </p:spPr>
      </p:pic>
    </p:spTree>
    <p:extLst>
      <p:ext uri="{BB962C8B-B14F-4D97-AF65-F5344CB8AC3E}">
        <p14:creationId xmlns:p14="http://schemas.microsoft.com/office/powerpoint/2010/main" val="266343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15" y="1439736"/>
            <a:ext cx="9929610" cy="2031325"/>
          </a:xfrm>
          <a:prstGeom prst="rect">
            <a:avLst/>
          </a:prstGeom>
        </p:spPr>
        <p:txBody>
          <a:bodyPr wrap="square">
            <a:spAutoFit/>
          </a:bodyPr>
          <a:lstStyle/>
          <a:p>
            <a:pPr algn="just"/>
            <a:r>
              <a:rPr lang="en-US" dirty="0"/>
              <a:t>The </a:t>
            </a:r>
            <a:r>
              <a:rPr lang="en-US" dirty="0" err="1"/>
              <a:t>Arduino</a:t>
            </a:r>
            <a:r>
              <a:rPr lang="en-US" dirty="0"/>
              <a:t> Uno is a microcontroller board based on the ATmega328 (datasheet). It has 14 digital input/output pins (of which 6 can be used as PWM outputs), 6 analog inputs, a 16 MHz ceramic resonator, a USB connection, a power jack, an ICSP header, and a reset button.</a:t>
            </a:r>
          </a:p>
          <a:p>
            <a:pPr algn="just"/>
            <a:r>
              <a:rPr lang="en-US" dirty="0"/>
              <a:t>And we used this feature to make our System.</a:t>
            </a:r>
          </a:p>
          <a:p>
            <a:pPr algn="just"/>
            <a:r>
              <a:rPr lang="en-US" b="1" dirty="0"/>
              <a:t>Arduino board is an open-source platform used to make electronics projects.</a:t>
            </a:r>
          </a:p>
          <a:p>
            <a:pPr algn="just"/>
            <a:endParaRPr lang="en-US" dirty="0"/>
          </a:p>
          <a:p>
            <a:pPr algn="just"/>
            <a:endParaRPr lang="en-US" dirty="0"/>
          </a:p>
        </p:txBody>
      </p:sp>
      <p:sp>
        <p:nvSpPr>
          <p:cNvPr id="6" name="Text Placeholder 27">
            <a:extLst>
              <a:ext uri="{FF2B5EF4-FFF2-40B4-BE49-F238E27FC236}">
                <a16:creationId xmlns:a16="http://schemas.microsoft.com/office/drawing/2014/main" id="{7D748DF4-F747-4160-923A-D01255962922}"/>
              </a:ext>
            </a:extLst>
          </p:cNvPr>
          <p:cNvSpPr txBox="1">
            <a:spLocks/>
          </p:cNvSpPr>
          <p:nvPr/>
        </p:nvSpPr>
        <p:spPr>
          <a:xfrm>
            <a:off x="1210615" y="902867"/>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err="1">
                <a:solidFill>
                  <a:schemeClr val="tx1">
                    <a:lumMod val="75000"/>
                    <a:lumOff val="25000"/>
                  </a:schemeClr>
                </a:solidFill>
              </a:rPr>
              <a:t>Arduino</a:t>
            </a:r>
            <a:r>
              <a:rPr lang="en-US" altLang="ko-KR" dirty="0">
                <a:solidFill>
                  <a:schemeClr val="tx1">
                    <a:lumMod val="75000"/>
                    <a:lumOff val="25000"/>
                  </a:schemeClr>
                </a:solidFill>
              </a:rPr>
              <a:t> Uno</a:t>
            </a:r>
          </a:p>
        </p:txBody>
      </p:sp>
      <p:pic>
        <p:nvPicPr>
          <p:cNvPr id="7" name="Picture 6" descr="Related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4322" y="3808477"/>
            <a:ext cx="2785745" cy="1852930"/>
          </a:xfrm>
          <a:prstGeom prst="rect">
            <a:avLst/>
          </a:prstGeom>
          <a:noFill/>
          <a:ln>
            <a:noFill/>
          </a:ln>
        </p:spPr>
      </p:pic>
      <p:sp>
        <p:nvSpPr>
          <p:cNvPr id="3" name="Rectangle 2"/>
          <p:cNvSpPr/>
          <p:nvPr/>
        </p:nvSpPr>
        <p:spPr>
          <a:xfrm>
            <a:off x="4700789" y="5998823"/>
            <a:ext cx="2126247" cy="369332"/>
          </a:xfrm>
          <a:prstGeom prst="rect">
            <a:avLst/>
          </a:prstGeom>
        </p:spPr>
        <p:txBody>
          <a:bodyPr wrap="square">
            <a:spAutoFit/>
          </a:bodyPr>
          <a:lstStyle/>
          <a:p>
            <a:r>
              <a:rPr lang="en-US" dirty="0"/>
              <a:t>Fig:  </a:t>
            </a:r>
            <a:r>
              <a:rPr lang="en-US" dirty="0" err="1"/>
              <a:t>Aurduino</a:t>
            </a:r>
            <a:r>
              <a:rPr lang="en-US" dirty="0"/>
              <a:t> Uno</a:t>
            </a:r>
          </a:p>
        </p:txBody>
      </p:sp>
    </p:spTree>
    <p:extLst>
      <p:ext uri="{BB962C8B-B14F-4D97-AF65-F5344CB8AC3E}">
        <p14:creationId xmlns:p14="http://schemas.microsoft.com/office/powerpoint/2010/main" val="110058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15" y="1439736"/>
            <a:ext cx="9929610" cy="1200329"/>
          </a:xfrm>
          <a:prstGeom prst="rect">
            <a:avLst/>
          </a:prstGeom>
        </p:spPr>
        <p:txBody>
          <a:bodyPr wrap="square">
            <a:spAutoFit/>
          </a:bodyPr>
          <a:lstStyle/>
          <a:p>
            <a:pPr algn="just"/>
            <a:r>
              <a:rPr lang="en-US" dirty="0" err="1"/>
              <a:t>NodeMCU</a:t>
            </a:r>
            <a:r>
              <a:rPr lang="en-US" dirty="0"/>
              <a:t> is an open source </a:t>
            </a:r>
            <a:r>
              <a:rPr lang="en-US" dirty="0" err="1"/>
              <a:t>IoT</a:t>
            </a:r>
            <a:r>
              <a:rPr lang="en-US" dirty="0"/>
              <a:t> platform. </a:t>
            </a:r>
            <a:r>
              <a:rPr lang="en-US" dirty="0" err="1"/>
              <a:t>ENodeMCU</a:t>
            </a:r>
            <a:r>
              <a:rPr lang="en-US" dirty="0"/>
              <a:t> is a development board featuring the popular ESP8266 </a:t>
            </a:r>
            <a:r>
              <a:rPr lang="en-US" dirty="0" err="1"/>
              <a:t>WiFi</a:t>
            </a:r>
            <a:r>
              <a:rPr lang="en-US" dirty="0"/>
              <a:t> chip. As it turns out, we programed the ESP8266 just like any other microcontroller. Its obvious advantage over the </a:t>
            </a:r>
            <a:r>
              <a:rPr lang="en-US" dirty="0" err="1"/>
              <a:t>Arduino</a:t>
            </a:r>
            <a:r>
              <a:rPr lang="en-US" dirty="0"/>
              <a:t> or PIC is that it can readily connect to the Internet via </a:t>
            </a:r>
            <a:r>
              <a:rPr lang="en-US" dirty="0" err="1"/>
              <a:t>WiFi</a:t>
            </a:r>
            <a:r>
              <a:rPr lang="en-US" dirty="0"/>
              <a:t>. We used it to make the whole process wireless.</a:t>
            </a:r>
          </a:p>
        </p:txBody>
      </p:sp>
      <p:sp>
        <p:nvSpPr>
          <p:cNvPr id="6" name="Text Placeholder 27">
            <a:extLst>
              <a:ext uri="{FF2B5EF4-FFF2-40B4-BE49-F238E27FC236}">
                <a16:creationId xmlns:a16="http://schemas.microsoft.com/office/drawing/2014/main" id="{7D748DF4-F747-4160-923A-D01255962922}"/>
              </a:ext>
            </a:extLst>
          </p:cNvPr>
          <p:cNvSpPr txBox="1">
            <a:spLocks/>
          </p:cNvSpPr>
          <p:nvPr/>
        </p:nvSpPr>
        <p:spPr>
          <a:xfrm>
            <a:off x="1210615" y="902867"/>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err="1">
                <a:solidFill>
                  <a:schemeClr val="tx1">
                    <a:lumMod val="75000"/>
                    <a:lumOff val="25000"/>
                  </a:schemeClr>
                </a:solidFill>
              </a:rPr>
              <a:t>NodeMCU</a:t>
            </a:r>
            <a:endParaRPr lang="en-US" altLang="ko-KR" dirty="0">
              <a:solidFill>
                <a:schemeClr val="tx1">
                  <a:lumMod val="75000"/>
                  <a:lumOff val="25000"/>
                </a:schemeClr>
              </a:solidFill>
            </a:endParaRPr>
          </a:p>
        </p:txBody>
      </p:sp>
      <p:sp>
        <p:nvSpPr>
          <p:cNvPr id="3" name="Rectangle 2"/>
          <p:cNvSpPr/>
          <p:nvPr/>
        </p:nvSpPr>
        <p:spPr>
          <a:xfrm>
            <a:off x="4803820" y="5292075"/>
            <a:ext cx="1838965" cy="369332"/>
          </a:xfrm>
          <a:prstGeom prst="rect">
            <a:avLst/>
          </a:prstGeom>
        </p:spPr>
        <p:txBody>
          <a:bodyPr wrap="none">
            <a:spAutoFit/>
          </a:bodyPr>
          <a:lstStyle/>
          <a:p>
            <a:r>
              <a:rPr lang="en-US" dirty="0"/>
              <a:t>Fig:   </a:t>
            </a:r>
            <a:r>
              <a:rPr lang="en-US" dirty="0" err="1"/>
              <a:t>NodeMCU</a:t>
            </a:r>
            <a:endParaRPr lang="en-US" dirty="0"/>
          </a:p>
        </p:txBody>
      </p:sp>
      <p:pic>
        <p:nvPicPr>
          <p:cNvPr id="8" name="Picture 7" descr="Image result for NodeMCU"/>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2725" y="2831358"/>
            <a:ext cx="4457700" cy="2277110"/>
          </a:xfrm>
          <a:prstGeom prst="rect">
            <a:avLst/>
          </a:prstGeom>
          <a:noFill/>
          <a:ln>
            <a:noFill/>
          </a:ln>
        </p:spPr>
      </p:pic>
    </p:spTree>
    <p:extLst>
      <p:ext uri="{BB962C8B-B14F-4D97-AF65-F5344CB8AC3E}">
        <p14:creationId xmlns:p14="http://schemas.microsoft.com/office/powerpoint/2010/main" val="248484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15" y="1439736"/>
            <a:ext cx="9929610" cy="1200329"/>
          </a:xfrm>
          <a:prstGeom prst="rect">
            <a:avLst/>
          </a:prstGeom>
        </p:spPr>
        <p:txBody>
          <a:bodyPr wrap="square">
            <a:spAutoFit/>
          </a:bodyPr>
          <a:lstStyle/>
          <a:p>
            <a:pPr algn="just"/>
            <a:r>
              <a:rPr lang="en-US" dirty="0"/>
              <a:t>A relay is an electrically operated switch. Relays we used where it is necessary to control a circuit by a separate low-power signal, or where several circuits must be controlled by one signal. We also used to control power circuits with no moving parts, instead using a semiconductor device to perform switching.</a:t>
            </a:r>
          </a:p>
        </p:txBody>
      </p:sp>
      <p:sp>
        <p:nvSpPr>
          <p:cNvPr id="6" name="Text Placeholder 27">
            <a:extLst>
              <a:ext uri="{FF2B5EF4-FFF2-40B4-BE49-F238E27FC236}">
                <a16:creationId xmlns:a16="http://schemas.microsoft.com/office/drawing/2014/main" id="{7D748DF4-F747-4160-923A-D01255962922}"/>
              </a:ext>
            </a:extLst>
          </p:cNvPr>
          <p:cNvSpPr txBox="1">
            <a:spLocks/>
          </p:cNvSpPr>
          <p:nvPr/>
        </p:nvSpPr>
        <p:spPr>
          <a:xfrm>
            <a:off x="1210615" y="902867"/>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chemeClr val="tx1">
                    <a:lumMod val="75000"/>
                    <a:lumOff val="25000"/>
                  </a:schemeClr>
                </a:solidFill>
              </a:rPr>
              <a:t>Relay Board</a:t>
            </a:r>
          </a:p>
        </p:txBody>
      </p:sp>
      <p:sp>
        <p:nvSpPr>
          <p:cNvPr id="3" name="Rectangle 2"/>
          <p:cNvSpPr/>
          <p:nvPr/>
        </p:nvSpPr>
        <p:spPr>
          <a:xfrm>
            <a:off x="4866985" y="5661407"/>
            <a:ext cx="1903085" cy="369332"/>
          </a:xfrm>
          <a:prstGeom prst="rect">
            <a:avLst/>
          </a:prstGeom>
        </p:spPr>
        <p:txBody>
          <a:bodyPr wrap="none">
            <a:spAutoFit/>
          </a:bodyPr>
          <a:lstStyle/>
          <a:p>
            <a:r>
              <a:rPr lang="en-US" dirty="0"/>
              <a:t>Fig: Relay Board</a:t>
            </a:r>
          </a:p>
        </p:txBody>
      </p:sp>
      <p:pic>
        <p:nvPicPr>
          <p:cNvPr id="7" name="Picture 6" descr="Image result for relay boar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391" y="2938395"/>
            <a:ext cx="3214274" cy="2538346"/>
          </a:xfrm>
          <a:prstGeom prst="rect">
            <a:avLst/>
          </a:prstGeom>
          <a:noFill/>
          <a:ln>
            <a:noFill/>
          </a:ln>
        </p:spPr>
      </p:pic>
    </p:spTree>
    <p:extLst>
      <p:ext uri="{BB962C8B-B14F-4D97-AF65-F5344CB8AC3E}">
        <p14:creationId xmlns:p14="http://schemas.microsoft.com/office/powerpoint/2010/main" val="16947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7">
            <a:extLst>
              <a:ext uri="{FF2B5EF4-FFF2-40B4-BE49-F238E27FC236}">
                <a16:creationId xmlns:a16="http://schemas.microsoft.com/office/drawing/2014/main" id="{7D748DF4-F747-4160-923A-D01255962922}"/>
              </a:ext>
            </a:extLst>
          </p:cNvPr>
          <p:cNvSpPr txBox="1">
            <a:spLocks/>
          </p:cNvSpPr>
          <p:nvPr/>
        </p:nvSpPr>
        <p:spPr>
          <a:xfrm>
            <a:off x="1210615" y="902867"/>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chemeClr val="tx1">
                    <a:lumMod val="75000"/>
                    <a:lumOff val="25000"/>
                  </a:schemeClr>
                </a:solidFill>
              </a:rPr>
              <a:t>Google assistant</a:t>
            </a:r>
          </a:p>
        </p:txBody>
      </p:sp>
      <p:sp>
        <p:nvSpPr>
          <p:cNvPr id="4" name="Rectangle 3"/>
          <p:cNvSpPr/>
          <p:nvPr/>
        </p:nvSpPr>
        <p:spPr>
          <a:xfrm>
            <a:off x="8111559" y="2806628"/>
            <a:ext cx="3480440" cy="369332"/>
          </a:xfrm>
          <a:prstGeom prst="rect">
            <a:avLst/>
          </a:prstGeom>
        </p:spPr>
        <p:txBody>
          <a:bodyPr wrap="none">
            <a:spAutoFit/>
          </a:bodyPr>
          <a:lstStyle/>
          <a:p>
            <a:pPr algn="ctr"/>
            <a:r>
              <a:rPr lang="en-US" dirty="0"/>
              <a:t>Fig: Windows Operating System</a:t>
            </a:r>
          </a:p>
        </p:txBody>
      </p:sp>
      <p:sp>
        <p:nvSpPr>
          <p:cNvPr id="6" name="Text Placeholder 27">
            <a:extLst>
              <a:ext uri="{FF2B5EF4-FFF2-40B4-BE49-F238E27FC236}">
                <a16:creationId xmlns:a16="http://schemas.microsoft.com/office/drawing/2014/main" id="{7D748DF4-F747-4160-923A-D01255962922}"/>
              </a:ext>
            </a:extLst>
          </p:cNvPr>
          <p:cNvSpPr txBox="1">
            <a:spLocks/>
          </p:cNvSpPr>
          <p:nvPr/>
        </p:nvSpPr>
        <p:spPr>
          <a:xfrm>
            <a:off x="1236372" y="3906895"/>
            <a:ext cx="5719452" cy="432048"/>
          </a:xfrm>
          <a:prstGeom prst="rect">
            <a:avLst/>
          </a:prstGeom>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err="1">
                <a:solidFill>
                  <a:schemeClr val="tx1">
                    <a:lumMod val="75000"/>
                    <a:lumOff val="25000"/>
                  </a:schemeClr>
                </a:solidFill>
              </a:rPr>
              <a:t>Arduino</a:t>
            </a:r>
            <a:r>
              <a:rPr lang="en-US" altLang="ko-KR" dirty="0">
                <a:solidFill>
                  <a:schemeClr val="tx1">
                    <a:lumMod val="75000"/>
                    <a:lumOff val="25000"/>
                  </a:schemeClr>
                </a:solidFill>
              </a:rPr>
              <a:t> IDE</a:t>
            </a:r>
          </a:p>
        </p:txBody>
      </p:sp>
      <p:sp>
        <p:nvSpPr>
          <p:cNvPr id="7" name="Rectangle 6"/>
          <p:cNvSpPr/>
          <p:nvPr/>
        </p:nvSpPr>
        <p:spPr>
          <a:xfrm>
            <a:off x="1210614" y="4734581"/>
            <a:ext cx="5422005" cy="1323439"/>
          </a:xfrm>
          <a:prstGeom prst="rect">
            <a:avLst/>
          </a:prstGeom>
        </p:spPr>
        <p:txBody>
          <a:bodyPr wrap="square">
            <a:spAutoFit/>
          </a:bodyPr>
          <a:lstStyle/>
          <a:p>
            <a:pPr algn="just"/>
            <a:r>
              <a:rPr lang="en-US" sz="2000" dirty="0"/>
              <a:t>The </a:t>
            </a:r>
            <a:r>
              <a:rPr lang="en-US" sz="2000" dirty="0" err="1"/>
              <a:t>Arduino</a:t>
            </a:r>
            <a:r>
              <a:rPr lang="en-US" sz="2000" dirty="0"/>
              <a:t> IDE is incredibly minimalistic, yet it provides a near-complete environment for most </a:t>
            </a:r>
            <a:r>
              <a:rPr lang="en-US" sz="2000" dirty="0" err="1"/>
              <a:t>Arduino</a:t>
            </a:r>
            <a:r>
              <a:rPr lang="en-US" sz="2000" dirty="0"/>
              <a:t>-based projects.</a:t>
            </a:r>
          </a:p>
          <a:p>
            <a:pPr algn="just"/>
            <a:r>
              <a:rPr lang="en-US" sz="2000" dirty="0"/>
              <a:t>We used this platform for coding.</a:t>
            </a:r>
          </a:p>
        </p:txBody>
      </p:sp>
      <p:sp>
        <p:nvSpPr>
          <p:cNvPr id="9" name="Rectangle 8"/>
          <p:cNvSpPr/>
          <p:nvPr/>
        </p:nvSpPr>
        <p:spPr>
          <a:xfrm>
            <a:off x="8745511" y="6134629"/>
            <a:ext cx="1992918" cy="369332"/>
          </a:xfrm>
          <a:prstGeom prst="rect">
            <a:avLst/>
          </a:prstGeom>
        </p:spPr>
        <p:txBody>
          <a:bodyPr wrap="none">
            <a:spAutoFit/>
          </a:bodyPr>
          <a:lstStyle/>
          <a:p>
            <a:r>
              <a:rPr lang="en-US" dirty="0"/>
              <a:t>Fig: </a:t>
            </a:r>
            <a:r>
              <a:rPr lang="en-US" dirty="0" err="1"/>
              <a:t>Aurduino</a:t>
            </a:r>
            <a:r>
              <a:rPr lang="en-US" dirty="0"/>
              <a:t> IDE</a:t>
            </a:r>
            <a:endParaRPr lang="en-US" altLang="ko-KR" dirty="0">
              <a:solidFill>
                <a:schemeClr val="tx1">
                  <a:lumMod val="75000"/>
                  <a:lumOff val="25000"/>
                </a:schemeClr>
              </a:solidFill>
            </a:endParaRPr>
          </a:p>
        </p:txBody>
      </p:sp>
      <p:pic>
        <p:nvPicPr>
          <p:cNvPr id="11" name="Picture 10"/>
          <p:cNvPicPr/>
          <p:nvPr/>
        </p:nvPicPr>
        <p:blipFill>
          <a:blip r:embed="rId2" cstate="print"/>
          <a:stretch>
            <a:fillRect/>
          </a:stretch>
        </p:blipFill>
        <p:spPr>
          <a:xfrm>
            <a:off x="8376908" y="4045518"/>
            <a:ext cx="2733203" cy="2119259"/>
          </a:xfrm>
          <a:prstGeom prst="rect">
            <a:avLst/>
          </a:prstGeom>
        </p:spPr>
      </p:pic>
      <p:pic>
        <p:nvPicPr>
          <p:cNvPr id="1026" name="Picture 2" descr="C:\Users\Lab4pc106\Desktop\Yonomi+-+Google+Assistant+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1559" y="688183"/>
            <a:ext cx="3260822" cy="195649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10614" y="1667855"/>
            <a:ext cx="6096000" cy="1323439"/>
          </a:xfrm>
          <a:prstGeom prst="rect">
            <a:avLst/>
          </a:prstGeom>
        </p:spPr>
        <p:txBody>
          <a:bodyPr>
            <a:spAutoFit/>
          </a:bodyPr>
          <a:lstStyle/>
          <a:p>
            <a:pPr algn="just"/>
            <a:r>
              <a:rPr lang="en-US" sz="2000" dirty="0"/>
              <a:t>Google Assistant is an artificial intelligence-powered virtual assistant developed by Google that is primarily available on mobile and smart home devices. </a:t>
            </a:r>
          </a:p>
        </p:txBody>
      </p:sp>
    </p:spTree>
    <p:extLst>
      <p:ext uri="{BB962C8B-B14F-4D97-AF65-F5344CB8AC3E}">
        <p14:creationId xmlns:p14="http://schemas.microsoft.com/office/powerpoint/2010/main" val="3879083209"/>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5341</TotalTime>
  <Words>739</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14</vt:i4>
      </vt:variant>
    </vt:vector>
  </HeadingPairs>
  <TitlesOfParts>
    <vt:vector size="19" baseType="lpstr">
      <vt:lpstr>Adobe Garamond Pro Bold</vt: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Ashikur Rahman</cp:lastModifiedBy>
  <cp:revision>184</cp:revision>
  <dcterms:created xsi:type="dcterms:W3CDTF">2018-04-24T17:14:44Z</dcterms:created>
  <dcterms:modified xsi:type="dcterms:W3CDTF">2019-10-02T12:51:20Z</dcterms:modified>
</cp:coreProperties>
</file>