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handoutMasterIdLst>
    <p:handoutMasterId r:id="rId33"/>
  </p:handoutMasterIdLst>
  <p:sldIdLst>
    <p:sldId id="256" r:id="rId2"/>
    <p:sldId id="257" r:id="rId3"/>
    <p:sldId id="282" r:id="rId4"/>
    <p:sldId id="267" r:id="rId5"/>
    <p:sldId id="258" r:id="rId6"/>
    <p:sldId id="260" r:id="rId7"/>
    <p:sldId id="259" r:id="rId8"/>
    <p:sldId id="261" r:id="rId9"/>
    <p:sldId id="264" r:id="rId10"/>
    <p:sldId id="288" r:id="rId11"/>
    <p:sldId id="298" r:id="rId12"/>
    <p:sldId id="299" r:id="rId13"/>
    <p:sldId id="296" r:id="rId14"/>
    <p:sldId id="297" r:id="rId15"/>
    <p:sldId id="301" r:id="rId16"/>
    <p:sldId id="263" r:id="rId17"/>
    <p:sldId id="300" r:id="rId18"/>
    <p:sldId id="289" r:id="rId19"/>
    <p:sldId id="276" r:id="rId20"/>
    <p:sldId id="287" r:id="rId21"/>
    <p:sldId id="290" r:id="rId22"/>
    <p:sldId id="291" r:id="rId23"/>
    <p:sldId id="292" r:id="rId24"/>
    <p:sldId id="293" r:id="rId25"/>
    <p:sldId id="294" r:id="rId26"/>
    <p:sldId id="295" r:id="rId27"/>
    <p:sldId id="283" r:id="rId28"/>
    <p:sldId id="278" r:id="rId29"/>
    <p:sldId id="262" r:id="rId30"/>
    <p:sldId id="281"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428"/>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49" tIns="48326" rIns="96649" bIns="48326" rtlCol="0"/>
          <a:lstStyle>
            <a:lvl1pPr algn="l">
              <a:defRPr sz="1400"/>
            </a:lvl1pPr>
          </a:lstStyle>
          <a:p>
            <a:r>
              <a:rPr lang="en-US" smtClean="0"/>
              <a:t>A Productive Browser Extension</a:t>
            </a:r>
            <a:endParaRPr lang="en-US"/>
          </a:p>
        </p:txBody>
      </p:sp>
      <p:sp>
        <p:nvSpPr>
          <p:cNvPr id="3" name="Date Placeholder 2"/>
          <p:cNvSpPr>
            <a:spLocks noGrp="1"/>
          </p:cNvSpPr>
          <p:nvPr>
            <p:ph type="dt" sz="quarter" idx="1"/>
          </p:nvPr>
        </p:nvSpPr>
        <p:spPr>
          <a:xfrm>
            <a:off x="4143588" y="1"/>
            <a:ext cx="3169920" cy="481727"/>
          </a:xfrm>
          <a:prstGeom prst="rect">
            <a:avLst/>
          </a:prstGeom>
        </p:spPr>
        <p:txBody>
          <a:bodyPr vert="horz" lIns="96649" tIns="48326" rIns="96649" bIns="48326" rtlCol="0"/>
          <a:lstStyle>
            <a:lvl1pPr algn="r">
              <a:defRPr sz="1400"/>
            </a:lvl1pPr>
          </a:lstStyle>
          <a:p>
            <a:r>
              <a:rPr lang="en-US" smtClean="0"/>
              <a:t>8/4/2019</a:t>
            </a:r>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49" tIns="48326" rIns="96649" bIns="48326" rtlCol="0" anchor="b"/>
          <a:lstStyle>
            <a:lvl1pPr algn="l">
              <a:defRPr sz="1400"/>
            </a:lvl1pPr>
          </a:lstStyle>
          <a:p>
            <a:endParaRPr lang="en-US"/>
          </a:p>
        </p:txBody>
      </p:sp>
      <p:sp>
        <p:nvSpPr>
          <p:cNvPr id="5" name="Slide Number Placeholder 4"/>
          <p:cNvSpPr>
            <a:spLocks noGrp="1"/>
          </p:cNvSpPr>
          <p:nvPr>
            <p:ph type="sldNum" sz="quarter" idx="3"/>
          </p:nvPr>
        </p:nvSpPr>
        <p:spPr>
          <a:xfrm>
            <a:off x="4143588" y="9119475"/>
            <a:ext cx="3169920" cy="481726"/>
          </a:xfrm>
          <a:prstGeom prst="rect">
            <a:avLst/>
          </a:prstGeom>
        </p:spPr>
        <p:txBody>
          <a:bodyPr vert="horz" lIns="96649" tIns="48326" rIns="96649" bIns="48326" rtlCol="0" anchor="b"/>
          <a:lstStyle>
            <a:lvl1pPr algn="r">
              <a:defRPr sz="1400"/>
            </a:lvl1pPr>
          </a:lstStyle>
          <a:p>
            <a:fld id="{B7445403-D86C-4868-9127-D996F87A2C6F}" type="slidenum">
              <a:rPr lang="en-US" smtClean="0"/>
              <a:t>‹#›</a:t>
            </a:fld>
            <a:endParaRPr lang="en-US"/>
          </a:p>
        </p:txBody>
      </p:sp>
    </p:spTree>
    <p:extLst>
      <p:ext uri="{BB962C8B-B14F-4D97-AF65-F5344CB8AC3E}">
        <p14:creationId xmlns:p14="http://schemas.microsoft.com/office/powerpoint/2010/main" val="125656713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9" tIns="48326" rIns="96649" bIns="48326" rtlCol="0"/>
          <a:lstStyle>
            <a:lvl1pPr algn="l">
              <a:defRPr sz="1400"/>
            </a:lvl1pPr>
          </a:lstStyle>
          <a:p>
            <a:r>
              <a:rPr lang="en-US" smtClean="0"/>
              <a:t>A Productive Browser Extension</a:t>
            </a:r>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49" tIns="48326" rIns="96649" bIns="48326" rtlCol="0"/>
          <a:lstStyle>
            <a:lvl1pPr algn="r">
              <a:defRPr sz="1400"/>
            </a:lvl1pPr>
          </a:lstStyle>
          <a:p>
            <a:r>
              <a:rPr lang="en-US" smtClean="0"/>
              <a:t>8/4/2019</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9" tIns="48326" rIns="96649" bIns="48326"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9" tIns="48326" rIns="96649"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9" tIns="48326" rIns="96649" bIns="48326" rtlCol="0" anchor="b"/>
          <a:lstStyle>
            <a:lvl1pPr algn="l">
              <a:defRPr sz="14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49" tIns="48326" rIns="96649" bIns="48326" rtlCol="0" anchor="b"/>
          <a:lstStyle>
            <a:lvl1pPr algn="r">
              <a:defRPr sz="1400"/>
            </a:lvl1pPr>
          </a:lstStyle>
          <a:p>
            <a:fld id="{2BCB163C-75CA-4FD9-A15C-45ADDCF4A18C}" type="slidenum">
              <a:rPr lang="en-US" smtClean="0"/>
              <a:t>‹#›</a:t>
            </a:fld>
            <a:endParaRPr lang="en-US"/>
          </a:p>
        </p:txBody>
      </p:sp>
    </p:spTree>
    <p:extLst>
      <p:ext uri="{BB962C8B-B14F-4D97-AF65-F5344CB8AC3E}">
        <p14:creationId xmlns:p14="http://schemas.microsoft.com/office/powerpoint/2010/main" val="1286377620"/>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CB163C-75CA-4FD9-A15C-45ADDCF4A18C}" type="slidenum">
              <a:rPr lang="en-US" smtClean="0"/>
              <a:t>1</a:t>
            </a:fld>
            <a:endParaRPr lang="en-US"/>
          </a:p>
        </p:txBody>
      </p:sp>
      <p:sp>
        <p:nvSpPr>
          <p:cNvPr id="5" name="Date Placeholder 4"/>
          <p:cNvSpPr>
            <a:spLocks noGrp="1"/>
          </p:cNvSpPr>
          <p:nvPr>
            <p:ph type="dt" idx="11"/>
          </p:nvPr>
        </p:nvSpPr>
        <p:spPr/>
        <p:txBody>
          <a:bodyPr/>
          <a:lstStyle/>
          <a:p>
            <a:r>
              <a:rPr lang="en-US" smtClean="0"/>
              <a:t>8/4/2019</a:t>
            </a:r>
            <a:endParaRPr lang="en-US"/>
          </a:p>
        </p:txBody>
      </p:sp>
      <p:sp>
        <p:nvSpPr>
          <p:cNvPr id="6" name="Header Placeholder 5"/>
          <p:cNvSpPr>
            <a:spLocks noGrp="1"/>
          </p:cNvSpPr>
          <p:nvPr>
            <p:ph type="hdr" sz="quarter" idx="12"/>
          </p:nvPr>
        </p:nvSpPr>
        <p:spPr/>
        <p:txBody>
          <a:bodyPr/>
          <a:lstStyle/>
          <a:p>
            <a:r>
              <a:rPr lang="en-US" smtClean="0"/>
              <a:t>A Productive Browser Extension</a:t>
            </a:r>
            <a:endParaRPr lang="en-US"/>
          </a:p>
        </p:txBody>
      </p:sp>
    </p:spTree>
    <p:extLst>
      <p:ext uri="{BB962C8B-B14F-4D97-AF65-F5344CB8AC3E}">
        <p14:creationId xmlns:p14="http://schemas.microsoft.com/office/powerpoint/2010/main" val="224336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2754802-A634-457A-B790-B9460658F391}" type="datetime1">
              <a:rPr lang="en-US" smtClean="0"/>
              <a:t>2/10/2020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A9E4D3-D146-49F4-B4C2-ABA61EBA50FF}" type="slidenum">
              <a:rPr lang="en-US" smtClean="0"/>
              <a:pPr/>
              <a:t>‹#›</a:t>
            </a:fld>
            <a:endParaRPr lang="en-US"/>
          </a:p>
        </p:txBody>
      </p:sp>
    </p:spTree>
    <p:extLst>
      <p:ext uri="{BB962C8B-B14F-4D97-AF65-F5344CB8AC3E}">
        <p14:creationId xmlns:p14="http://schemas.microsoft.com/office/powerpoint/2010/main" val="19713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8470C8-6F0E-4463-B82E-2B5AD82E7651}"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268154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8519E5EF-4F44-4503-A1C0-7C182200E7DC}" type="datetime1">
              <a:rPr lang="en-US" smtClean="0"/>
              <a:t>2/10/2020</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A9E4D3-D146-49F4-B4C2-ABA61EBA50FF}" type="slidenum">
              <a:rPr lang="en-US" smtClean="0"/>
              <a:pPr/>
              <a:t>‹#›</a:t>
            </a:fld>
            <a:endParaRPr lang="en-US"/>
          </a:p>
        </p:txBody>
      </p:sp>
    </p:spTree>
    <p:extLst>
      <p:ext uri="{BB962C8B-B14F-4D97-AF65-F5344CB8AC3E}">
        <p14:creationId xmlns:p14="http://schemas.microsoft.com/office/powerpoint/2010/main" val="293096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7B7FD9-584B-4366-896C-87D0F9085F6B}" type="datetime1">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161696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7F9EDCC-5868-48E9-B3FB-A1E1729575D9}" type="datetime1">
              <a:rPr lang="en-US" smtClean="0"/>
              <a:t>2/10/2020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A9E4D3-D146-49F4-B4C2-ABA61EBA50FF}" type="slidenum">
              <a:rPr lang="en-US" smtClean="0"/>
              <a:pPr/>
              <a:t>‹#›</a:t>
            </a:fld>
            <a:endParaRPr lang="en-US"/>
          </a:p>
        </p:txBody>
      </p:sp>
    </p:spTree>
    <p:extLst>
      <p:ext uri="{BB962C8B-B14F-4D97-AF65-F5344CB8AC3E}">
        <p14:creationId xmlns:p14="http://schemas.microsoft.com/office/powerpoint/2010/main" val="180867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42BC7A-D290-4EC3-AC8F-12B819E34277}" type="datetime1">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398698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4BAB6-F450-411F-BE23-AF71E3691D6F}" type="datetime1">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302475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029C8B-C842-4A15-BA5C-606E714884DE}" type="datetime1">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359196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21F1C-D530-40A4-A179-F2D256629F67}" type="datetime1">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208111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1DA9FC0-55E1-409C-B2F5-70200EE3AD51}" type="datetime1">
              <a:rPr lang="en-US" smtClean="0"/>
              <a:t>2/10/2020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A9E4D3-D146-49F4-B4C2-ABA61EBA50FF}" type="slidenum">
              <a:rPr lang="en-US" smtClean="0"/>
              <a:pPr/>
              <a:t>‹#›</a:t>
            </a:fld>
            <a:endParaRPr lang="en-US"/>
          </a:p>
        </p:txBody>
      </p:sp>
    </p:spTree>
    <p:extLst>
      <p:ext uri="{BB962C8B-B14F-4D97-AF65-F5344CB8AC3E}">
        <p14:creationId xmlns:p14="http://schemas.microsoft.com/office/powerpoint/2010/main" val="366971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16DDB-0707-41FF-BDA1-1FCB407F07A3}" type="datetime1">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E4D3-D146-49F4-B4C2-ABA61EBA50FF}" type="slidenum">
              <a:rPr lang="en-US" smtClean="0"/>
              <a:pPr/>
              <a:t>‹#›</a:t>
            </a:fld>
            <a:endParaRPr lang="en-US"/>
          </a:p>
        </p:txBody>
      </p:sp>
    </p:spTree>
    <p:extLst>
      <p:ext uri="{BB962C8B-B14F-4D97-AF65-F5344CB8AC3E}">
        <p14:creationId xmlns:p14="http://schemas.microsoft.com/office/powerpoint/2010/main" val="310777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77A879E6-47EA-4868-9197-285B12E367D1}" type="datetime1">
              <a:rPr lang="en-US" smtClean="0"/>
              <a:t>2/10/2020</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C1A9E4D3-D146-49F4-B4C2-ABA61EBA50FF}"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33942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81191" y="1583027"/>
            <a:ext cx="7989752" cy="1504844"/>
          </a:xfrm>
        </p:spPr>
        <p:txBody>
          <a:bodyPr>
            <a:noAutofit/>
          </a:bodyPr>
          <a:lstStyle/>
          <a:p>
            <a:pPr algn="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Software </a:t>
            </a:r>
            <a:r>
              <a:rPr lang="en-US" sz="2800" b="1" dirty="0">
                <a:latin typeface="Times New Roman" panose="02020603050405020304" pitchFamily="18" charset="0"/>
                <a:cs typeface="Times New Roman" panose="02020603050405020304" pitchFamily="18" charset="0"/>
              </a:rPr>
              <a:t>Engineering </a:t>
            </a:r>
            <a:r>
              <a:rPr lang="en-US" sz="2800" b="1" dirty="0" smtClean="0">
                <a:latin typeface="Times New Roman" panose="02020603050405020304" pitchFamily="18" charset="0"/>
                <a:cs typeface="Times New Roman" panose="02020603050405020304" pitchFamily="18" charset="0"/>
              </a:rPr>
              <a:t>Lab</a:t>
            </a:r>
            <a:br>
              <a:rPr lang="en-US" sz="28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Based on the course CSE 402</a:t>
            </a: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0" y="543031"/>
            <a:ext cx="1208973" cy="1208973"/>
          </a:xfrm>
          <a:prstGeom prst="rect">
            <a:avLst/>
          </a:prstGeom>
        </p:spPr>
      </p:pic>
      <p:sp>
        <p:nvSpPr>
          <p:cNvPr id="3" name="Rectangle 2"/>
          <p:cNvSpPr/>
          <p:nvPr/>
        </p:nvSpPr>
        <p:spPr>
          <a:xfrm>
            <a:off x="581190" y="3216526"/>
            <a:ext cx="7989753" cy="1815882"/>
          </a:xfrm>
          <a:prstGeom prst="rect">
            <a:avLst/>
          </a:prstGeom>
          <a:noFill/>
        </p:spPr>
        <p:txBody>
          <a:bodyPr wrap="square" lIns="91440" tIns="45720" rIns="91440" bIns="45720">
            <a:spAutoFit/>
          </a:bodyPr>
          <a:lstStyle/>
          <a:p>
            <a:pPr algn="r"/>
            <a:r>
              <a:rPr lang="en-US" sz="4400" b="1" dirty="0" smtClean="0">
                <a:solidFill>
                  <a:srgbClr val="ED8428"/>
                </a:solidFill>
                <a:latin typeface="Times New Roman" panose="02020603050405020304" pitchFamily="18" charset="0"/>
                <a:cs typeface="Times New Roman" panose="02020603050405020304" pitchFamily="18" charset="0"/>
              </a:rPr>
              <a:t>Rich </a:t>
            </a:r>
            <a:r>
              <a:rPr lang="en-US" sz="4400" b="1" dirty="0">
                <a:solidFill>
                  <a:srgbClr val="ED8428"/>
                </a:solidFill>
                <a:latin typeface="Times New Roman" panose="02020603050405020304" pitchFamily="18" charset="0"/>
                <a:cs typeface="Times New Roman" panose="02020603050405020304" pitchFamily="18" charset="0"/>
              </a:rPr>
              <a:t>Formatted Text Editing Application </a:t>
            </a:r>
            <a:endParaRPr lang="en-US" sz="4400" b="1" dirty="0" smtClean="0">
              <a:solidFill>
                <a:srgbClr val="ED8428"/>
              </a:solidFill>
              <a:latin typeface="Times New Roman" panose="02020603050405020304" pitchFamily="18" charset="0"/>
              <a:cs typeface="Times New Roman" panose="02020603050405020304" pitchFamily="18" charset="0"/>
            </a:endParaRPr>
          </a:p>
          <a:p>
            <a:pPr algn="r"/>
            <a:r>
              <a:rPr lang="en-US" sz="2400" b="1" dirty="0" smtClean="0">
                <a:solidFill>
                  <a:schemeClr val="bg1">
                    <a:lumMod val="95000"/>
                  </a:schemeClr>
                </a:solidFill>
                <a:latin typeface="Times New Roman" panose="02020603050405020304" pitchFamily="18" charset="0"/>
                <a:cs typeface="Times New Roman" panose="02020603050405020304" pitchFamily="18" charset="0"/>
              </a:rPr>
              <a:t>to create webpages without any coding</a:t>
            </a:r>
            <a:endParaRPr lang="en-US" sz="2000" b="0" cap="none" spc="0" dirty="0">
              <a:ln w="0"/>
              <a:solidFill>
                <a:schemeClr val="bg1">
                  <a:lumMod val="9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65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6"/>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cs typeface="Times New Roman" panose="02020603050405020304" pitchFamily="18" charset="0"/>
              </a:rPr>
              <a:t>TECHNICAL TERMS</a:t>
            </a:r>
          </a:p>
          <a:p>
            <a:pPr algn="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5" name="Rectangle 4"/>
          <p:cNvSpPr/>
          <p:nvPr/>
        </p:nvSpPr>
        <p:spPr>
          <a:xfrm>
            <a:off x="450761" y="1674252"/>
            <a:ext cx="8229600" cy="2806987"/>
          </a:xfrm>
          <a:prstGeom prst="rect">
            <a:avLst/>
          </a:prstGeom>
          <a:noFill/>
        </p:spPr>
        <p:txBody>
          <a:bodyPr wrap="square" lIns="91440" tIns="45720" rIns="91440" bIns="45720">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To </a:t>
            </a:r>
            <a:r>
              <a:rPr lang="en-US" sz="2000" dirty="0">
                <a:solidFill>
                  <a:srgbClr val="ED8428"/>
                </a:solidFill>
                <a:latin typeface="Times New Roman" panose="02020603050405020304" pitchFamily="18" charset="0"/>
                <a:cs typeface="Times New Roman" panose="02020603050405020304" pitchFamily="18" charset="0"/>
              </a:rPr>
              <a:t>learn python programming</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To design and develop the </a:t>
            </a:r>
            <a:r>
              <a:rPr lang="en-US" sz="2000" dirty="0">
                <a:solidFill>
                  <a:srgbClr val="ED8428"/>
                </a:solidFill>
                <a:latin typeface="Times New Roman" panose="02020603050405020304" pitchFamily="18" charset="0"/>
                <a:cs typeface="Times New Roman" panose="02020603050405020304" pitchFamily="18" charset="0"/>
              </a:rPr>
              <a:t>GUI section</a:t>
            </a:r>
            <a:r>
              <a:rPr lang="en-US" sz="2000" dirty="0">
                <a:latin typeface="Times New Roman" panose="02020603050405020304" pitchFamily="18" charset="0"/>
                <a:cs typeface="Times New Roman" panose="02020603050405020304" pitchFamily="18" charset="0"/>
              </a:rPr>
              <a:t> with </a:t>
            </a:r>
            <a:r>
              <a:rPr lang="en-US" sz="2000" dirty="0">
                <a:solidFill>
                  <a:srgbClr val="ED8428"/>
                </a:solidFill>
                <a:latin typeface="Times New Roman" panose="02020603050405020304" pitchFamily="18" charset="0"/>
                <a:cs typeface="Times New Roman" panose="02020603050405020304" pitchFamily="18" charset="0"/>
              </a:rPr>
              <a:t>PyQt5</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To create Python bindings for </a:t>
            </a:r>
            <a:r>
              <a:rPr lang="en-US" sz="2000" dirty="0">
                <a:solidFill>
                  <a:srgbClr val="ED8428"/>
                </a:solidFill>
                <a:latin typeface="Times New Roman" panose="02020603050405020304" pitchFamily="18" charset="0"/>
                <a:cs typeface="Times New Roman" panose="02020603050405020304" pitchFamily="18" charset="0"/>
              </a:rPr>
              <a:t>C and C++</a:t>
            </a:r>
            <a:r>
              <a:rPr lang="en-US" sz="2000" dirty="0">
                <a:latin typeface="Times New Roman" panose="02020603050405020304" pitchFamily="18" charset="0"/>
                <a:cs typeface="Times New Roman" panose="02020603050405020304" pitchFamily="18" charset="0"/>
              </a:rPr>
              <a:t> libraries with </a:t>
            </a:r>
            <a:r>
              <a:rPr lang="en-US" sz="2000" dirty="0">
                <a:solidFill>
                  <a:srgbClr val="ED8428"/>
                </a:solidFill>
                <a:latin typeface="Times New Roman" panose="02020603050405020304" pitchFamily="18" charset="0"/>
                <a:cs typeface="Times New Roman" panose="02020603050405020304" pitchFamily="18" charset="0"/>
              </a:rPr>
              <a:t>SIP</a:t>
            </a:r>
            <a:r>
              <a:rPr lang="en-US" sz="2000" dirty="0">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To </a:t>
            </a:r>
            <a:r>
              <a:rPr lang="en-US" sz="2000" dirty="0">
                <a:solidFill>
                  <a:srgbClr val="ED8428"/>
                </a:solidFill>
                <a:latin typeface="Times New Roman" panose="02020603050405020304" pitchFamily="18" charset="0"/>
                <a:cs typeface="Times New Roman" panose="02020603050405020304" pitchFamily="18" charset="0"/>
              </a:rPr>
              <a:t>integrate</a:t>
            </a:r>
            <a:r>
              <a:rPr lang="en-US" sz="2000" dirty="0">
                <a:latin typeface="Times New Roman" panose="02020603050405020304" pitchFamily="18" charset="0"/>
                <a:cs typeface="Times New Roman" panose="02020603050405020304" pitchFamily="18" charset="0"/>
              </a:rPr>
              <a:t> the overall system on </a:t>
            </a:r>
            <a:r>
              <a:rPr lang="en-US" sz="2000" dirty="0" err="1">
                <a:solidFill>
                  <a:srgbClr val="ED8428"/>
                </a:solidFill>
                <a:latin typeface="Times New Roman" panose="02020603050405020304" pitchFamily="18" charset="0"/>
                <a:cs typeface="Times New Roman" panose="02020603050405020304" pitchFamily="18" charset="0"/>
              </a:rPr>
              <a:t>PyChram</a:t>
            </a:r>
            <a:r>
              <a:rPr lang="en-US" sz="2000" dirty="0">
                <a:solidFill>
                  <a:srgbClr val="ED8428"/>
                </a:solidFill>
                <a:latin typeface="Times New Roman" panose="02020603050405020304" pitchFamily="18" charset="0"/>
                <a:cs typeface="Times New Roman" panose="02020603050405020304" pitchFamily="18" charset="0"/>
              </a:rPr>
              <a:t> (IDE)</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lphaLcParenR"/>
            </a:pPr>
            <a:endParaRPr lang="en-US" sz="2000" dirty="0" smtClean="0">
              <a:solidFill>
                <a:srgbClr val="ED8428"/>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4898092"/>
            <a:ext cx="1429556" cy="1429556"/>
          </a:xfrm>
          <a:prstGeom prst="rect">
            <a:avLst/>
          </a:prstGeom>
        </p:spPr>
      </p:pic>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10</a:t>
            </a:r>
            <a:endParaRPr lang="en-US" b="1" dirty="0"/>
          </a:p>
        </p:txBody>
      </p:sp>
    </p:spTree>
    <p:extLst>
      <p:ext uri="{BB962C8B-B14F-4D97-AF65-F5344CB8AC3E}">
        <p14:creationId xmlns:p14="http://schemas.microsoft.com/office/powerpoint/2010/main" val="592604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7823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Functional requirements</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11</a:t>
            </a:r>
            <a:endParaRPr lang="en-US" b="1" dirty="0"/>
          </a:p>
        </p:txBody>
      </p:sp>
      <p:sp>
        <p:nvSpPr>
          <p:cNvPr id="4" name="Oval 3"/>
          <p:cNvSpPr/>
          <p:nvPr/>
        </p:nvSpPr>
        <p:spPr>
          <a:xfrm>
            <a:off x="3741313" y="3317339"/>
            <a:ext cx="1648496" cy="1431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Functional</a:t>
            </a:r>
            <a:endParaRPr 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3438659" y="2240924"/>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HTML</a:t>
            </a:r>
            <a:r>
              <a:rPr lang="en-US" dirty="0" smtClean="0"/>
              <a:t> </a:t>
            </a:r>
            <a:r>
              <a:rPr lang="en-US" dirty="0" smtClean="0">
                <a:latin typeface="Times New Roman" panose="02020603050405020304" pitchFamily="18" charset="0"/>
                <a:cs typeface="Times New Roman" panose="02020603050405020304" pitchFamily="18" charset="0"/>
              </a:rPr>
              <a:t>pages</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618185" y="3698294"/>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Cross</a:t>
            </a:r>
            <a:r>
              <a:rPr lang="en-US" dirty="0" smtClean="0"/>
              <a:t> Platform</a:t>
            </a:r>
            <a:endParaRPr lang="en-US" dirty="0"/>
          </a:p>
        </p:txBody>
      </p:sp>
      <p:sp>
        <p:nvSpPr>
          <p:cNvPr id="9" name="Rectangle 8"/>
          <p:cNvSpPr/>
          <p:nvPr/>
        </p:nvSpPr>
        <p:spPr>
          <a:xfrm>
            <a:off x="3438659" y="5176148"/>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Rich text edit</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6368603" y="3698295"/>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DOC, TXT, PPT</a:t>
            </a:r>
            <a:endParaRPr lang="en-US" dirty="0">
              <a:latin typeface="Times New Roman" panose="02020603050405020304" pitchFamily="18" charset="0"/>
              <a:cs typeface="Times New Roman" panose="02020603050405020304" pitchFamily="18" charset="0"/>
            </a:endParaRPr>
          </a:p>
        </p:txBody>
      </p:sp>
      <p:sp>
        <p:nvSpPr>
          <p:cNvPr id="12" name="Down Arrow 11"/>
          <p:cNvSpPr/>
          <p:nvPr/>
        </p:nvSpPr>
        <p:spPr>
          <a:xfrm>
            <a:off x="4414233" y="3034070"/>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5400000">
            <a:off x="5702121" y="3986460"/>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3155323" y="4006807"/>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0800000">
            <a:off x="4414233" y="4882282"/>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794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7823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Non-Functional requirements</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12</a:t>
            </a:r>
            <a:endParaRPr lang="en-US" b="1" dirty="0"/>
          </a:p>
        </p:txBody>
      </p:sp>
      <p:sp>
        <p:nvSpPr>
          <p:cNvPr id="4" name="Oval 3"/>
          <p:cNvSpPr/>
          <p:nvPr/>
        </p:nvSpPr>
        <p:spPr>
          <a:xfrm>
            <a:off x="3741313" y="3317339"/>
            <a:ext cx="1648496" cy="1431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Non-</a:t>
            </a:r>
          </a:p>
          <a:p>
            <a:pPr algn="ctr"/>
            <a:r>
              <a:rPr lang="en-US"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Functional</a:t>
            </a:r>
            <a:endParaRPr lang="en-US"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3438659" y="2240924"/>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Performance</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618185" y="3698294"/>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sability</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3438659" y="5176148"/>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eliability</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6368603" y="3698295"/>
            <a:ext cx="2305318" cy="6697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upportability</a:t>
            </a:r>
            <a:endParaRPr lang="en-US" dirty="0">
              <a:latin typeface="Times New Roman" panose="02020603050405020304" pitchFamily="18" charset="0"/>
              <a:cs typeface="Times New Roman" panose="02020603050405020304" pitchFamily="18" charset="0"/>
            </a:endParaRPr>
          </a:p>
        </p:txBody>
      </p:sp>
      <p:sp>
        <p:nvSpPr>
          <p:cNvPr id="12" name="Down Arrow 11"/>
          <p:cNvSpPr/>
          <p:nvPr/>
        </p:nvSpPr>
        <p:spPr>
          <a:xfrm>
            <a:off x="4414233" y="3034070"/>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Down Arrow 13"/>
          <p:cNvSpPr/>
          <p:nvPr/>
        </p:nvSpPr>
        <p:spPr>
          <a:xfrm rot="5400000">
            <a:off x="5702121" y="3986460"/>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Down Arrow 14"/>
          <p:cNvSpPr/>
          <p:nvPr/>
        </p:nvSpPr>
        <p:spPr>
          <a:xfrm rot="16200000">
            <a:off x="3155323" y="4006807"/>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Down Arrow 15"/>
          <p:cNvSpPr/>
          <p:nvPr/>
        </p:nvSpPr>
        <p:spPr>
          <a:xfrm rot="10800000">
            <a:off x="4414233" y="4882282"/>
            <a:ext cx="354169" cy="180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383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ea typeface="Calibri" panose="020F0502020204030204" pitchFamily="34" charset="0"/>
                <a:cs typeface="Times New Roman" panose="02020603050405020304" pitchFamily="18" charset="0"/>
              </a:rPr>
              <a:t>incremental model</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13</a:t>
            </a:r>
            <a:endParaRPr lang="en-US" b="1" dirty="0"/>
          </a:p>
        </p:txBody>
      </p:sp>
      <p:sp>
        <p:nvSpPr>
          <p:cNvPr id="4" name="Rectangle 3"/>
          <p:cNvSpPr/>
          <p:nvPr/>
        </p:nvSpPr>
        <p:spPr>
          <a:xfrm>
            <a:off x="450761" y="1674252"/>
            <a:ext cx="8229600" cy="1902893"/>
          </a:xfrm>
          <a:prstGeom prst="rect">
            <a:avLst/>
          </a:prstGeom>
        </p:spPr>
        <p:txBody>
          <a:bodyPr wrap="square">
            <a:spAutoFit/>
          </a:bodyPr>
          <a:lstStyle/>
          <a:p>
            <a:pPr marL="457200" indent="-457200">
              <a:lnSpc>
                <a:spcPct val="125000"/>
              </a:lnSpc>
              <a:buFont typeface="+mj-lt"/>
              <a:buAutoNum type="arabicPeriod"/>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Requirement Analysis</a:t>
            </a:r>
          </a:p>
          <a:p>
            <a:pPr marL="457200" indent="-457200">
              <a:lnSpc>
                <a:spcPct val="125000"/>
              </a:lnSpc>
              <a:buFont typeface="+mj-lt"/>
              <a:buAutoNum type="arabicPeriod"/>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Design</a:t>
            </a:r>
          </a:p>
          <a:p>
            <a:pPr marL="457200" indent="-457200">
              <a:lnSpc>
                <a:spcPct val="125000"/>
              </a:lnSpc>
              <a:buFont typeface="+mj-lt"/>
              <a:buAutoNum type="arabicPeriod"/>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Code</a:t>
            </a:r>
          </a:p>
          <a:p>
            <a:pPr marL="457200" indent="-457200">
              <a:lnSpc>
                <a:spcPct val="125000"/>
              </a:lnSpc>
              <a:buFont typeface="+mj-lt"/>
              <a:buAutoNum type="arabicPeriod"/>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727" y="3122132"/>
            <a:ext cx="6437634" cy="3205516"/>
          </a:xfrm>
          <a:prstGeom prst="rect">
            <a:avLst/>
          </a:prstGeom>
        </p:spPr>
      </p:pic>
    </p:spTree>
    <p:extLst>
      <p:ext uri="{BB962C8B-B14F-4D97-AF65-F5344CB8AC3E}">
        <p14:creationId xmlns:p14="http://schemas.microsoft.com/office/powerpoint/2010/main" val="2324733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ea typeface="Times New Roman" panose="02020603050405020304" pitchFamily="18" charset="0"/>
                <a:cs typeface="Times New Roman" panose="02020603050405020304" pitchFamily="18" charset="0"/>
              </a:rPr>
              <a:t>A software process model</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14</a:t>
            </a:r>
            <a:endParaRPr lang="en-US" b="1" dirty="0"/>
          </a:p>
        </p:txBody>
      </p:sp>
      <p:sp>
        <p:nvSpPr>
          <p:cNvPr id="4" name="Rectangle 3"/>
          <p:cNvSpPr/>
          <p:nvPr/>
        </p:nvSpPr>
        <p:spPr>
          <a:xfrm>
            <a:off x="605307" y="1710549"/>
            <a:ext cx="4488287" cy="2204578"/>
          </a:xfrm>
          <a:prstGeom prst="rect">
            <a:avLst/>
          </a:prstGeom>
        </p:spPr>
        <p:txBody>
          <a:bodyPr wrap="square">
            <a:spAutoFit/>
          </a:bodyPr>
          <a:lstStyle/>
          <a:p>
            <a:pPr marL="457200" marR="0" lvl="0" indent="-457200">
              <a:lnSpc>
                <a:spcPct val="125000"/>
              </a:lnSpc>
              <a:spcBef>
                <a:spcPts val="0"/>
              </a:spcBef>
              <a:spcAft>
                <a:spcPts val="0"/>
              </a:spcAft>
              <a:buFont typeface="+mj-lt"/>
              <a:buAutoNum type="alphaLcParen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Specification</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25000"/>
              </a:lnSpc>
              <a:spcBef>
                <a:spcPts val="0"/>
              </a:spcBef>
              <a:spcAft>
                <a:spcPts val="0"/>
              </a:spcAft>
              <a:buFont typeface="+mj-lt"/>
              <a:buAutoNum type="alphaLcParenR"/>
            </a:pPr>
            <a:r>
              <a:rPr lang="en-US" sz="2800" dirty="0">
                <a:latin typeface="Times New Roman" panose="02020603050405020304" pitchFamily="18" charset="0"/>
                <a:ea typeface="Calibri" panose="020F0502020204030204" pitchFamily="34" charset="0"/>
                <a:cs typeface="Times New Roman" panose="02020603050405020304" pitchFamily="18" charset="0"/>
              </a:rPr>
              <a:t>Design.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25000"/>
              </a:lnSpc>
              <a:spcBef>
                <a:spcPts val="0"/>
              </a:spcBef>
              <a:spcAft>
                <a:spcPts val="0"/>
              </a:spcAft>
              <a:buFont typeface="+mj-lt"/>
              <a:buAutoNum type="alphaLcParenR"/>
            </a:pPr>
            <a:r>
              <a:rPr lang="en-US" sz="2800" dirty="0">
                <a:latin typeface="Times New Roman" panose="02020603050405020304" pitchFamily="18" charset="0"/>
                <a:ea typeface="Calibri" panose="020F0502020204030204" pitchFamily="34" charset="0"/>
                <a:cs typeface="Times New Roman" panose="02020603050405020304" pitchFamily="18" charset="0"/>
              </a:rPr>
              <a:t>Validation.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25000"/>
              </a:lnSpc>
              <a:spcBef>
                <a:spcPts val="0"/>
              </a:spcBef>
              <a:spcAft>
                <a:spcPts val="0"/>
              </a:spcAft>
              <a:buFont typeface="+mj-lt"/>
              <a:buAutoNum type="alphaLcParenR"/>
            </a:pPr>
            <a:r>
              <a:rPr lang="en-US" sz="2800" dirty="0">
                <a:latin typeface="Times New Roman" panose="02020603050405020304" pitchFamily="18" charset="0"/>
                <a:ea typeface="Calibri" panose="020F0502020204030204" pitchFamily="34" charset="0"/>
                <a:cs typeface="Times New Roman" panose="02020603050405020304" pitchFamily="18" charset="0"/>
              </a:rPr>
              <a:t>Evolution.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526" y="2369228"/>
            <a:ext cx="3507682" cy="3507682"/>
          </a:xfrm>
          <a:prstGeom prst="rect">
            <a:avLst/>
          </a:prstGeom>
        </p:spPr>
      </p:pic>
    </p:spTree>
    <p:extLst>
      <p:ext uri="{BB962C8B-B14F-4D97-AF65-F5344CB8AC3E}">
        <p14:creationId xmlns:p14="http://schemas.microsoft.com/office/powerpoint/2010/main" val="1951342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Working</a:t>
            </a:r>
            <a:r>
              <a:rPr lang="en-US" b="1" dirty="0" smtClean="0">
                <a:solidFill>
                  <a:srgbClr val="ED8428"/>
                </a:solidFill>
                <a:latin typeface="Times New Roman" panose="02020603050405020304" pitchFamily="18" charset="0"/>
                <a:cs typeface="Times New Roman" panose="02020603050405020304" pitchFamily="18" charset="0"/>
              </a:rPr>
              <a:t> </a:t>
            </a:r>
            <a:r>
              <a:rPr lang="en-US" b="1" dirty="0">
                <a:solidFill>
                  <a:srgbClr val="ED8428"/>
                </a:solidFill>
                <a:latin typeface="Times New Roman" panose="02020603050405020304" pitchFamily="18" charset="0"/>
                <a:cs typeface="Times New Roman" panose="02020603050405020304" pitchFamily="18" charset="0"/>
              </a:rPr>
              <a:t>diagram:</a:t>
            </a:r>
          </a:p>
          <a:p>
            <a:pPr algn="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15</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7" y="746973"/>
            <a:ext cx="1291923" cy="1291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838" y="1880315"/>
            <a:ext cx="3949522" cy="29621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761" y="3026535"/>
            <a:ext cx="4280077" cy="2992115"/>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56901" t="47182" r="24226" b="18749"/>
          <a:stretch/>
        </p:blipFill>
        <p:spPr>
          <a:xfrm>
            <a:off x="5965063" y="3026535"/>
            <a:ext cx="1481071" cy="1019544"/>
          </a:xfrm>
          <a:prstGeom prst="rect">
            <a:avLst/>
          </a:prstGeom>
        </p:spPr>
      </p:pic>
    </p:spTree>
    <p:extLst>
      <p:ext uri="{BB962C8B-B14F-4D97-AF65-F5344CB8AC3E}">
        <p14:creationId xmlns:p14="http://schemas.microsoft.com/office/powerpoint/2010/main" val="3751941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cs typeface="Times New Roman" panose="02020603050405020304" pitchFamily="18" charset="0"/>
              </a:rPr>
              <a:t>Data flow diagram:</a:t>
            </a:r>
          </a:p>
          <a:p>
            <a:pPr algn="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15</a:t>
            </a:r>
            <a:endParaRPr lang="en-US" b="1" dirty="0"/>
          </a:p>
        </p:txBody>
      </p:sp>
      <p:pic>
        <p:nvPicPr>
          <p:cNvPr id="50" name="Picture 49"/>
          <p:cNvPicPr>
            <a:picLocks noChangeAspect="1"/>
          </p:cNvPicPr>
          <p:nvPr/>
        </p:nvPicPr>
        <p:blipFill rotWithShape="1">
          <a:blip r:embed="rId2">
            <a:extLst>
              <a:ext uri="{28A0092B-C50C-407E-A947-70E740481C1C}">
                <a14:useLocalDpi xmlns:a14="http://schemas.microsoft.com/office/drawing/2010/main" val="0"/>
              </a:ext>
            </a:extLst>
          </a:blip>
          <a:srcRect l="44930" t="36911" r="28591" b="10732"/>
          <a:stretch/>
        </p:blipFill>
        <p:spPr>
          <a:xfrm>
            <a:off x="2537138" y="1674252"/>
            <a:ext cx="4056846" cy="45100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07" y="746973"/>
            <a:ext cx="1291923" cy="1291923"/>
          </a:xfrm>
          <a:prstGeom prst="rect">
            <a:avLst/>
          </a:prstGeom>
        </p:spPr>
      </p:pic>
    </p:spTree>
    <p:extLst>
      <p:ext uri="{BB962C8B-B14F-4D97-AF65-F5344CB8AC3E}">
        <p14:creationId xmlns:p14="http://schemas.microsoft.com/office/powerpoint/2010/main" val="2864015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 testing</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6" name="Oval 5"/>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16</a:t>
            </a:r>
            <a:endParaRPr lang="en-US" b="1" dirty="0"/>
          </a:p>
        </p:txBody>
      </p:sp>
      <p:sp>
        <p:nvSpPr>
          <p:cNvPr id="4" name="Rectangle 3"/>
          <p:cNvSpPr/>
          <p:nvPr/>
        </p:nvSpPr>
        <p:spPr>
          <a:xfrm>
            <a:off x="605307" y="1710549"/>
            <a:ext cx="4488287" cy="591059"/>
          </a:xfrm>
          <a:prstGeom prst="rect">
            <a:avLst/>
          </a:prstGeom>
        </p:spPr>
        <p:txBody>
          <a:bodyPr wrap="square">
            <a:spAutoFit/>
          </a:bodyPr>
          <a:lstStyle/>
          <a:p>
            <a:pPr marL="457200" marR="0" lvl="0" indent="-457200">
              <a:lnSpc>
                <a:spcPct val="125000"/>
              </a:lnSpc>
              <a:spcBef>
                <a:spcPts val="0"/>
              </a:spcBef>
              <a:spcAft>
                <a:spcPts val="0"/>
              </a:spcAft>
              <a:buFont typeface="+mj-lt"/>
              <a:buAutoNum type="alphaLcParen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50761" y="1502605"/>
            <a:ext cx="7916901" cy="4524315"/>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Type of testing we use in our </a:t>
            </a:r>
            <a:r>
              <a:rPr lang="en-US" sz="2400" dirty="0" smtClean="0">
                <a:latin typeface="Times New Roman" panose="02020603050405020304" pitchFamily="18" charset="0"/>
                <a:cs typeface="Times New Roman" panose="02020603050405020304" pitchFamily="18" charset="0"/>
              </a:rPr>
              <a:t>Project</a:t>
            </a:r>
          </a:p>
          <a:p>
            <a:pPr marL="457200" indent="-457200">
              <a:lnSpc>
                <a:spcPct val="150000"/>
              </a:lnSpc>
              <a:buFont typeface="+mj-lt"/>
              <a:buAutoNum type="arabicPeriod"/>
            </a:pPr>
            <a:r>
              <a:rPr lang="en-US" sz="2400" dirty="0" smtClean="0">
                <a:solidFill>
                  <a:srgbClr val="ED8428"/>
                </a:solidFill>
                <a:latin typeface="Times New Roman" panose="02020603050405020304" pitchFamily="18" charset="0"/>
                <a:cs typeface="Times New Roman" panose="02020603050405020304" pitchFamily="18" charset="0"/>
              </a:rPr>
              <a:t>Unit </a:t>
            </a:r>
            <a:r>
              <a:rPr lang="en-US" sz="2400" dirty="0">
                <a:latin typeface="Times New Roman" panose="02020603050405020304" pitchFamily="18" charset="0"/>
                <a:cs typeface="Times New Roman" panose="02020603050405020304" pitchFamily="18" charset="0"/>
              </a:rPr>
              <a:t>Testing</a:t>
            </a:r>
          </a:p>
          <a:p>
            <a:pPr marL="457200" indent="-457200">
              <a:lnSpc>
                <a:spcPct val="150000"/>
              </a:lnSpc>
              <a:buFont typeface="+mj-lt"/>
              <a:buAutoNum type="arabicPeriod"/>
            </a:pPr>
            <a:r>
              <a:rPr lang="en-US" sz="2400" dirty="0">
                <a:solidFill>
                  <a:srgbClr val="ED8428"/>
                </a:solidFill>
                <a:latin typeface="Times New Roman" panose="02020603050405020304" pitchFamily="18" charset="0"/>
                <a:cs typeface="Times New Roman" panose="02020603050405020304" pitchFamily="18" charset="0"/>
              </a:rPr>
              <a:t>Module </a:t>
            </a:r>
            <a:r>
              <a:rPr lang="en-US" sz="2400" dirty="0" smtClean="0">
                <a:latin typeface="Times New Roman" panose="02020603050405020304" pitchFamily="18" charset="0"/>
                <a:cs typeface="Times New Roman" panose="02020603050405020304" pitchFamily="18" charset="0"/>
              </a:rPr>
              <a:t>Testing</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solidFill>
                  <a:srgbClr val="ED8428"/>
                </a:solidFill>
                <a:latin typeface="Times New Roman" panose="02020603050405020304" pitchFamily="18" charset="0"/>
                <a:cs typeface="Times New Roman" panose="02020603050405020304" pitchFamily="18" charset="0"/>
              </a:rPr>
              <a:t>System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Testing</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solidFill>
                  <a:srgbClr val="ED8428"/>
                </a:solidFill>
                <a:latin typeface="Times New Roman" panose="02020603050405020304" pitchFamily="18" charset="0"/>
                <a:cs typeface="Times New Roman" panose="02020603050405020304" pitchFamily="18" charset="0"/>
              </a:rPr>
              <a:t>Acceptance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Testing</a:t>
            </a:r>
          </a:p>
          <a:p>
            <a:pPr marL="457200" indent="-45720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Alpha testing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4" y="2229076"/>
            <a:ext cx="3757024" cy="4098572"/>
          </a:xfrm>
          <a:prstGeom prst="rect">
            <a:avLst/>
          </a:prstGeom>
        </p:spPr>
      </p:pic>
    </p:spTree>
    <p:extLst>
      <p:ext uri="{BB962C8B-B14F-4D97-AF65-F5344CB8AC3E}">
        <p14:creationId xmlns:p14="http://schemas.microsoft.com/office/powerpoint/2010/main" val="677435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6"/>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cs typeface="Times New Roman" panose="02020603050405020304" pitchFamily="18" charset="0"/>
              </a:rPr>
              <a:t>TIME SCHEDULING</a:t>
            </a:r>
          </a:p>
          <a:p>
            <a:pPr algn="r"/>
            <a:endParaRPr lang="en-US" b="1" dirty="0">
              <a:solidFill>
                <a:srgbClr val="ED8428"/>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2534" t="29145" r="14085" b="18498"/>
          <a:stretch/>
        </p:blipFill>
        <p:spPr>
          <a:xfrm>
            <a:off x="161668" y="1764407"/>
            <a:ext cx="8807785" cy="4662152"/>
          </a:xfrm>
          <a:prstGeom prst="rect">
            <a:avLst/>
          </a:prstGeom>
        </p:spPr>
      </p:pic>
    </p:spTree>
    <p:extLst>
      <p:ext uri="{BB962C8B-B14F-4D97-AF65-F5344CB8AC3E}">
        <p14:creationId xmlns:p14="http://schemas.microsoft.com/office/powerpoint/2010/main" val="402466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6"/>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5321325"/>
            <a:ext cx="7920508" cy="854711"/>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rgbClr val="ED8428"/>
                </a:solidFill>
                <a:latin typeface="Times New Roman" panose="02020603050405020304" pitchFamily="18" charset="0"/>
                <a:cs typeface="Times New Roman" panose="02020603050405020304" pitchFamily="18" charset="0"/>
              </a:rPr>
              <a:t>Results and Discussions </a:t>
            </a:r>
            <a:endParaRPr lang="en-US" sz="3600" dirty="0">
              <a:solidFill>
                <a:srgbClr val="ED8428"/>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14745" y="1903907"/>
            <a:ext cx="2251959" cy="3141698"/>
          </a:xfrm>
          <a:prstGeom prst="rect">
            <a:avLst/>
          </a:prstGeom>
        </p:spPr>
      </p:pic>
    </p:spTree>
    <p:extLst>
      <p:ext uri="{BB962C8B-B14F-4D97-AF65-F5344CB8AC3E}">
        <p14:creationId xmlns:p14="http://schemas.microsoft.com/office/powerpoint/2010/main" val="1557809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700" b="1" dirty="0" smtClean="0">
                <a:solidFill>
                  <a:srgbClr val="ED8428"/>
                </a:solidFill>
                <a:latin typeface="Times New Roman" panose="02020603050405020304" pitchFamily="18" charset="0"/>
                <a:cs typeface="Times New Roman" panose="02020603050405020304" pitchFamily="18" charset="0"/>
              </a:rPr>
              <a:t>Rich </a:t>
            </a:r>
            <a:r>
              <a:rPr lang="en-US" sz="2700" b="1" dirty="0">
                <a:solidFill>
                  <a:srgbClr val="ED8428"/>
                </a:solidFill>
                <a:latin typeface="Times New Roman" panose="02020603050405020304" pitchFamily="18" charset="0"/>
                <a:cs typeface="Times New Roman" panose="02020603050405020304" pitchFamily="18" charset="0"/>
              </a:rPr>
              <a:t>Formatted Text Editing Application </a:t>
            </a:r>
            <a:r>
              <a:rPr lang="en-US" b="1" dirty="0">
                <a:solidFill>
                  <a:srgbClr val="ED8428"/>
                </a:solidFill>
                <a:latin typeface="Times New Roman" panose="02020603050405020304" pitchFamily="18" charset="0"/>
                <a:cs typeface="Times New Roman" panose="02020603050405020304" pitchFamily="18" charset="0"/>
              </a:rPr>
              <a:t/>
            </a:r>
            <a:br>
              <a:rPr lang="en-US" b="1" dirty="0">
                <a:solidFill>
                  <a:srgbClr val="ED8428"/>
                </a:solidFill>
                <a:latin typeface="Times New Roman" panose="02020603050405020304" pitchFamily="18" charset="0"/>
                <a:cs typeface="Times New Roman" panose="02020603050405020304" pitchFamily="18" charset="0"/>
              </a:rPr>
            </a:b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9617" y="2863789"/>
            <a:ext cx="6863832" cy="1158240"/>
          </a:xfrm>
        </p:spPr>
        <p:txBody>
          <a:bodyPr>
            <a:noAutofit/>
          </a:bodyPr>
          <a:lstStyle/>
          <a:p>
            <a:pPr marL="0" indent="0" algn="r">
              <a:buNone/>
            </a:pPr>
            <a:r>
              <a:rPr lang="en-US" sz="2000" b="1" dirty="0" smtClean="0">
                <a:ln w="0"/>
                <a:solidFill>
                  <a:schemeClr val="tx1">
                    <a:lumMod val="75000"/>
                    <a:lumOff val="25000"/>
                  </a:schemeClr>
                </a:solidFill>
                <a:latin typeface="Times New Roman" panose="02020603050405020304" pitchFamily="18" charset="0"/>
                <a:cs typeface="Times New Roman" panose="02020603050405020304" pitchFamily="18" charset="0"/>
              </a:rPr>
              <a:t>Name:  ASHIKUZZAMAN| Roll: 16102020   |  </a:t>
            </a:r>
            <a:r>
              <a:rPr lang="en-US" sz="2000" b="1" dirty="0" err="1" smtClean="0">
                <a:ln w="0"/>
                <a:solidFill>
                  <a:schemeClr val="tx1">
                    <a:lumMod val="75000"/>
                    <a:lumOff val="25000"/>
                  </a:schemeClr>
                </a:solidFill>
                <a:latin typeface="Times New Roman" panose="02020603050405020304" pitchFamily="18" charset="0"/>
                <a:cs typeface="Times New Roman" panose="02020603050405020304" pitchFamily="18" charset="0"/>
              </a:rPr>
              <a:t>Reg</a:t>
            </a:r>
            <a:r>
              <a:rPr lang="en-US" sz="2000" b="1" dirty="0" smtClean="0">
                <a:ln w="0"/>
                <a:solidFill>
                  <a:schemeClr val="tx1">
                    <a:lumMod val="75000"/>
                    <a:lumOff val="25000"/>
                  </a:schemeClr>
                </a:solidFill>
                <a:latin typeface="Times New Roman" panose="02020603050405020304" pitchFamily="18" charset="0"/>
                <a:cs typeface="Times New Roman" panose="02020603050405020304" pitchFamily="18" charset="0"/>
              </a:rPr>
              <a:t>: 4872  </a:t>
            </a:r>
            <a:endParaRPr lang="en-US" sz="2000" b="1" dirty="0">
              <a:ln w="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r">
              <a:buNone/>
            </a:pPr>
            <a:r>
              <a:rPr lang="en-US" sz="2000" b="1" dirty="0" smtClean="0">
                <a:ln w="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000" b="1" dirty="0">
              <a:ln w="0"/>
              <a:solidFill>
                <a:schemeClr val="tx1">
                  <a:lumMod val="75000"/>
                  <a:lumOff val="25000"/>
                </a:schemeClr>
              </a:solidFill>
              <a:latin typeface="Times New Roman" panose="02020603050405020304" pitchFamily="18" charset="0"/>
              <a:cs typeface="Times New Roman" panose="02020603050405020304" pitchFamily="18" charset="0"/>
            </a:endParaRPr>
          </a:p>
          <a:p>
            <a:pPr algn="r"/>
            <a:endParaRPr lang="en-US" sz="1600" dirty="0">
              <a:solidFill>
                <a:schemeClr val="tx1">
                  <a:lumMod val="75000"/>
                  <a:lumOff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320211"/>
            <a:ext cx="1209484" cy="1182844"/>
          </a:xfrm>
          <a:prstGeom prst="rect">
            <a:avLst/>
          </a:prstGeom>
        </p:spPr>
      </p:pic>
      <p:sp>
        <p:nvSpPr>
          <p:cNvPr id="5" name="Content Placeholder 2"/>
          <p:cNvSpPr txBox="1">
            <a:spLocks/>
          </p:cNvSpPr>
          <p:nvPr/>
        </p:nvSpPr>
        <p:spPr>
          <a:xfrm>
            <a:off x="745967" y="4874138"/>
            <a:ext cx="7428278" cy="1224524"/>
          </a:xfrm>
          <a:prstGeom prst="rect">
            <a:avLst/>
          </a:prstGeom>
        </p:spPr>
        <p:txBody>
          <a:bodyPr vert="horz" lIns="91440" tIns="45720" rIns="91440" bIns="45720" rtlCol="0" anchor="ctr">
            <a:normAutofit/>
          </a:bodyPr>
          <a:lstStyle/>
          <a:p>
            <a:pPr marL="306000" lvl="0" indent="-306000" algn="just" defTabSz="457200">
              <a:spcBef>
                <a:spcPct val="20000"/>
              </a:spcBef>
              <a:spcAft>
                <a:spcPts val="600"/>
              </a:spcAft>
              <a:buClr>
                <a:schemeClr val="accent2"/>
              </a:buClr>
              <a:buSzPct val="92000"/>
              <a:defRPr/>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RUBYA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SHAHARIN (Assistant Professor)</a:t>
            </a:r>
          </a:p>
          <a:p>
            <a:pPr marL="306000" lvl="0" indent="-306000" algn="just" defTabSz="457200">
              <a:spcBef>
                <a:spcPct val="20000"/>
              </a:spcBef>
              <a:spcAft>
                <a:spcPts val="600"/>
              </a:spcAft>
              <a:buClr>
                <a:schemeClr val="accent2"/>
              </a:buClr>
              <a:buSzPct val="92000"/>
              <a:defRPr/>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Dept</a:t>
            </a:r>
            <a:r>
              <a:rPr lang="en-US" sz="2000" b="1" baseline="0" dirty="0" smtClean="0">
                <a:solidFill>
                  <a:schemeClr val="tx1">
                    <a:lumMod val="75000"/>
                    <a:lumOff val="25000"/>
                  </a:schemeClr>
                </a:solidFill>
                <a:latin typeface="Times New Roman" panose="02020603050405020304" pitchFamily="18" charset="0"/>
                <a:cs typeface="Times New Roman" panose="02020603050405020304" pitchFamily="18" charset="0"/>
              </a:rPr>
              <a:t>.</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 of Computer Science and Engineering</a:t>
            </a:r>
            <a:endParaRPr kumimoji="0" lang="en-US" sz="2000" b="1" i="0" u="none" strike="noStrike" kern="1200" cap="none" spc="0" normalizeH="0" baseline="0" noProof="0" dirty="0">
              <a:ln>
                <a:noFill/>
              </a:ln>
              <a:solidFill>
                <a:schemeClr val="tx1">
                  <a:lumMod val="75000"/>
                  <a:lumOff val="25000"/>
                </a:schemeClr>
              </a:solidFill>
              <a:uLnTx/>
              <a:uFillTx/>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733592" y="4328160"/>
            <a:ext cx="7989752" cy="655235"/>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sng" strike="noStrike" kern="1200" cap="all" spc="0" normalizeH="0" baseline="0" noProof="0" dirty="0" smtClean="0">
                <a:ln w="0"/>
                <a:solidFill>
                  <a:srgbClr val="969FA7"/>
                </a:solidFill>
                <a:uLnTx/>
                <a:uFillTx/>
                <a:latin typeface="Times New Roman" panose="02020603050405020304" pitchFamily="18" charset="0"/>
                <a:ea typeface="+mj-ea"/>
                <a:cs typeface="Times New Roman" panose="02020603050405020304" pitchFamily="18" charset="0"/>
              </a:rPr>
              <a:t>Supervised by:</a:t>
            </a:r>
            <a:endParaRPr kumimoji="0" lang="en-US" sz="2800" b="0" i="0" u="sng" strike="noStrike" kern="1200" cap="all" spc="0" normalizeH="0" baseline="0" noProof="0" dirty="0">
              <a:ln>
                <a:noFill/>
              </a:ln>
              <a:solidFill>
                <a:srgbClr val="969FA7"/>
              </a:solidFill>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p:cNvSpPr>
          <p:nvPr/>
        </p:nvSpPr>
        <p:spPr>
          <a:xfrm>
            <a:off x="629960" y="2042160"/>
            <a:ext cx="7989752" cy="655235"/>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2800" b="1" i="0" u="sng" strike="noStrike" kern="1200" cap="all" spc="0" normalizeH="0" baseline="0" noProof="0" dirty="0" smtClean="0">
                <a:ln w="0"/>
                <a:solidFill>
                  <a:srgbClr val="969FA7"/>
                </a:solidFill>
                <a:uLnTx/>
                <a:uFillTx/>
                <a:latin typeface="Times New Roman" panose="02020603050405020304" pitchFamily="18" charset="0"/>
                <a:ea typeface="+mj-ea"/>
                <a:cs typeface="Times New Roman" panose="02020603050405020304" pitchFamily="18" charset="0"/>
              </a:rPr>
              <a:t>Presented by:</a:t>
            </a:r>
            <a:endParaRPr kumimoji="0" lang="en-US" sz="2800" b="0" i="0" u="sng" strike="noStrike" kern="1200" cap="all" spc="0" normalizeH="0" baseline="0" noProof="0" dirty="0">
              <a:ln>
                <a:noFill/>
              </a:ln>
              <a:solidFill>
                <a:srgbClr val="969FA7"/>
              </a:solidFill>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07233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cs typeface="Times New Roman" panose="02020603050405020304" pitchFamily="18" charset="0"/>
              </a:rPr>
              <a:t>Welcome Screen </a:t>
            </a:r>
            <a:endParaRPr lang="en-US"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20</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1502607"/>
            <a:ext cx="8229600" cy="4825041"/>
          </a:xfrm>
          <a:prstGeom prst="rect">
            <a:avLst/>
          </a:prstGeom>
        </p:spPr>
      </p:pic>
    </p:spTree>
    <p:extLst>
      <p:ext uri="{BB962C8B-B14F-4D97-AF65-F5344CB8AC3E}">
        <p14:creationId xmlns:p14="http://schemas.microsoft.com/office/powerpoint/2010/main" val="3692725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cs typeface="Times New Roman" panose="02020603050405020304" pitchFamily="18" charset="0"/>
              </a:rPr>
              <a:t>text sixe &amp; font changing </a:t>
            </a:r>
            <a:endParaRPr lang="en-US"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21</a:t>
            </a:r>
            <a:endParaRPr lang="en-US" b="1" dirty="0"/>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r="58406" b="58957"/>
          <a:stretch/>
        </p:blipFill>
        <p:spPr>
          <a:xfrm>
            <a:off x="4411015" y="2358060"/>
            <a:ext cx="4269346" cy="2368487"/>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r="65988" b="65227"/>
          <a:stretch/>
        </p:blipFill>
        <p:spPr>
          <a:xfrm>
            <a:off x="450761" y="2005909"/>
            <a:ext cx="3880153" cy="2720638"/>
          </a:xfrm>
          <a:prstGeom prst="rect">
            <a:avLst/>
          </a:prstGeom>
        </p:spPr>
      </p:pic>
      <p:sp>
        <p:nvSpPr>
          <p:cNvPr id="17" name="Rectangle 16"/>
          <p:cNvSpPr/>
          <p:nvPr/>
        </p:nvSpPr>
        <p:spPr>
          <a:xfrm>
            <a:off x="347730" y="5011081"/>
            <a:ext cx="8332631" cy="400110"/>
          </a:xfrm>
          <a:prstGeom prst="rect">
            <a:avLst/>
          </a:prstGeom>
          <a:noFill/>
        </p:spPr>
        <p:txBody>
          <a:bodyPr wrap="square" lIns="91440" tIns="45720" rIns="91440" bIns="45720">
            <a:spAutoFit/>
          </a:bodyPr>
          <a:lstStyle/>
          <a:p>
            <a:pPr algn="ctr"/>
            <a:r>
              <a:rPr lang="en-US" sz="2000" b="1" i="1" dirty="0" smtClean="0">
                <a:ln w="0"/>
                <a:solidFill>
                  <a:srgbClr val="ED8428"/>
                </a:solidFill>
                <a:latin typeface="Times New Roman" panose="02020603050405020304" pitchFamily="18" charset="0"/>
                <a:cs typeface="Times New Roman" panose="02020603050405020304" pitchFamily="18" charset="0"/>
              </a:rPr>
              <a:t>Text Size                                                Font changing</a:t>
            </a:r>
            <a:endParaRPr lang="en-US" sz="2000" b="1" i="1" cap="none" spc="0" dirty="0">
              <a:ln w="0"/>
              <a:solidFill>
                <a:srgbClr val="ED842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989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ln w="0"/>
                <a:solidFill>
                  <a:srgbClr val="ED8428"/>
                </a:solidFill>
                <a:latin typeface="Times New Roman" panose="02020603050405020304" pitchFamily="18" charset="0"/>
                <a:cs typeface="Times New Roman" panose="02020603050405020304" pitchFamily="18" charset="0"/>
              </a:rPr>
              <a:t>Text </a:t>
            </a:r>
            <a:r>
              <a:rPr lang="en-US" b="1" dirty="0" smtClean="0">
                <a:ln w="0"/>
                <a:solidFill>
                  <a:srgbClr val="ED8428"/>
                </a:solidFill>
                <a:latin typeface="Times New Roman" panose="02020603050405020304" pitchFamily="18" charset="0"/>
                <a:cs typeface="Times New Roman" panose="02020603050405020304" pitchFamily="18" charset="0"/>
              </a:rPr>
              <a:t>color changing</a:t>
            </a:r>
            <a:endParaRPr lang="en-US" b="1" cap="none" dirty="0">
              <a:ln w="0"/>
              <a:solidFill>
                <a:srgbClr val="ED8428"/>
              </a:solidFill>
              <a:latin typeface="Times New Roman" panose="02020603050405020304" pitchFamily="18" charset="0"/>
              <a:cs typeface="Times New Roman" panose="02020603050405020304" pitchFamily="18" charset="0"/>
            </a:endParaRPr>
          </a:p>
          <a:p>
            <a:pPr algn="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22</a:t>
            </a:r>
            <a:endParaRPr lang="en-US" b="1" dirty="0"/>
          </a:p>
        </p:txBody>
      </p:sp>
      <p:pic>
        <p:nvPicPr>
          <p:cNvPr id="4" name="Picture 3"/>
          <p:cNvPicPr>
            <a:picLocks noChangeAspect="1"/>
          </p:cNvPicPr>
          <p:nvPr/>
        </p:nvPicPr>
        <p:blipFill>
          <a:blip r:embed="rId2"/>
          <a:stretch>
            <a:fillRect/>
          </a:stretch>
        </p:blipFill>
        <p:spPr>
          <a:xfrm>
            <a:off x="450761" y="1635618"/>
            <a:ext cx="8027184" cy="4601438"/>
          </a:xfrm>
          <a:prstGeom prst="rect">
            <a:avLst/>
          </a:prstGeom>
        </p:spPr>
      </p:pic>
    </p:spTree>
    <p:extLst>
      <p:ext uri="{BB962C8B-B14F-4D97-AF65-F5344CB8AC3E}">
        <p14:creationId xmlns:p14="http://schemas.microsoft.com/office/powerpoint/2010/main" val="4168213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Operation under Menu</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23</a:t>
            </a:r>
            <a:endParaRPr lang="en-US" b="1" dirty="0"/>
          </a:p>
        </p:txBody>
      </p:sp>
      <p:pic>
        <p:nvPicPr>
          <p:cNvPr id="4" name="Picture 3"/>
          <p:cNvPicPr>
            <a:picLocks noChangeAspect="1"/>
          </p:cNvPicPr>
          <p:nvPr/>
        </p:nvPicPr>
        <p:blipFill>
          <a:blip r:embed="rId2"/>
          <a:stretch>
            <a:fillRect/>
          </a:stretch>
        </p:blipFill>
        <p:spPr>
          <a:xfrm>
            <a:off x="450761" y="1924147"/>
            <a:ext cx="2717442" cy="3210094"/>
          </a:xfrm>
          <a:prstGeom prst="rect">
            <a:avLst/>
          </a:prstGeom>
        </p:spPr>
      </p:pic>
      <p:pic>
        <p:nvPicPr>
          <p:cNvPr id="5" name="Picture 4"/>
          <p:cNvPicPr>
            <a:picLocks noChangeAspect="1"/>
          </p:cNvPicPr>
          <p:nvPr/>
        </p:nvPicPr>
        <p:blipFill>
          <a:blip r:embed="rId3"/>
          <a:stretch>
            <a:fillRect/>
          </a:stretch>
        </p:blipFill>
        <p:spPr>
          <a:xfrm>
            <a:off x="3322749" y="1924147"/>
            <a:ext cx="2778586" cy="3210094"/>
          </a:xfrm>
          <a:prstGeom prst="rect">
            <a:avLst/>
          </a:prstGeom>
        </p:spPr>
      </p:pic>
      <p:pic>
        <p:nvPicPr>
          <p:cNvPr id="7" name="Picture 6"/>
          <p:cNvPicPr>
            <a:picLocks noChangeAspect="1"/>
          </p:cNvPicPr>
          <p:nvPr/>
        </p:nvPicPr>
        <p:blipFill rotWithShape="1">
          <a:blip r:embed="rId4"/>
          <a:srcRect r="26750"/>
          <a:stretch/>
        </p:blipFill>
        <p:spPr>
          <a:xfrm>
            <a:off x="6176805" y="1924147"/>
            <a:ext cx="2656299" cy="3210094"/>
          </a:xfrm>
          <a:prstGeom prst="rect">
            <a:avLst/>
          </a:prstGeom>
        </p:spPr>
      </p:pic>
      <p:sp>
        <p:nvSpPr>
          <p:cNvPr id="8" name="Rectangle 7"/>
          <p:cNvSpPr/>
          <p:nvPr/>
        </p:nvSpPr>
        <p:spPr>
          <a:xfrm>
            <a:off x="1007535" y="5546278"/>
            <a:ext cx="7417415" cy="369332"/>
          </a:xfrm>
          <a:prstGeom prst="rect">
            <a:avLst/>
          </a:prstGeom>
        </p:spPr>
        <p:txBody>
          <a:bodyPr wrap="none">
            <a:spAutoFit/>
          </a:bodyPr>
          <a:lstStyle/>
          <a:p>
            <a:r>
              <a:rPr lang="en-US" b="1" i="1" dirty="0">
                <a:latin typeface="Times New Roman" panose="02020603050405020304" pitchFamily="18" charset="0"/>
              </a:rPr>
              <a:t>File </a:t>
            </a:r>
            <a:r>
              <a:rPr lang="en-US" b="1" i="1" dirty="0" smtClean="0">
                <a:latin typeface="Times New Roman" panose="02020603050405020304" pitchFamily="18" charset="0"/>
              </a:rPr>
              <a:t>menu                               Edit menu                                   Format menu </a:t>
            </a:r>
            <a:endParaRPr lang="en-US" b="1" i="1" dirty="0"/>
          </a:p>
        </p:txBody>
      </p:sp>
      <p:sp>
        <p:nvSpPr>
          <p:cNvPr id="9" name="Rectangle 8"/>
          <p:cNvSpPr/>
          <p:nvPr/>
        </p:nvSpPr>
        <p:spPr>
          <a:xfrm>
            <a:off x="3168203" y="1924147"/>
            <a:ext cx="45719" cy="38067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1335" y="1924147"/>
            <a:ext cx="45719" cy="380679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252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Font and paragraph</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24</a:t>
            </a:r>
            <a:endParaRPr lang="en-US" b="1" dirty="0"/>
          </a:p>
        </p:txBody>
      </p:sp>
      <p:pic>
        <p:nvPicPr>
          <p:cNvPr id="5" name="Picture 4"/>
          <p:cNvPicPr>
            <a:picLocks noChangeAspect="1"/>
          </p:cNvPicPr>
          <p:nvPr/>
        </p:nvPicPr>
        <p:blipFill rotWithShape="1">
          <a:blip r:embed="rId2"/>
          <a:srcRect b="23994"/>
          <a:stretch/>
        </p:blipFill>
        <p:spPr>
          <a:xfrm>
            <a:off x="450761" y="1738548"/>
            <a:ext cx="8229600" cy="1738647"/>
          </a:xfrm>
          <a:prstGeom prst="rect">
            <a:avLst/>
          </a:prstGeom>
        </p:spPr>
      </p:pic>
      <p:pic>
        <p:nvPicPr>
          <p:cNvPr id="6" name="Picture 5"/>
          <p:cNvPicPr>
            <a:picLocks noChangeAspect="1"/>
          </p:cNvPicPr>
          <p:nvPr/>
        </p:nvPicPr>
        <p:blipFill rotWithShape="1">
          <a:blip r:embed="rId3"/>
          <a:srcRect b="13054"/>
          <a:stretch/>
        </p:blipFill>
        <p:spPr>
          <a:xfrm>
            <a:off x="450761" y="3906178"/>
            <a:ext cx="8071447" cy="1992487"/>
          </a:xfrm>
          <a:prstGeom prst="rect">
            <a:avLst/>
          </a:prstGeom>
        </p:spPr>
      </p:pic>
      <p:sp>
        <p:nvSpPr>
          <p:cNvPr id="7" name="Rectangle 6"/>
          <p:cNvSpPr/>
          <p:nvPr/>
        </p:nvSpPr>
        <p:spPr>
          <a:xfrm>
            <a:off x="3581958" y="3472493"/>
            <a:ext cx="2018501" cy="369332"/>
          </a:xfrm>
          <a:prstGeom prst="rect">
            <a:avLst/>
          </a:prstGeom>
        </p:spPr>
        <p:txBody>
          <a:bodyPr wrap="none">
            <a:spAutoFit/>
          </a:bodyPr>
          <a:lstStyle/>
          <a:p>
            <a:r>
              <a:rPr lang="en-US" b="1" i="1" dirty="0">
                <a:solidFill>
                  <a:srgbClr val="ED8428"/>
                </a:solidFill>
                <a:latin typeface="Times New Roman" panose="02020603050405020304" pitchFamily="18" charset="0"/>
              </a:rPr>
              <a:t>Alignment</a:t>
            </a:r>
            <a:r>
              <a:rPr lang="en-US" b="1" i="1" dirty="0">
                <a:solidFill>
                  <a:srgbClr val="000000"/>
                </a:solidFill>
                <a:latin typeface="Times New Roman" panose="02020603050405020304" pitchFamily="18" charset="0"/>
              </a:rPr>
              <a:t> </a:t>
            </a:r>
            <a:r>
              <a:rPr lang="en-US" b="1" i="1" dirty="0">
                <a:solidFill>
                  <a:srgbClr val="ED8428"/>
                </a:solidFill>
                <a:latin typeface="Times New Roman" panose="02020603050405020304" pitchFamily="18" charset="0"/>
              </a:rPr>
              <a:t>section</a:t>
            </a:r>
            <a:r>
              <a:rPr lang="en-US" b="1" i="1" dirty="0">
                <a:solidFill>
                  <a:srgbClr val="000000"/>
                </a:solidFill>
                <a:latin typeface="Times New Roman" panose="02020603050405020304" pitchFamily="18" charset="0"/>
              </a:rPr>
              <a:t> </a:t>
            </a:r>
            <a:endParaRPr lang="en-US" i="1" dirty="0"/>
          </a:p>
        </p:txBody>
      </p:sp>
      <p:sp>
        <p:nvSpPr>
          <p:cNvPr id="8" name="Rectangle 7"/>
          <p:cNvSpPr/>
          <p:nvPr/>
        </p:nvSpPr>
        <p:spPr>
          <a:xfrm>
            <a:off x="3460130" y="5898665"/>
            <a:ext cx="2262158" cy="369332"/>
          </a:xfrm>
          <a:prstGeom prst="rect">
            <a:avLst/>
          </a:prstGeom>
        </p:spPr>
        <p:txBody>
          <a:bodyPr wrap="none">
            <a:spAutoFit/>
          </a:bodyPr>
          <a:lstStyle/>
          <a:p>
            <a:r>
              <a:rPr lang="en-US" b="1" i="1" dirty="0">
                <a:solidFill>
                  <a:srgbClr val="ED8428"/>
                </a:solidFill>
                <a:latin typeface="Times New Roman" panose="02020603050405020304" pitchFamily="18" charset="0"/>
              </a:rPr>
              <a:t>Bold, italic underline </a:t>
            </a:r>
            <a:endParaRPr lang="en-US" b="1" dirty="0">
              <a:solidFill>
                <a:srgbClr val="ED8428"/>
              </a:solidFill>
            </a:endParaRPr>
          </a:p>
        </p:txBody>
      </p:sp>
    </p:spTree>
    <p:extLst>
      <p:ext uri="{BB962C8B-B14F-4D97-AF65-F5344CB8AC3E}">
        <p14:creationId xmlns:p14="http://schemas.microsoft.com/office/powerpoint/2010/main" val="1426409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WEBPAGE</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25</a:t>
            </a:r>
            <a:endParaRPr lang="en-US" b="1" dirty="0"/>
          </a:p>
        </p:txBody>
      </p:sp>
      <p:sp>
        <p:nvSpPr>
          <p:cNvPr id="4" name="Rectangle 3"/>
          <p:cNvSpPr/>
          <p:nvPr/>
        </p:nvSpPr>
        <p:spPr>
          <a:xfrm>
            <a:off x="3369869" y="5698967"/>
            <a:ext cx="1937262" cy="369332"/>
          </a:xfrm>
          <a:prstGeom prst="rect">
            <a:avLst/>
          </a:prstGeom>
        </p:spPr>
        <p:txBody>
          <a:bodyPr wrap="none">
            <a:spAutoFit/>
          </a:bodyPr>
          <a:lstStyle/>
          <a:p>
            <a:r>
              <a:rPr lang="en-US" b="1" i="1" dirty="0" smtClean="0">
                <a:solidFill>
                  <a:srgbClr val="ED8428"/>
                </a:solidFill>
                <a:latin typeface="Times New Roman" panose="02020603050405020304" pitchFamily="18" charset="0"/>
              </a:rPr>
              <a:t>Webpage </a:t>
            </a:r>
            <a:r>
              <a:rPr lang="en-US" b="1" i="1" dirty="0">
                <a:solidFill>
                  <a:srgbClr val="ED8428"/>
                </a:solidFill>
                <a:latin typeface="Times New Roman" panose="02020603050405020304" pitchFamily="18" charset="0"/>
              </a:rPr>
              <a:t>creation </a:t>
            </a:r>
            <a:endParaRPr lang="en-US" dirty="0">
              <a:solidFill>
                <a:srgbClr val="ED8428"/>
              </a:solidFill>
            </a:endParaRPr>
          </a:p>
        </p:txBody>
      </p:sp>
      <p:pic>
        <p:nvPicPr>
          <p:cNvPr id="9" name="Picture 8"/>
          <p:cNvPicPr>
            <a:picLocks noChangeAspect="1"/>
          </p:cNvPicPr>
          <p:nvPr/>
        </p:nvPicPr>
        <p:blipFill rotWithShape="1">
          <a:blip r:embed="rId2"/>
          <a:srcRect r="19444"/>
          <a:stretch/>
        </p:blipFill>
        <p:spPr>
          <a:xfrm>
            <a:off x="694909" y="1604709"/>
            <a:ext cx="7741303" cy="3992156"/>
          </a:xfrm>
          <a:prstGeom prst="rect">
            <a:avLst/>
          </a:prstGeom>
        </p:spPr>
      </p:pic>
    </p:spTree>
    <p:extLst>
      <p:ext uri="{BB962C8B-B14F-4D97-AF65-F5344CB8AC3E}">
        <p14:creationId xmlns:p14="http://schemas.microsoft.com/office/powerpoint/2010/main" val="2013416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WEBPAGE</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20" name="Oval 19"/>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26</a:t>
            </a:r>
            <a:endParaRPr lang="en-US" b="1" dirty="0"/>
          </a:p>
        </p:txBody>
      </p:sp>
      <p:sp>
        <p:nvSpPr>
          <p:cNvPr id="4" name="Rectangle 3"/>
          <p:cNvSpPr/>
          <p:nvPr/>
        </p:nvSpPr>
        <p:spPr>
          <a:xfrm>
            <a:off x="3369869" y="6181478"/>
            <a:ext cx="2216632" cy="369332"/>
          </a:xfrm>
          <a:prstGeom prst="rect">
            <a:avLst/>
          </a:prstGeom>
        </p:spPr>
        <p:txBody>
          <a:bodyPr wrap="none">
            <a:spAutoFit/>
          </a:bodyPr>
          <a:lstStyle/>
          <a:p>
            <a:r>
              <a:rPr lang="en-US" b="1" i="1" dirty="0" smtClean="0">
                <a:solidFill>
                  <a:srgbClr val="ED8428"/>
                </a:solidFill>
                <a:latin typeface="Times New Roman" panose="02020603050405020304" pitchFamily="18" charset="0"/>
                <a:cs typeface="Times New Roman" panose="02020603050405020304" pitchFamily="18" charset="0"/>
              </a:rPr>
              <a:t>Viewing </a:t>
            </a:r>
            <a:r>
              <a:rPr lang="en-US" b="1" i="1" dirty="0">
                <a:solidFill>
                  <a:srgbClr val="ED8428"/>
                </a:solidFill>
                <a:latin typeface="Times New Roman" panose="02020603050405020304" pitchFamily="18" charset="0"/>
                <a:cs typeface="Times New Roman" panose="02020603050405020304" pitchFamily="18" charset="0"/>
              </a:rPr>
              <a:t>source code</a:t>
            </a:r>
            <a:endParaRPr lang="en-US" dirty="0">
              <a:solidFill>
                <a:srgbClr val="ED8428"/>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29837" y="1568781"/>
            <a:ext cx="8071447" cy="4582785"/>
          </a:xfrm>
          <a:prstGeom prst="rect">
            <a:avLst/>
          </a:prstGeom>
        </p:spPr>
      </p:pic>
    </p:spTree>
    <p:extLst>
      <p:ext uri="{BB962C8B-B14F-4D97-AF65-F5344CB8AC3E}">
        <p14:creationId xmlns:p14="http://schemas.microsoft.com/office/powerpoint/2010/main" val="1607790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Limitations </a:t>
            </a:r>
            <a:endParaRPr lang="en-US" dirty="0">
              <a:solidFill>
                <a:srgbClr val="ED8428"/>
              </a:solidFill>
              <a:latin typeface="Times New Roman" panose="02020603050405020304" pitchFamily="18" charset="0"/>
              <a:cs typeface="Times New Roman" panose="02020603050405020304" pitchFamily="18" charset="0"/>
            </a:endParaRPr>
          </a:p>
        </p:txBody>
      </p:sp>
      <p:sp>
        <p:nvSpPr>
          <p:cNvPr id="5" name="Rectangle 4"/>
          <p:cNvSpPr/>
          <p:nvPr/>
        </p:nvSpPr>
        <p:spPr>
          <a:xfrm>
            <a:off x="447154" y="1969070"/>
            <a:ext cx="8075054" cy="2369880"/>
          </a:xfrm>
          <a:prstGeom prst="rect">
            <a:avLst/>
          </a:prstGeom>
          <a:noFill/>
        </p:spPr>
        <p:txBody>
          <a:bodyPr wrap="square" lIns="91440" tIns="45720" rIns="91440" bIns="45720">
            <a:spAutoFit/>
          </a:bodyPr>
          <a:lstStyle/>
          <a:p>
            <a:r>
              <a:rPr lang="en-US" sz="2000" b="1" dirty="0">
                <a:solidFill>
                  <a:srgbClr val="ED8428"/>
                </a:solidFill>
                <a:latin typeface="Times New Roman" panose="02020603050405020304" pitchFamily="18" charset="0"/>
                <a:cs typeface="Times New Roman" panose="02020603050405020304" pitchFamily="18" charset="0"/>
              </a:rPr>
              <a:t>Limitations of the system </a:t>
            </a:r>
            <a:endParaRPr lang="en-US" sz="2000" b="1" dirty="0" smtClean="0">
              <a:solidFill>
                <a:srgbClr val="ED8428"/>
              </a:solidFill>
              <a:latin typeface="Times New Roman" panose="02020603050405020304" pitchFamily="18" charset="0"/>
              <a:cs typeface="Times New Roman" panose="02020603050405020304" pitchFamily="18" charset="0"/>
            </a:endParaRPr>
          </a:p>
          <a:p>
            <a:endParaRPr lang="en-US" sz="2000" dirty="0">
              <a:solidFill>
                <a:srgbClr val="ED8428"/>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It needs a PC.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It needs a processed image.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No much advanced features implemented.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864439" y="1792989"/>
            <a:ext cx="1661376" cy="1155176"/>
          </a:xfrm>
          <a:prstGeom prst="rect">
            <a:avLst/>
          </a:prstGeom>
        </p:spPr>
      </p:pic>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27</a:t>
            </a:r>
            <a:endParaRPr lang="en-US" b="1" dirty="0"/>
          </a:p>
        </p:txBody>
      </p:sp>
    </p:spTree>
    <p:extLst>
      <p:ext uri="{BB962C8B-B14F-4D97-AF65-F5344CB8AC3E}">
        <p14:creationId xmlns:p14="http://schemas.microsoft.com/office/powerpoint/2010/main" val="3952959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rgbClr val="ED8428"/>
                </a:solidFill>
                <a:latin typeface="Times New Roman" panose="02020603050405020304" pitchFamily="18" charset="0"/>
                <a:cs typeface="Times New Roman" panose="02020603050405020304" pitchFamily="18" charset="0"/>
              </a:rPr>
              <a:t>Future Scope </a:t>
            </a:r>
          </a:p>
        </p:txBody>
      </p:sp>
      <p:sp>
        <p:nvSpPr>
          <p:cNvPr id="5" name="Rectangle 4"/>
          <p:cNvSpPr/>
          <p:nvPr/>
        </p:nvSpPr>
        <p:spPr>
          <a:xfrm>
            <a:off x="450761" y="1854556"/>
            <a:ext cx="8229600" cy="1938992"/>
          </a:xfrm>
          <a:prstGeom prst="rect">
            <a:avLst/>
          </a:prstGeom>
          <a:noFill/>
        </p:spPr>
        <p:txBody>
          <a:bodyPr wrap="square" lIns="91440" tIns="45720" rIns="91440" bIns="45720">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We have a plane to publish this application and if we get proper funding. Our main is to target the greener learners to make them interested in web development and generate more freelancers and entrepreneurs in our country to support our remittance</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future.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987" y="5139275"/>
            <a:ext cx="1016828" cy="1016828"/>
          </a:xfrm>
          <a:prstGeom prst="rect">
            <a:avLst/>
          </a:prstGeom>
        </p:spPr>
      </p:pic>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28</a:t>
            </a:r>
            <a:endParaRPr lang="en-US" b="1" dirty="0"/>
          </a:p>
        </p:txBody>
      </p:sp>
    </p:spTree>
    <p:extLst>
      <p:ext uri="{BB962C8B-B14F-4D97-AF65-F5344CB8AC3E}">
        <p14:creationId xmlns:p14="http://schemas.microsoft.com/office/powerpoint/2010/main" val="30847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50761" y="575328"/>
            <a:ext cx="8229600" cy="63106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Conclusion</a:t>
            </a:r>
            <a:endParaRPr lang="en-US" dirty="0">
              <a:solidFill>
                <a:srgbClr val="ED8428"/>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761" y="661369"/>
            <a:ext cx="1403797" cy="1056622"/>
          </a:xfrm>
          <a:prstGeom prst="rect">
            <a:avLst/>
          </a:prstGeom>
        </p:spPr>
      </p:pic>
      <p:sp>
        <p:nvSpPr>
          <p:cNvPr id="4" name="Rectangle 3"/>
          <p:cNvSpPr/>
          <p:nvPr/>
        </p:nvSpPr>
        <p:spPr>
          <a:xfrm>
            <a:off x="463640" y="1717991"/>
            <a:ext cx="8255356" cy="2400657"/>
          </a:xfrm>
          <a:prstGeom prst="rect">
            <a:avLst/>
          </a:prstGeom>
          <a:noFill/>
        </p:spPr>
        <p:txBody>
          <a:bodyPr wrap="square" lIns="91440" tIns="45720" rIns="91440" bIns="4572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With this project, we could be able to have a helpful Application System. We hope, after completing this project we could launch the project and make sure that it works properly for the web page development. Everyone will be able to contribute to the </a:t>
            </a:r>
            <a:r>
              <a:rPr lang="en-US" sz="2000" dirty="0" smtClean="0">
                <a:latin typeface="Times New Roman" panose="02020603050405020304" pitchFamily="18" charset="0"/>
                <a:cs typeface="Times New Roman" panose="02020603050405020304" pitchFamily="18" charset="0"/>
              </a:rPr>
              <a:t>progress of </a:t>
            </a:r>
            <a:r>
              <a:rPr lang="en-US" sz="2000" dirty="0">
                <a:latin typeface="Times New Roman" panose="02020603050405020304" pitchFamily="18" charset="0"/>
                <a:cs typeface="Times New Roman" panose="02020603050405020304" pitchFamily="18" charset="0"/>
              </a:rPr>
              <a:t>our rich formatted editing application by using this. </a:t>
            </a:r>
            <a:endParaRPr lang="en-US" sz="2000" dirty="0" smtClean="0">
              <a:latin typeface="Times New Roman" panose="02020603050405020304" pitchFamily="18" charset="0"/>
              <a:cs typeface="Times New Roman" panose="02020603050405020304" pitchFamily="18" charset="0"/>
            </a:endParaRPr>
          </a:p>
        </p:txBody>
      </p:sp>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29</a:t>
            </a:r>
            <a:endParaRPr lang="en-US" b="1" dirty="0"/>
          </a:p>
        </p:txBody>
      </p:sp>
    </p:spTree>
    <p:extLst>
      <p:ext uri="{BB962C8B-B14F-4D97-AF65-F5344CB8AC3E}">
        <p14:creationId xmlns:p14="http://schemas.microsoft.com/office/powerpoint/2010/main" val="25601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rgbClr val="ED8428"/>
                </a:solidFill>
                <a:latin typeface="Times New Roman" panose="02020603050405020304" pitchFamily="18" charset="0"/>
                <a:cs typeface="Times New Roman" panose="02020603050405020304" pitchFamily="18" charset="0"/>
              </a:rPr>
              <a:t>outline</a:t>
            </a:r>
            <a:r>
              <a:rPr lang="en-US" b="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450761" y="2077551"/>
            <a:ext cx="8229600" cy="3323987"/>
          </a:xfrm>
          <a:prstGeom prst="rect">
            <a:avLst/>
          </a:prstGeom>
          <a:noFill/>
        </p:spPr>
        <p:txBody>
          <a:bodyPr wrap="square" lIns="91440" tIns="45720" rIns="91440" bIns="45720">
            <a:spAutoFit/>
          </a:bodyPr>
          <a:lstStyle/>
          <a:p>
            <a:pPr marL="342900" indent="-342900">
              <a:lnSpc>
                <a:spcPct val="150000"/>
              </a:lnSpc>
              <a:buFont typeface="Arial" panose="020B0604020202020204"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OBJECTIVE</a:t>
            </a:r>
          </a:p>
          <a:p>
            <a:pPr marL="342900" indent="-342900">
              <a:lnSpc>
                <a:spcPct val="150000"/>
              </a:lnSpc>
              <a:buFont typeface="Arial" panose="020B0604020202020204" pitchFamily="34" charset="0"/>
              <a:buChar cha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SYSTEM DESIGN AND DEVELOPMENT</a:t>
            </a:r>
          </a:p>
          <a:p>
            <a:pPr marL="342900" indent="-342900">
              <a:lnSpc>
                <a:spcPct val="150000"/>
              </a:lnSpc>
              <a:buFont typeface="Arial" panose="020B0604020202020204" pitchFamily="34" charset="0"/>
              <a:buChar char="•"/>
            </a:pPr>
            <a:r>
              <a:rPr lang="en-US"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RESULT AND DISCUSSION</a:t>
            </a:r>
            <a:endPar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LIMITATIONS</a:t>
            </a:r>
            <a:endPar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FUTURE SCOPE</a:t>
            </a:r>
          </a:p>
          <a:p>
            <a:pPr marL="342900" indent="-342900">
              <a:lnSpc>
                <a:spcPct val="150000"/>
              </a:lnSpc>
              <a:buFont typeface="Arial" panose="020B0604020202020204" pitchFamily="34" charset="0"/>
              <a:buChar char="•"/>
            </a:pPr>
            <a:r>
              <a:rPr lang="en-US"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CONCLUSSION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9627" y="1674252"/>
            <a:ext cx="682581" cy="922330"/>
          </a:xfrm>
          <a:prstGeom prst="rect">
            <a:avLst/>
          </a:prstGeom>
        </p:spPr>
      </p:pic>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3</a:t>
            </a:r>
            <a:endParaRPr lang="en-US" b="1" dirty="0"/>
          </a:p>
        </p:txBody>
      </p:sp>
    </p:spTree>
    <p:extLst>
      <p:ext uri="{BB962C8B-B14F-4D97-AF65-F5344CB8AC3E}">
        <p14:creationId xmlns:p14="http://schemas.microsoft.com/office/powerpoint/2010/main" val="3279528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08339"/>
            <a:ext cx="7920508" cy="61818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dirty="0">
              <a:latin typeface="Arial Black" panose="020B0A04020102020204" pitchFamily="34" charset="0"/>
            </a:endParaRPr>
          </a:p>
        </p:txBody>
      </p:sp>
      <p:sp>
        <p:nvSpPr>
          <p:cNvPr id="7" name="Title 6"/>
          <p:cNvSpPr>
            <a:spLocks noGrp="1"/>
          </p:cNvSpPr>
          <p:nvPr>
            <p:ph type="ctrTitle"/>
          </p:nvPr>
        </p:nvSpPr>
        <p:spPr>
          <a:xfrm>
            <a:off x="508040" y="1511808"/>
            <a:ext cx="7989752" cy="983636"/>
          </a:xfrm>
        </p:spPr>
        <p:txBody>
          <a:bodyPr>
            <a:normAutofit fontScale="90000"/>
          </a:bodyPr>
          <a:lstStyle/>
          <a:p>
            <a:r>
              <a:rPr lang="en-US" sz="6000" b="1" dirty="0" smtClean="0"/>
              <a:t>THE END</a:t>
            </a:r>
            <a:endParaRPr lang="en-US" sz="6000" b="1" dirty="0"/>
          </a:p>
        </p:txBody>
      </p:sp>
      <p:sp>
        <p:nvSpPr>
          <p:cNvPr id="8" name="Subtitle 7"/>
          <p:cNvSpPr>
            <a:spLocks noGrp="1"/>
          </p:cNvSpPr>
          <p:nvPr>
            <p:ph type="subTitle" idx="1"/>
          </p:nvPr>
        </p:nvSpPr>
        <p:spPr/>
        <p:txBody>
          <a:bodyPr>
            <a:normAutofit fontScale="92500" lnSpcReduction="20000"/>
          </a:bodyPr>
          <a:lstStyle/>
          <a:p>
            <a:pPr algn="r"/>
            <a:r>
              <a:rPr lang="en-US" b="1" dirty="0">
                <a:solidFill>
                  <a:srgbClr val="ED8428"/>
                </a:solidFill>
                <a:latin typeface="Times New Roman" panose="02020603050405020304" pitchFamily="18" charset="0"/>
                <a:cs typeface="Times New Roman" panose="02020603050405020304" pitchFamily="18" charset="0"/>
              </a:rPr>
              <a:t>Rich Formatted Text Editing Application </a:t>
            </a:r>
          </a:p>
          <a:p>
            <a:pPr algn="r"/>
            <a:r>
              <a:rPr lang="en-US" sz="1000" b="1" dirty="0">
                <a:solidFill>
                  <a:schemeClr val="tx1"/>
                </a:solidFill>
                <a:latin typeface="Times New Roman" panose="02020603050405020304" pitchFamily="18" charset="0"/>
                <a:cs typeface="Times New Roman" panose="02020603050405020304" pitchFamily="18" charset="0"/>
              </a:rPr>
              <a:t>to create webpages without any coding</a:t>
            </a:r>
            <a:endParaRPr lang="en-US" sz="900" cap="none"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1860459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450761" y="5254578"/>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smtClean="0">
                <a:solidFill>
                  <a:srgbClr val="ED8428"/>
                </a:solidFill>
                <a:latin typeface="Times New Roman" panose="02020603050405020304" pitchFamily="18" charset="0"/>
                <a:cs typeface="Times New Roman" panose="02020603050405020304" pitchFamily="18" charset="0"/>
              </a:rPr>
              <a:t>Introduction</a:t>
            </a:r>
            <a:r>
              <a:rPr lang="en-US" sz="4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4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7960" y="1695118"/>
            <a:ext cx="2795202" cy="3366948"/>
          </a:xfrm>
          <a:prstGeom prst="rect">
            <a:avLst/>
          </a:prstGeom>
        </p:spPr>
      </p:pic>
    </p:spTree>
    <p:extLst>
      <p:ext uri="{BB962C8B-B14F-4D97-AF65-F5344CB8AC3E}">
        <p14:creationId xmlns:p14="http://schemas.microsoft.com/office/powerpoint/2010/main" val="2520102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Introduction</a:t>
            </a:r>
            <a:r>
              <a:rPr lang="en-US" b="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03504" y="1771853"/>
            <a:ext cx="7918704" cy="4247317"/>
          </a:xfrm>
          <a:prstGeom prst="rect">
            <a:avLst/>
          </a:prstGeom>
          <a:noFill/>
        </p:spPr>
        <p:txBody>
          <a:bodyPr wrap="square" lIns="91440" tIns="45720" rIns="91440" bIns="45720">
            <a:spAutoFit/>
          </a:bodyPr>
          <a:lstStyle/>
          <a:p>
            <a:pPr marL="342900" indent="-342900">
              <a:lnSpc>
                <a:spcPct val="150000"/>
              </a:lnSpc>
              <a:buFont typeface="Arial" panose="020B0604020202020204" pitchFamily="34" charset="0"/>
              <a:buChar char="•"/>
            </a:pPr>
            <a:r>
              <a:rPr lang="en-US" sz="2000" dirty="0" smtClean="0">
                <a:solidFill>
                  <a:srgbClr val="ED8428"/>
                </a:solidFill>
                <a:latin typeface="Times New Roman" panose="02020603050405020304" pitchFamily="18" charset="0"/>
                <a:cs typeface="Times New Roman" panose="02020603050405020304" pitchFamily="18" charset="0"/>
              </a:rPr>
              <a:t>Application </a:t>
            </a:r>
            <a:r>
              <a:rPr lang="en-US" sz="2000" dirty="0" smtClean="0">
                <a:latin typeface="Times New Roman" panose="02020603050405020304" pitchFamily="18" charset="0"/>
                <a:cs typeface="Times New Roman" panose="02020603050405020304" pitchFamily="18" charset="0"/>
              </a:rPr>
              <a:t>software.</a:t>
            </a:r>
          </a:p>
          <a:p>
            <a:pPr marL="342900" indent="-342900">
              <a:lnSpc>
                <a:spcPct val="150000"/>
              </a:lnSpc>
              <a:buFont typeface="Arial" panose="020B0604020202020204" pitchFamily="34" charset="0"/>
              <a:buChar char="•"/>
            </a:pPr>
            <a:r>
              <a:rPr lang="en-US" sz="2000" dirty="0" smtClean="0">
                <a:solidFill>
                  <a:srgbClr val="ED8428"/>
                </a:solidFill>
                <a:latin typeface="Times New Roman" panose="02020603050405020304" pitchFamily="18" charset="0"/>
                <a:cs typeface="Times New Roman" panose="02020603050405020304" pitchFamily="18" charset="0"/>
              </a:rPr>
              <a:t>Organic</a:t>
            </a:r>
            <a:r>
              <a:rPr lang="en-US" sz="2000" dirty="0" smtClean="0">
                <a:latin typeface="Times New Roman" panose="02020603050405020304" pitchFamily="18" charset="0"/>
                <a:cs typeface="Times New Roman" panose="02020603050405020304" pitchFamily="18" charset="0"/>
              </a:rPr>
              <a:t> software.</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Rich</a:t>
            </a:r>
            <a:r>
              <a:rPr lang="en-US" sz="2000" dirty="0" smtClean="0">
                <a:solidFill>
                  <a:srgbClr val="ED8428"/>
                </a:solidFill>
                <a:latin typeface="Times New Roman" panose="02020603050405020304" pitchFamily="18" charset="0"/>
                <a:cs typeface="Times New Roman" panose="02020603050405020304" pitchFamily="18" charset="0"/>
              </a:rPr>
              <a:t> </a:t>
            </a:r>
            <a:r>
              <a:rPr lang="en-US" sz="2000" dirty="0">
                <a:solidFill>
                  <a:srgbClr val="ED8428"/>
                </a:solidFill>
                <a:latin typeface="Times New Roman" panose="02020603050405020304" pitchFamily="18" charset="0"/>
                <a:cs typeface="Times New Roman" panose="02020603050405020304" pitchFamily="18" charset="0"/>
              </a:rPr>
              <a:t>text editing </a:t>
            </a:r>
            <a:r>
              <a:rPr lang="en-US" sz="2000" dirty="0" smtClean="0">
                <a:latin typeface="Times New Roman" panose="02020603050405020304" pitchFamily="18" charset="0"/>
                <a:cs typeface="Times New Roman" panose="02020603050405020304" pitchFamily="18" charset="0"/>
              </a:rPr>
              <a:t>section. </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use on </a:t>
            </a:r>
            <a:r>
              <a:rPr lang="en-US" sz="2000" dirty="0" smtClean="0">
                <a:solidFill>
                  <a:srgbClr val="ED8428"/>
                </a:solidFill>
                <a:latin typeface="Times New Roman" panose="02020603050405020304" pitchFamily="18" charset="0"/>
                <a:cs typeface="Times New Roman" panose="02020603050405020304" pitchFamily="18" charset="0"/>
              </a:rPr>
              <a:t>low configuration </a:t>
            </a:r>
            <a:r>
              <a:rPr lang="en-US" sz="2000" dirty="0">
                <a:latin typeface="Times New Roman" panose="02020603050405020304" pitchFamily="18" charset="0"/>
                <a:cs typeface="Times New Roman" panose="02020603050405020304" pitchFamily="18" charset="0"/>
              </a:rPr>
              <a:t>devices. </a:t>
            </a:r>
          </a:p>
          <a:p>
            <a:pPr marL="342900" indent="-342900">
              <a:lnSpc>
                <a:spcPct val="150000"/>
              </a:lnSpc>
              <a:buFont typeface="Arial" panose="020B0604020202020204" pitchFamily="34" charset="0"/>
              <a:buChar char="•"/>
            </a:pPr>
            <a:r>
              <a:rPr lang="en-US" sz="2000" dirty="0" smtClean="0">
                <a:solidFill>
                  <a:srgbClr val="ED8428"/>
                </a:solidFill>
                <a:latin typeface="Times New Roman" panose="02020603050405020304" pitchFamily="18" charset="0"/>
                <a:cs typeface="Times New Roman" panose="02020603050405020304" pitchFamily="18" charset="0"/>
              </a:rPr>
              <a:t>Open </a:t>
            </a:r>
            <a:r>
              <a:rPr lang="en-US" sz="2000" dirty="0">
                <a:solidFill>
                  <a:srgbClr val="ED8428"/>
                </a:solidFill>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application. </a:t>
            </a:r>
          </a:p>
          <a:p>
            <a:pPr marL="342900" indent="-342900">
              <a:lnSpc>
                <a:spcPct val="150000"/>
              </a:lnSpc>
              <a:buFont typeface="Arial" panose="020B0604020202020204" pitchFamily="34" charset="0"/>
              <a:buChar char="•"/>
            </a:pPr>
            <a:r>
              <a:rPr lang="en-US" sz="2000" dirty="0" smtClean="0">
                <a:solidFill>
                  <a:srgbClr val="ED8428"/>
                </a:solidFill>
                <a:latin typeface="Times New Roman" panose="02020603050405020304" pitchFamily="18" charset="0"/>
                <a:cs typeface="Times New Roman" panose="02020603050405020304" pitchFamily="18" charset="0"/>
              </a:rPr>
              <a:t>Not </a:t>
            </a:r>
            <a:r>
              <a:rPr lang="en-US" sz="2000" dirty="0">
                <a:solidFill>
                  <a:srgbClr val="ED8428"/>
                </a:solidFill>
                <a:latin typeface="Times New Roman" panose="02020603050405020304" pitchFamily="18" charset="0"/>
                <a:cs typeface="Times New Roman" panose="02020603050405020304" pitchFamily="18" charset="0"/>
              </a:rPr>
              <a:t>dependent on internet </a:t>
            </a:r>
            <a:r>
              <a:rPr lang="en-US" sz="2000" dirty="0">
                <a:latin typeface="Times New Roman" panose="02020603050405020304" pitchFamily="18" charset="0"/>
                <a:cs typeface="Times New Roman" panose="02020603050405020304" pitchFamily="18" charset="0"/>
              </a:rPr>
              <a:t>connections. </a:t>
            </a:r>
          </a:p>
          <a:p>
            <a:pPr marL="342900" indent="-342900">
              <a:lnSpc>
                <a:spcPct val="150000"/>
              </a:lnSpc>
              <a:buFont typeface="Arial" panose="020B0604020202020204" pitchFamily="34" charset="0"/>
              <a:buChar char="•"/>
            </a:pPr>
            <a:r>
              <a:rPr lang="en-US" sz="2000" dirty="0" smtClean="0">
                <a:solidFill>
                  <a:srgbClr val="ED8428"/>
                </a:solidFill>
                <a:latin typeface="Times New Roman" panose="02020603050405020304" pitchFamily="18" charset="0"/>
                <a:cs typeface="Times New Roman" panose="02020603050405020304" pitchFamily="18" charset="0"/>
              </a:rPr>
              <a:t>Drag </a:t>
            </a:r>
            <a:r>
              <a:rPr lang="en-US" sz="2000" dirty="0">
                <a:solidFill>
                  <a:srgbClr val="ED8428"/>
                </a:solidFill>
                <a:latin typeface="Times New Roman" panose="02020603050405020304" pitchFamily="18" charset="0"/>
                <a:cs typeface="Times New Roman" panose="02020603050405020304" pitchFamily="18" charset="0"/>
              </a:rPr>
              <a:t>and drop image </a:t>
            </a:r>
            <a:r>
              <a:rPr lang="en-US" sz="2000" dirty="0">
                <a:latin typeface="Times New Roman" panose="02020603050405020304" pitchFamily="18" charset="0"/>
                <a:cs typeface="Times New Roman" panose="02020603050405020304" pitchFamily="18" charset="0"/>
              </a:rPr>
              <a:t>addition. </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Multiple </a:t>
            </a:r>
            <a:r>
              <a:rPr lang="en-US" sz="2000" dirty="0">
                <a:latin typeface="Times New Roman" panose="02020603050405020304" pitchFamily="18" charset="0"/>
                <a:cs typeface="Times New Roman" panose="02020603050405020304" pitchFamily="18" charset="0"/>
              </a:rPr>
              <a:t>file formatting</a:t>
            </a:r>
            <a:r>
              <a:rPr lang="en-US" sz="2000" dirty="0">
                <a:solidFill>
                  <a:srgbClr val="ED8428"/>
                </a:solidFill>
                <a:latin typeface="Times New Roman" panose="02020603050405020304" pitchFamily="18" charset="0"/>
                <a:cs typeface="Times New Roman" panose="02020603050405020304" pitchFamily="18" charset="0"/>
              </a:rPr>
              <a:t>: doc, txt, html </a:t>
            </a:r>
            <a:r>
              <a:rPr lang="en-US" sz="2000" dirty="0">
                <a:latin typeface="Times New Roman" panose="02020603050405020304" pitchFamily="18" charset="0"/>
                <a:cs typeface="Times New Roman" panose="02020603050405020304" pitchFamily="18" charset="0"/>
              </a:rPr>
              <a:t>etc. </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Basic </a:t>
            </a:r>
            <a:r>
              <a:rPr lang="en-US" sz="2000" dirty="0">
                <a:solidFill>
                  <a:srgbClr val="ED8428"/>
                </a:solidFill>
                <a:latin typeface="Times New Roman" panose="02020603050405020304" pitchFamily="18" charset="0"/>
                <a:cs typeface="Times New Roman" panose="02020603050405020304" pitchFamily="18" charset="0"/>
              </a:rPr>
              <a:t>webpage creation without coding </a:t>
            </a:r>
            <a:r>
              <a:rPr lang="en-US" sz="2000" dirty="0">
                <a:latin typeface="Times New Roman" panose="02020603050405020304" pitchFamily="18" charset="0"/>
                <a:cs typeface="Times New Roman" panose="02020603050405020304" pitchFamily="18" charset="0"/>
              </a:rPr>
              <a:t>knowledge.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634" y="5222014"/>
            <a:ext cx="785181" cy="836388"/>
          </a:xfrm>
          <a:prstGeom prst="rect">
            <a:avLst/>
          </a:prstGeom>
        </p:spPr>
      </p:pic>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5</a:t>
            </a:r>
            <a:endParaRPr lang="en-US" b="1" dirty="0"/>
          </a:p>
        </p:txBody>
      </p:sp>
    </p:spTree>
    <p:extLst>
      <p:ext uri="{BB962C8B-B14F-4D97-AF65-F5344CB8AC3E}">
        <p14:creationId xmlns:p14="http://schemas.microsoft.com/office/powerpoint/2010/main" val="75580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947" t="20595" r="40669" b="2481"/>
          <a:stretch/>
        </p:blipFill>
        <p:spPr>
          <a:xfrm>
            <a:off x="4787337" y="3142445"/>
            <a:ext cx="3734871" cy="3644343"/>
          </a:xfrm>
          <a:prstGeom prst="rect">
            <a:avLst/>
          </a:prstGeom>
        </p:spPr>
      </p:pic>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history</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0761" y="1871873"/>
            <a:ext cx="8229600" cy="1631216"/>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US" sz="2000" b="1" dirty="0" smtClean="0">
                <a:solidFill>
                  <a:srgbClr val="ED8428"/>
                </a:solidFill>
                <a:latin typeface="Times New Roman" panose="02020603050405020304" pitchFamily="18" charset="0"/>
                <a:cs typeface="Times New Roman" panose="02020603050405020304" pitchFamily="18" charset="0"/>
              </a:rPr>
              <a:t>History of Text Editor Software: </a:t>
            </a:r>
            <a:r>
              <a:rPr lang="en-US" sz="2000" dirty="0" smtClean="0">
                <a:solidFill>
                  <a:schemeClr val="bg2">
                    <a:lumMod val="10000"/>
                  </a:schemeClr>
                </a:solidFill>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1970s </a:t>
            </a:r>
            <a:r>
              <a:rPr lang="en-US" sz="2000" dirty="0" err="1" smtClean="0">
                <a:latin typeface="Times New Roman" panose="02020603050405020304" pitchFamily="18" charset="0"/>
                <a:cs typeface="Times New Roman" panose="02020603050405020304" pitchFamily="18" charset="0"/>
              </a:rPr>
              <a:t>Emacs</a:t>
            </a:r>
            <a:r>
              <a:rPr lang="en-US" sz="2000" dirty="0">
                <a:latin typeface="Times New Roman" panose="02020603050405020304" pitchFamily="18" charset="0"/>
                <a:cs typeface="Times New Roman" panose="02020603050405020304" pitchFamily="18" charset="0"/>
              </a:rPr>
              <a:t>, one of the first free and open source software projects, is another early full-screen or real-time editor, one that was ported to many systems.</a:t>
            </a:r>
            <a:endParaRPr lang="en-US" sz="20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b="1" dirty="0" smtClean="0">
                <a:solidFill>
                  <a:srgbClr val="ED8428"/>
                </a:solidFill>
                <a:latin typeface="Times New Roman" panose="02020603050405020304" pitchFamily="18" charset="0"/>
                <a:cs typeface="Times New Roman" panose="02020603050405020304" pitchFamily="18" charset="0"/>
              </a:rPr>
              <a:t>History </a:t>
            </a:r>
            <a:r>
              <a:rPr lang="en-US" sz="2000" b="1" dirty="0">
                <a:solidFill>
                  <a:srgbClr val="ED8428"/>
                </a:solidFill>
                <a:latin typeface="Times New Roman" panose="02020603050405020304" pitchFamily="18" charset="0"/>
                <a:cs typeface="Times New Roman" panose="02020603050405020304" pitchFamily="18" charset="0"/>
              </a:rPr>
              <a:t>of </a:t>
            </a:r>
            <a:r>
              <a:rPr lang="en-US" sz="2000" b="1" dirty="0" smtClean="0">
                <a:solidFill>
                  <a:srgbClr val="ED8428"/>
                </a:solidFill>
                <a:latin typeface="Times New Roman" panose="02020603050405020304" pitchFamily="18" charset="0"/>
                <a:cs typeface="Times New Roman" panose="02020603050405020304" pitchFamily="18" charset="0"/>
              </a:rPr>
              <a:t>Webpage source code:</a:t>
            </a:r>
            <a:endParaRPr lang="en-US" sz="2000" dirty="0">
              <a:solidFill>
                <a:srgbClr val="ED8428"/>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247" y="781389"/>
            <a:ext cx="1056068" cy="1056068"/>
          </a:xfrm>
          <a:prstGeom prst="rect">
            <a:avLst/>
          </a:prstGeom>
        </p:spPr>
      </p:pic>
      <p:sp>
        <p:nvSpPr>
          <p:cNvPr id="8" name="Oval 7"/>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6</a:t>
            </a:r>
            <a:endParaRPr lang="en-US" b="1" dirty="0"/>
          </a:p>
        </p:txBody>
      </p:sp>
    </p:spTree>
    <p:extLst>
      <p:ext uri="{BB962C8B-B14F-4D97-AF65-F5344CB8AC3E}">
        <p14:creationId xmlns:p14="http://schemas.microsoft.com/office/powerpoint/2010/main" val="2266729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Objective</a:t>
            </a:r>
            <a:endParaRPr lang="en-US" b="1" dirty="0">
              <a:solidFill>
                <a:srgbClr val="ED8428"/>
              </a:solidFill>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450761" y="1674252"/>
            <a:ext cx="8229600" cy="3323987"/>
          </a:xfrm>
          <a:prstGeom prst="rect">
            <a:avLst/>
          </a:prstGeom>
          <a:noFill/>
        </p:spPr>
        <p:txBody>
          <a:bodyPr wrap="square" lIns="91440" tIns="45720" rIns="91440" bIns="45720">
            <a:spAutoFit/>
          </a:bodyPr>
          <a:lstStyle/>
          <a:p>
            <a:pPr marL="457200" indent="-457200" algn="just">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supports multiple </a:t>
            </a:r>
            <a:r>
              <a:rPr lang="en-US" sz="2000" dirty="0">
                <a:solidFill>
                  <a:srgbClr val="ED8428"/>
                </a:solidFill>
                <a:latin typeface="Times New Roman" panose="02020603050405020304" pitchFamily="18" charset="0"/>
                <a:cs typeface="Times New Roman" panose="02020603050405020304" pitchFamily="18" charset="0"/>
              </a:rPr>
              <a:t>font styles, font size and paragraph text alignment </a:t>
            </a:r>
            <a:r>
              <a:rPr lang="en-US" sz="2000" dirty="0">
                <a:latin typeface="Times New Roman" panose="02020603050405020304" pitchFamily="18" charset="0"/>
                <a:cs typeface="Times New Roman" panose="02020603050405020304" pitchFamily="18" charset="0"/>
              </a:rPr>
              <a:t>etc.</a:t>
            </a:r>
          </a:p>
          <a:p>
            <a:pPr marL="457200" indent="-457200" algn="just">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Basic </a:t>
            </a:r>
            <a:r>
              <a:rPr lang="en-US" sz="2000" dirty="0">
                <a:solidFill>
                  <a:srgbClr val="ED8428"/>
                </a:solidFill>
                <a:latin typeface="Times New Roman" panose="02020603050405020304" pitchFamily="18" charset="0"/>
                <a:cs typeface="Times New Roman" panose="02020603050405020304" pitchFamily="18" charset="0"/>
              </a:rPr>
              <a:t>cut, copy and paste </a:t>
            </a:r>
            <a:r>
              <a:rPr lang="en-US" sz="2000" dirty="0">
                <a:latin typeface="Times New Roman" panose="02020603050405020304" pitchFamily="18" charset="0"/>
                <a:cs typeface="Times New Roman" panose="02020603050405020304" pitchFamily="18" charset="0"/>
              </a:rPr>
              <a:t>features are available with easy </a:t>
            </a:r>
            <a:r>
              <a:rPr lang="en-US" sz="2000" dirty="0" smtClean="0">
                <a:latin typeface="Times New Roman" panose="02020603050405020304" pitchFamily="18" charset="0"/>
                <a:cs typeface="Times New Roman" panose="02020603050405020304" pitchFamily="18" charset="0"/>
              </a:rPr>
              <a:t>access.</a:t>
            </a:r>
          </a:p>
          <a:p>
            <a:pPr marL="457200" indent="-457200" algn="just">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is also support for </a:t>
            </a:r>
            <a:r>
              <a:rPr lang="en-US" sz="2000" dirty="0">
                <a:solidFill>
                  <a:srgbClr val="ED8428"/>
                </a:solidFill>
                <a:latin typeface="Times New Roman" panose="02020603050405020304" pitchFamily="18" charset="0"/>
                <a:cs typeface="Times New Roman" panose="02020603050405020304" pitchFamily="18" charset="0"/>
              </a:rPr>
              <a:t>drag-drop of </a:t>
            </a:r>
            <a:r>
              <a:rPr lang="en-US" sz="2000" dirty="0" smtClean="0">
                <a:solidFill>
                  <a:srgbClr val="ED8428"/>
                </a:solidFill>
                <a:latin typeface="Times New Roman" panose="02020603050405020304" pitchFamily="18" charset="0"/>
                <a:cs typeface="Times New Roman" panose="02020603050405020304" pitchFamily="18" charset="0"/>
              </a:rPr>
              <a:t>images</a:t>
            </a:r>
            <a:r>
              <a:rPr lang="en-US" sz="2000" dirty="0" smtClean="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Generate </a:t>
            </a:r>
            <a:r>
              <a:rPr lang="en-US" sz="2000" dirty="0">
                <a:solidFill>
                  <a:srgbClr val="ED8428"/>
                </a:solidFill>
                <a:latin typeface="Times New Roman" panose="02020603050405020304" pitchFamily="18" charset="0"/>
                <a:cs typeface="Times New Roman" panose="02020603050405020304" pitchFamily="18" charset="0"/>
              </a:rPr>
              <a:t>doc, txt, html </a:t>
            </a:r>
            <a:r>
              <a:rPr lang="en-US" sz="2000" dirty="0">
                <a:latin typeface="Times New Roman" panose="02020603050405020304" pitchFamily="18" charset="0"/>
                <a:cs typeface="Times New Roman" panose="02020603050405020304" pitchFamily="18" charset="0"/>
              </a:rPr>
              <a:t>formats </a:t>
            </a:r>
            <a:r>
              <a:rPr lang="en-US" sz="2000" dirty="0" smtClean="0">
                <a:latin typeface="Times New Roman" panose="02020603050405020304" pitchFamily="18" charset="0"/>
                <a:cs typeface="Times New Roman" panose="02020603050405020304" pitchFamily="18" charset="0"/>
              </a:rPr>
              <a:t>easily.</a:t>
            </a:r>
          </a:p>
          <a:p>
            <a:pPr marL="457200" indent="-457200" algn="just">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use on </a:t>
            </a:r>
            <a:r>
              <a:rPr lang="en-US" sz="2000" dirty="0">
                <a:solidFill>
                  <a:srgbClr val="ED8428"/>
                </a:solidFill>
                <a:latin typeface="Times New Roman" panose="02020603050405020304" pitchFamily="18" charset="0"/>
                <a:cs typeface="Times New Roman" panose="02020603050405020304" pitchFamily="18" charset="0"/>
              </a:rPr>
              <a:t>lower configuration </a:t>
            </a:r>
            <a:r>
              <a:rPr lang="en-US" sz="2000" dirty="0">
                <a:latin typeface="Times New Roman" panose="02020603050405020304" pitchFamily="18" charset="0"/>
                <a:cs typeface="Times New Roman" panose="02020603050405020304" pitchFamily="18" charset="0"/>
              </a:rPr>
              <a:t>devices.</a:t>
            </a:r>
          </a:p>
          <a:p>
            <a:pPr marL="457200" indent="-457200" algn="just">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most important thing is that it easily generate a basic </a:t>
            </a:r>
            <a:r>
              <a:rPr lang="en-US" sz="2000" dirty="0">
                <a:solidFill>
                  <a:srgbClr val="ED8428"/>
                </a:solidFill>
                <a:latin typeface="Times New Roman" panose="02020603050405020304" pitchFamily="18" charset="0"/>
                <a:cs typeface="Times New Roman" panose="02020603050405020304" pitchFamily="18" charset="0"/>
              </a:rPr>
              <a:t>webpage without coding.</a:t>
            </a:r>
            <a:endParaRPr lang="en-US" sz="2000" dirty="0" smtClean="0">
              <a:solidFill>
                <a:srgbClr val="ED8428"/>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54958"/>
            <a:ext cx="1803042" cy="1803042"/>
          </a:xfrm>
          <a:prstGeom prst="rect">
            <a:avLst/>
          </a:prstGeom>
        </p:spPr>
      </p:pic>
      <p:sp>
        <p:nvSpPr>
          <p:cNvPr id="7" name="Oval 6"/>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7</a:t>
            </a:r>
            <a:endParaRPr lang="en-US" b="1" dirty="0"/>
          </a:p>
        </p:txBody>
      </p:sp>
    </p:spTree>
    <p:extLst>
      <p:ext uri="{BB962C8B-B14F-4D97-AF65-F5344CB8AC3E}">
        <p14:creationId xmlns:p14="http://schemas.microsoft.com/office/powerpoint/2010/main" val="3467841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8"/>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746973"/>
            <a:ext cx="7920508" cy="58398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smtClean="0">
                <a:solidFill>
                  <a:srgbClr val="ED8428"/>
                </a:solidFill>
                <a:latin typeface="Times New Roman" panose="02020603050405020304" pitchFamily="18" charset="0"/>
                <a:cs typeface="Times New Roman" panose="02020603050405020304" pitchFamily="18" charset="0"/>
              </a:rPr>
              <a:t>Background study</a:t>
            </a:r>
            <a:endParaRPr lang="en-US" b="1" dirty="0">
              <a:solidFill>
                <a:srgbClr val="ED8428"/>
              </a:solidFill>
              <a:latin typeface="Times New Roman" panose="02020603050405020304" pitchFamily="18" charset="0"/>
              <a:cs typeface="Times New Roman" panose="02020603050405020304" pitchFamily="18" charset="0"/>
            </a:endParaRPr>
          </a:p>
          <a:p>
            <a:pPr algn="r"/>
            <a:r>
              <a:rPr lang="en-US" b="1" dirty="0" smtClean="0">
                <a:solidFill>
                  <a:srgbClr val="ED8428"/>
                </a:solidFill>
                <a:latin typeface="Times New Roman" panose="02020603050405020304" pitchFamily="18" charset="0"/>
                <a:cs typeface="Times New Roman" panose="02020603050405020304" pitchFamily="18" charset="0"/>
              </a:rPr>
              <a:t>  </a:t>
            </a:r>
            <a:endParaRPr lang="en-US" b="1" dirty="0">
              <a:solidFill>
                <a:srgbClr val="ED8428"/>
              </a:solidFill>
              <a:latin typeface="Times New Roman" panose="02020603050405020304" pitchFamily="18" charset="0"/>
              <a:cs typeface="Times New Roman" panose="02020603050405020304" pitchFamily="18" charset="0"/>
            </a:endParaRPr>
          </a:p>
        </p:txBody>
      </p:sp>
      <p:sp>
        <p:nvSpPr>
          <p:cNvPr id="9" name="Oval 8"/>
          <p:cNvSpPr/>
          <p:nvPr/>
        </p:nvSpPr>
        <p:spPr>
          <a:xfrm>
            <a:off x="8522208" y="6327648"/>
            <a:ext cx="621792" cy="530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8</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1996244"/>
            <a:ext cx="8394778" cy="3666119"/>
          </a:xfrm>
          <a:prstGeom prst="rect">
            <a:avLst/>
          </a:prstGeom>
        </p:spPr>
      </p:pic>
      <p:sp>
        <p:nvSpPr>
          <p:cNvPr id="10" name="Rectangle 9"/>
          <p:cNvSpPr/>
          <p:nvPr/>
        </p:nvSpPr>
        <p:spPr>
          <a:xfrm>
            <a:off x="1141065" y="1534579"/>
            <a:ext cx="6848991"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Application </a:t>
            </a:r>
            <a:r>
              <a:rPr lang="en-US" sz="2400" dirty="0">
                <a:ln w="0"/>
                <a:effectLst>
                  <a:outerShdw blurRad="38100" dist="19050" dir="2700000" algn="tl" rotWithShape="0">
                    <a:schemeClr val="dk1">
                      <a:alpha val="40000"/>
                    </a:schemeClr>
                  </a:outerShdw>
                </a:effectLst>
              </a:rPr>
              <a:t>that developed web pages without coding</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48956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575326"/>
            <a:ext cx="8229600" cy="927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605307" y="4893970"/>
            <a:ext cx="7920508" cy="1571224"/>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rgbClr val="ED8428"/>
                </a:solidFill>
                <a:latin typeface="Times New Roman" panose="02020603050405020304" pitchFamily="18" charset="0"/>
                <a:cs typeface="Times New Roman" panose="02020603050405020304" pitchFamily="18" charset="0"/>
              </a:rPr>
              <a:t>System Design and Development </a:t>
            </a:r>
            <a:r>
              <a:rPr lang="en-US" sz="3600" b="1" dirty="0" smtClean="0">
                <a:solidFill>
                  <a:srgbClr val="ED8428"/>
                </a:solidFill>
                <a:latin typeface="Times New Roman" panose="02020603050405020304" pitchFamily="18" charset="0"/>
                <a:cs typeface="Times New Roman" panose="02020603050405020304" pitchFamily="18" charset="0"/>
              </a:rPr>
              <a:t>  </a:t>
            </a:r>
            <a:endParaRPr lang="en-US" sz="3600" dirty="0">
              <a:solidFill>
                <a:srgbClr val="ED8428"/>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907767" y="1952578"/>
            <a:ext cx="3303100" cy="2709575"/>
          </a:xfrm>
          <a:prstGeom prst="rect">
            <a:avLst/>
          </a:prstGeom>
        </p:spPr>
      </p:pic>
    </p:spTree>
    <p:extLst>
      <p:ext uri="{BB962C8B-B14F-4D97-AF65-F5344CB8AC3E}">
        <p14:creationId xmlns:p14="http://schemas.microsoft.com/office/powerpoint/2010/main" val="21199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685</TotalTime>
  <Words>537</Words>
  <Application>Microsoft Office PowerPoint</Application>
  <PresentationFormat>On-screen Show (4:3)</PresentationFormat>
  <Paragraphs>140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Gill Sans MT</vt:lpstr>
      <vt:lpstr>Times New Roman</vt:lpstr>
      <vt:lpstr>Wingdings 2</vt:lpstr>
      <vt:lpstr>Dividend</vt:lpstr>
      <vt:lpstr> Software Engineering Lab Based on the course CSE 402</vt:lpstr>
      <vt:lpstr>Rich Formatted Text Editing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dc:title>
  <dc:creator>ashik zaman</dc:creator>
  <cp:lastModifiedBy>ashik zaman</cp:lastModifiedBy>
  <cp:revision>89</cp:revision>
  <cp:lastPrinted>2019-08-03T07:04:06Z</cp:lastPrinted>
  <dcterms:created xsi:type="dcterms:W3CDTF">2019-07-31T10:35:50Z</dcterms:created>
  <dcterms:modified xsi:type="dcterms:W3CDTF">2020-02-10T04:01:48Z</dcterms:modified>
</cp:coreProperties>
</file>