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8" r:id="rId3"/>
    <p:sldId id="259" r:id="rId4"/>
    <p:sldId id="260" r:id="rId5"/>
    <p:sldId id="261" r:id="rId6"/>
    <p:sldId id="295" r:id="rId7"/>
    <p:sldId id="296" r:id="rId8"/>
    <p:sldId id="262" r:id="rId9"/>
    <p:sldId id="257" r:id="rId10"/>
    <p:sldId id="263" r:id="rId11"/>
    <p:sldId id="277" r:id="rId12"/>
    <p:sldId id="264" r:id="rId13"/>
    <p:sldId id="265" r:id="rId14"/>
    <p:sldId id="266" r:id="rId15"/>
    <p:sldId id="267" r:id="rId16"/>
    <p:sldId id="290" r:id="rId17"/>
    <p:sldId id="291" r:id="rId18"/>
    <p:sldId id="292" r:id="rId19"/>
    <p:sldId id="293" r:id="rId20"/>
    <p:sldId id="294" r:id="rId21"/>
    <p:sldId id="269" r:id="rId22"/>
    <p:sldId id="283" r:id="rId23"/>
    <p:sldId id="284" r:id="rId24"/>
    <p:sldId id="297" r:id="rId25"/>
    <p:sldId id="286" r:id="rId26"/>
    <p:sldId id="268" r:id="rId27"/>
    <p:sldId id="287" r:id="rId28"/>
    <p:sldId id="271" r:id="rId29"/>
    <p:sldId id="288" r:id="rId30"/>
    <p:sldId id="272" r:id="rId31"/>
    <p:sldId id="273" r:id="rId32"/>
    <p:sldId id="274" r:id="rId33"/>
    <p:sldId id="289" r:id="rId34"/>
    <p:sldId id="282"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Lato" panose="020F0502020204030203" pitchFamily="34" charset="0"/>
      <p:regular r:id="rId41"/>
      <p:bold r:id="rId42"/>
      <p:italic r:id="rId43"/>
      <p:boldItalic r:id="rId44"/>
    </p:embeddedFont>
    <p:embeddedFont>
      <p:font typeface="Montserrat" panose="000005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6" d="100"/>
          <a:sy n="86" d="100"/>
        </p:scale>
        <p:origin x="4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Copy%20of%20gantt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6613608505163"/>
          <c:y val="0.1256358156388635"/>
          <c:w val="0.72088403081994001"/>
          <c:h val="0.87210521395537099"/>
        </c:manualLayout>
      </c:layout>
      <c:barChart>
        <c:barDir val="bar"/>
        <c:grouping val="stacked"/>
        <c:varyColors val="0"/>
        <c:ser>
          <c:idx val="0"/>
          <c:order val="0"/>
          <c:tx>
            <c:strRef>
              <c:f>Sheet1!$B$1</c:f>
              <c:strCache>
                <c:ptCount val="1"/>
                <c:pt idx="0">
                  <c:v>Start Date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Sheet1!$A$2:$A$12</c:f>
              <c:strCache>
                <c:ptCount val="11"/>
                <c:pt idx="0">
                  <c:v>Project Planing</c:v>
                </c:pt>
                <c:pt idx="1">
                  <c:v>Requirement Analysis</c:v>
                </c:pt>
                <c:pt idx="2">
                  <c:v>Designing</c:v>
                </c:pt>
                <c:pt idx="3">
                  <c:v>First Review</c:v>
                </c:pt>
                <c:pt idx="4">
                  <c:v>Implementation</c:v>
                </c:pt>
                <c:pt idx="5">
                  <c:v>Training And Testing</c:v>
                </c:pt>
                <c:pt idx="6">
                  <c:v>Second Review</c:v>
                </c:pt>
                <c:pt idx="7">
                  <c:v>Comparison</c:v>
                </c:pt>
                <c:pt idx="8">
                  <c:v>Third Review</c:v>
                </c:pt>
                <c:pt idx="9">
                  <c:v>Final Review</c:v>
                </c:pt>
                <c:pt idx="10">
                  <c:v>Project Report</c:v>
                </c:pt>
              </c:strCache>
            </c:strRef>
          </c:cat>
          <c:val>
            <c:numRef>
              <c:f>Sheet1!$B$2:$B$12</c:f>
              <c:numCache>
                <c:formatCode>m/d/yyyy</c:formatCode>
                <c:ptCount val="11"/>
                <c:pt idx="0">
                  <c:v>44621</c:v>
                </c:pt>
                <c:pt idx="1">
                  <c:v>44628</c:v>
                </c:pt>
                <c:pt idx="2">
                  <c:v>44642</c:v>
                </c:pt>
                <c:pt idx="3">
                  <c:v>44645</c:v>
                </c:pt>
                <c:pt idx="4">
                  <c:v>44662</c:v>
                </c:pt>
                <c:pt idx="5">
                  <c:v>44676</c:v>
                </c:pt>
                <c:pt idx="6">
                  <c:v>44685</c:v>
                </c:pt>
                <c:pt idx="7">
                  <c:v>44683</c:v>
                </c:pt>
                <c:pt idx="8">
                  <c:v>44715</c:v>
                </c:pt>
                <c:pt idx="9">
                  <c:v>44739</c:v>
                </c:pt>
                <c:pt idx="10">
                  <c:v>44735</c:v>
                </c:pt>
              </c:numCache>
            </c:numRef>
          </c:val>
          <c:extLst>
            <c:ext xmlns:c16="http://schemas.microsoft.com/office/drawing/2014/chart" uri="{C3380CC4-5D6E-409C-BE32-E72D297353CC}">
              <c16:uniqueId val="{00000000-736E-4077-BA33-C51E784BD911}"/>
            </c:ext>
          </c:extLst>
        </c:ser>
        <c:ser>
          <c:idx val="1"/>
          <c:order val="1"/>
          <c:tx>
            <c:strRef>
              <c:f>Sheet1!$D$1</c:f>
              <c:strCache>
                <c:ptCount val="1"/>
                <c:pt idx="0">
                  <c:v>Duration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val>
            <c:numRef>
              <c:f>Sheet1!$D$2:$D$12</c:f>
              <c:numCache>
                <c:formatCode>General</c:formatCode>
                <c:ptCount val="11"/>
                <c:pt idx="0">
                  <c:v>7</c:v>
                </c:pt>
                <c:pt idx="1">
                  <c:v>14</c:v>
                </c:pt>
                <c:pt idx="2">
                  <c:v>20</c:v>
                </c:pt>
                <c:pt idx="3">
                  <c:v>1</c:v>
                </c:pt>
                <c:pt idx="4">
                  <c:v>14</c:v>
                </c:pt>
                <c:pt idx="5">
                  <c:v>7</c:v>
                </c:pt>
                <c:pt idx="6">
                  <c:v>1</c:v>
                </c:pt>
                <c:pt idx="7">
                  <c:v>14</c:v>
                </c:pt>
                <c:pt idx="8">
                  <c:v>1</c:v>
                </c:pt>
                <c:pt idx="9">
                  <c:v>1</c:v>
                </c:pt>
                <c:pt idx="10">
                  <c:v>4</c:v>
                </c:pt>
              </c:numCache>
            </c:numRef>
          </c:val>
          <c:extLst>
            <c:ext xmlns:c16="http://schemas.microsoft.com/office/drawing/2014/chart" uri="{C3380CC4-5D6E-409C-BE32-E72D297353CC}">
              <c16:uniqueId val="{00000001-736E-4077-BA33-C51E784BD911}"/>
            </c:ext>
          </c:extLst>
        </c:ser>
        <c:dLbls>
          <c:showLegendKey val="0"/>
          <c:showVal val="0"/>
          <c:showCatName val="0"/>
          <c:showSerName val="0"/>
          <c:showPercent val="0"/>
          <c:showBubbleSize val="0"/>
        </c:dLbls>
        <c:gapWidth val="150"/>
        <c:overlap val="100"/>
        <c:axId val="651915279"/>
        <c:axId val="651916943"/>
      </c:barChart>
      <c:catAx>
        <c:axId val="651915279"/>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crossAx val="651916943"/>
        <c:crosses val="autoZero"/>
        <c:auto val="1"/>
        <c:lblAlgn val="ctr"/>
        <c:lblOffset val="100"/>
        <c:noMultiLvlLbl val="0"/>
      </c:catAx>
      <c:valAx>
        <c:axId val="651916943"/>
        <c:scaling>
          <c:orientation val="minMax"/>
          <c:max val="44750"/>
          <c:min val="44621"/>
        </c:scaling>
        <c:delete val="0"/>
        <c:axPos val="t"/>
        <c:majorGridlines>
          <c:spPr>
            <a:ln w="9525" cap="flat" cmpd="sng" algn="ctr">
              <a:solidFill>
                <a:schemeClr val="lt1">
                  <a:lumMod val="95000"/>
                  <a:alpha val="10000"/>
                </a:schemeClr>
              </a:solidFill>
              <a:round/>
            </a:ln>
            <a:effectLst/>
          </c:spPr>
        </c:majorGridlines>
        <c:numFmt formatCode="m/d/yyyy" sourceLinked="1"/>
        <c:majorTickMark val="none"/>
        <c:minorTickMark val="none"/>
        <c:tickLblPos val="nextTo"/>
        <c:spPr>
          <a:noFill/>
          <a:ln>
            <a:noFill/>
          </a:ln>
          <a:effectLst/>
        </c:spPr>
        <c:txPr>
          <a:bodyPr rot="0" spcFirstLastPara="1" vertOverflow="ellipsis"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651915279"/>
        <c:crosses val="autoZero"/>
        <c:crossBetween val="between"/>
      </c:valAx>
      <c:spPr>
        <a:noFill/>
        <a:ln>
          <a:noFill/>
        </a:ln>
        <a:effectLst/>
      </c:spPr>
    </c:plotArea>
    <c:plotVisOnly val="0"/>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fd4fc8f7d_0_1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fd4fc8f7d_0_1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fd4fc8f7d_0_1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fd4fc8f7d_0_1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fd4fc8f7d_0_1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fd4fc8f7d_0_1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
        <p:nvSpPr>
          <p:cNvPr id="5" name="Footer Placeholder 4">
            <a:extLst>
              <a:ext uri="{FF2B5EF4-FFF2-40B4-BE49-F238E27FC236}">
                <a16:creationId xmlns:a16="http://schemas.microsoft.com/office/drawing/2014/main" id="{4501CCD7-8178-4CD1-9617-FF3009326D90}"/>
              </a:ext>
            </a:extLst>
          </p:cNvPr>
          <p:cNvSpPr>
            <a:spLocks noGrp="1"/>
          </p:cNvSpPr>
          <p:nvPr>
            <p:ph type="ftr" idx="11"/>
          </p:nvPr>
        </p:nvSpPr>
        <p:spPr/>
        <p:txBody>
          <a:bodyPr/>
          <a:lstStyle/>
          <a:p>
            <a:endParaRPr lang="en-US"/>
          </a:p>
        </p:txBody>
      </p:sp>
    </p:spTree>
    <p:extLst>
      <p:ext uri="{BB962C8B-B14F-4D97-AF65-F5344CB8AC3E}">
        <p14:creationId xmlns:p14="http://schemas.microsoft.com/office/powerpoint/2010/main" val="3130481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fd4fc8f7d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fd4fc8f7d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
        <p:nvSpPr>
          <p:cNvPr id="5" name="Footer Placeholder 4">
            <a:extLst>
              <a:ext uri="{FF2B5EF4-FFF2-40B4-BE49-F238E27FC236}">
                <a16:creationId xmlns:a16="http://schemas.microsoft.com/office/drawing/2014/main" id="{ABC85972-7981-4AB8-B0E6-56B14BACE1E6}"/>
              </a:ext>
            </a:extLst>
          </p:cNvPr>
          <p:cNvSpPr>
            <a:spLocks noGrp="1"/>
          </p:cNvSpPr>
          <p:nvPr>
            <p:ph type="ftr" idx="11"/>
          </p:nvPr>
        </p:nvSpPr>
        <p:spPr/>
        <p:txBody>
          <a:bodyPr/>
          <a:lstStyle/>
          <a:p>
            <a:endParaRPr lang="en-US"/>
          </a:p>
        </p:txBody>
      </p:sp>
    </p:spTree>
    <p:extLst>
      <p:ext uri="{BB962C8B-B14F-4D97-AF65-F5344CB8AC3E}">
        <p14:creationId xmlns:p14="http://schemas.microsoft.com/office/powerpoint/2010/main" val="4108607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4317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fd4fc8f7d_0_2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fd4fc8f7d_0_2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fd4fc8f7d_0_2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2fd4fc8f7d_0_2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fd4fc8f7d_0_2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fd4fc8f7d_0_2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fd4fc8f7d_0_1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fd4fc8f7d_0_1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fd4fc8f7d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fd4fc8f7d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fd4fc8f7d_0_1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fd4fc8f7d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fd4fc8f7d_0_2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fd4fc8f7d_0_2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fd4fc8f7d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fd4fc8f7d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fd4fc8f7d_0_1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fd4fc8f7d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2fd4fc8f7d_0_1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2fd4fc8f7d_0_1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04/05/2022</a:t>
            </a:r>
          </a:p>
        </p:txBody>
      </p:sp>
      <p:sp>
        <p:nvSpPr>
          <p:cNvPr id="4" name="Footer Placeholder 3"/>
          <p:cNvSpPr>
            <a:spLocks noGrp="1"/>
          </p:cNvSpPr>
          <p:nvPr>
            <p:ph type="ftr" sz="quarter" idx="11"/>
          </p:nvPr>
        </p:nvSpPr>
        <p:spPr/>
        <p:txBody>
          <a:bodyPr/>
          <a:lstStyle/>
          <a:p>
            <a:r>
              <a:rPr lang="en-US"/>
              <a:t>Department of computer Science Engineering  College of Engineering Adoor</a:t>
            </a:r>
          </a:p>
        </p:txBody>
      </p:sp>
      <p:sp>
        <p:nvSpPr>
          <p:cNvPr id="5" name="Slide Number Placeholder 4"/>
          <p:cNvSpPr>
            <a:spLocks noGrp="1"/>
          </p:cNvSpPr>
          <p:nvPr>
            <p:ph type="sldNum" sz="quarter" idx="12"/>
          </p:nvPr>
        </p:nvSpPr>
        <p:spPr/>
        <p:txBody>
          <a:bodyPr/>
          <a:lstStyle/>
          <a:p>
            <a:fld id="{00000000-1234-1234-1234-123412341234}" type="slidenum">
              <a:rPr lang="en-US" smtClean="0"/>
              <a:pPr/>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30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04/05/2022</a:t>
            </a:r>
          </a:p>
        </p:txBody>
      </p:sp>
      <p:sp>
        <p:nvSpPr>
          <p:cNvPr id="5" name="Footer Placeholder 4"/>
          <p:cNvSpPr>
            <a:spLocks noGrp="1"/>
          </p:cNvSpPr>
          <p:nvPr>
            <p:ph type="ftr" sz="quarter" idx="11"/>
          </p:nvPr>
        </p:nvSpPr>
        <p:spPr/>
        <p:txBody>
          <a:bodyPr/>
          <a:lstStyle/>
          <a:p>
            <a:r>
              <a:rPr lang="en-US"/>
              <a:t>Department of computer Science Engineering  College of Engineering Adoor</a:t>
            </a:r>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926677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04/05/2022</a:t>
            </a:r>
          </a:p>
        </p:txBody>
      </p:sp>
      <p:sp>
        <p:nvSpPr>
          <p:cNvPr id="6" name="Footer Placeholder 5"/>
          <p:cNvSpPr>
            <a:spLocks noGrp="1"/>
          </p:cNvSpPr>
          <p:nvPr>
            <p:ph type="ftr" sz="quarter" idx="11"/>
          </p:nvPr>
        </p:nvSpPr>
        <p:spPr/>
        <p:txBody>
          <a:bodyPr/>
          <a:lstStyle/>
          <a:p>
            <a:r>
              <a:rPr lang="en-US"/>
              <a:t>Department of computer Science Engineering  College of Engineering Adoor</a:t>
            </a:r>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75579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x.doi.org/10.1109%2FLGRS.2013.2268875"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scholar.google.com/scholar_lookup?journal=IEEE+Geosci.+Remote+Sens.+Mag.&amp;title=Deep+learning+for+remote+sensing+data:+A+technical+tutorial+on+the+state+of+the+art&amp;author=L.+Zhang&amp;author=L.+Zhang&amp;author=B.+Du&amp;volume=4&amp;publication_year=2016&amp;pages=22-40&amp;doi=10.1109/MGRS.2016.2540798&amp;" TargetMode="External"/><Relationship Id="rId5" Type="http://schemas.openxmlformats.org/officeDocument/2006/relationships/hyperlink" Target="https://dx.doi.org/10.1109%2FMGRS.2016.2540798" TargetMode="External"/><Relationship Id="rId4" Type="http://schemas.openxmlformats.org/officeDocument/2006/relationships/hyperlink" Target="https://scholar.google.com/scholar_lookup?journal=IEEE+Geosci.+Remote+Sens.+Lett.&amp;title=A+novel+hierarchical+ship+classifier+for+COSMO-SkyMed+sar+data&amp;author=C.+Wang&amp;author=H.+Zhang&amp;author=F.+Wu&amp;author=S.+Jiang&amp;author=B.+Zhang&amp;volume=11&amp;publication_year=2014&amp;pages=484-488&amp;doi=10.1109/LGRS.2013.2268875&am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02413" y="574193"/>
            <a:ext cx="5802793" cy="2185336"/>
          </a:xfrm>
          <a:prstGeom prst="rect">
            <a:avLst/>
          </a:prstGeom>
        </p:spPr>
        <p:txBody>
          <a:bodyPr spcFirstLastPara="1" wrap="square" lIns="91425" tIns="91425" rIns="91425" bIns="91425" anchor="t" anchorCtr="0">
            <a:noAutofit/>
          </a:bodyPr>
          <a:lstStyle/>
          <a:p>
            <a:r>
              <a:rPr lang="en-US" b="1" i="0" u="none" strike="noStrike" cap="none" dirty="0">
                <a:solidFill>
                  <a:schemeClr val="bg1"/>
                </a:solidFill>
                <a:latin typeface="Times New Roman" panose="02020603050405020304" pitchFamily="18" charset="0"/>
                <a:ea typeface="Arial Black"/>
                <a:cs typeface="Times New Roman" panose="02020603050405020304" pitchFamily="18" charset="0"/>
                <a:sym typeface="Arial Black"/>
              </a:rPr>
              <a:t>             SHIP  CLASSIFICATION </a:t>
            </a:r>
            <a:br>
              <a:rPr lang="en-US" b="1" i="0" u="none" strike="noStrike" cap="none" dirty="0">
                <a:solidFill>
                  <a:schemeClr val="bg1"/>
                </a:solidFill>
                <a:latin typeface="Times New Roman" panose="02020603050405020304" pitchFamily="18" charset="0"/>
                <a:ea typeface="Arial Black"/>
                <a:cs typeface="Times New Roman" panose="02020603050405020304" pitchFamily="18" charset="0"/>
                <a:sym typeface="Arial Black"/>
              </a:rPr>
            </a:br>
            <a:r>
              <a:rPr lang="en-US" b="1" i="0" u="none" strike="noStrike" cap="none" dirty="0">
                <a:solidFill>
                  <a:schemeClr val="bg1"/>
                </a:solidFill>
                <a:latin typeface="Times New Roman" panose="02020603050405020304" pitchFamily="18" charset="0"/>
                <a:ea typeface="Arial Black"/>
                <a:cs typeface="Times New Roman" panose="02020603050405020304" pitchFamily="18" charset="0"/>
                <a:sym typeface="Arial Black"/>
              </a:rPr>
              <a:t>USING TRIPLET CNN</a:t>
            </a:r>
            <a:br>
              <a:rPr lang="en-US" b="1" i="0" u="none" strike="noStrike" cap="none" dirty="0">
                <a:solidFill>
                  <a:schemeClr val="bg1"/>
                </a:solidFill>
                <a:latin typeface="Times New Roman" panose="02020603050405020304" pitchFamily="18" charset="0"/>
                <a:ea typeface="Arial Black"/>
                <a:cs typeface="Times New Roman" panose="02020603050405020304" pitchFamily="18" charset="0"/>
                <a:sym typeface="Arial Black"/>
              </a:rPr>
            </a:br>
            <a:endParaRPr dirty="0">
              <a:solidFill>
                <a:schemeClr val="bg1"/>
              </a:solidFill>
            </a:endParaRPr>
          </a:p>
        </p:txBody>
      </p:sp>
      <p:sp>
        <p:nvSpPr>
          <p:cNvPr id="135" name="Google Shape;135;p13"/>
          <p:cNvSpPr txBox="1">
            <a:spLocks noGrp="1"/>
          </p:cNvSpPr>
          <p:nvPr>
            <p:ph type="subTitle" idx="1"/>
          </p:nvPr>
        </p:nvSpPr>
        <p:spPr>
          <a:xfrm>
            <a:off x="5451342" y="3116661"/>
            <a:ext cx="3470700" cy="1634954"/>
          </a:xfrm>
          <a:prstGeom prst="rect">
            <a:avLst/>
          </a:prstGeom>
        </p:spPr>
        <p:txBody>
          <a:bodyPr spcFirstLastPara="1" wrap="square" lIns="91425" tIns="91425" rIns="91425" bIns="91425" anchor="t" anchorCtr="0">
            <a:normAutofit fontScale="85000" lnSpcReduction="20000"/>
          </a:bodyPr>
          <a:lstStyle/>
          <a:p>
            <a:pPr marL="12700" marR="0" lvl="0" indent="0" algn="l" rtl="0">
              <a:lnSpc>
                <a:spcPct val="100000"/>
              </a:lnSpc>
              <a:spcBef>
                <a:spcPts val="0"/>
              </a:spcBef>
              <a:spcAft>
                <a:spcPts val="0"/>
              </a:spcAft>
              <a:buNone/>
            </a:pPr>
            <a:r>
              <a:rPr lang="en-US" sz="16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Submitted by,</a:t>
            </a:r>
            <a:endParaRPr lang="en-US" sz="1600" b="0" i="0" u="none" strike="noStrike" cap="none" dirty="0">
              <a:solidFill>
                <a:schemeClr val="bg1"/>
              </a:solidFill>
              <a:latin typeface="Times New Roman" panose="02020603050405020304" pitchFamily="18" charset="0"/>
              <a:ea typeface="Lato"/>
              <a:cs typeface="Times New Roman" panose="02020603050405020304" pitchFamily="18" charset="0"/>
              <a:sym typeface="Lato"/>
            </a:endParaRPr>
          </a:p>
          <a:p>
            <a:pPr marL="469265" marR="5080" lvl="0" indent="0" algn="just" rtl="0">
              <a:lnSpc>
                <a:spcPct val="78888"/>
              </a:lnSpc>
              <a:spcBef>
                <a:spcPts val="1465"/>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ABIN K JAYAN                    ADR18CS001</a:t>
            </a:r>
            <a:endParaRPr lang="en-US" dirty="0">
              <a:solidFill>
                <a:schemeClr val="bg1"/>
              </a:solidFill>
              <a:latin typeface="Times New Roman" panose="02020603050405020304" pitchFamily="18" charset="0"/>
              <a:cs typeface="Times New Roman" panose="02020603050405020304" pitchFamily="18" charset="0"/>
            </a:endParaRPr>
          </a:p>
          <a:p>
            <a:pPr marL="469265" marR="5080" lvl="0" indent="0" algn="just" rtl="0">
              <a:lnSpc>
                <a:spcPct val="78888"/>
              </a:lnSpc>
              <a:spcBef>
                <a:spcPts val="1465"/>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AJMAL LATHEEF              ADR18CS003</a:t>
            </a:r>
            <a:endParaRPr lang="en-US" dirty="0">
              <a:solidFill>
                <a:schemeClr val="bg1"/>
              </a:solidFill>
              <a:latin typeface="Times New Roman" panose="02020603050405020304" pitchFamily="18" charset="0"/>
              <a:cs typeface="Times New Roman" panose="02020603050405020304" pitchFamily="18" charset="0"/>
            </a:endParaRPr>
          </a:p>
          <a:p>
            <a:pPr marL="469265" marR="5080" lvl="0" indent="0" algn="just" rtl="0">
              <a:lnSpc>
                <a:spcPct val="78888"/>
              </a:lnSpc>
              <a:spcBef>
                <a:spcPts val="1465"/>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ASHIL JOHNSON               ADR18CS014</a:t>
            </a:r>
            <a:endParaRPr lang="en-US" dirty="0">
              <a:solidFill>
                <a:schemeClr val="bg1"/>
              </a:solidFill>
              <a:latin typeface="Times New Roman" panose="02020603050405020304" pitchFamily="18" charset="0"/>
              <a:cs typeface="Times New Roman" panose="02020603050405020304" pitchFamily="18" charset="0"/>
            </a:endParaRPr>
          </a:p>
          <a:p>
            <a:pPr marL="469265" marR="5080" lvl="0" indent="0" algn="just" rtl="0">
              <a:lnSpc>
                <a:spcPct val="78888"/>
              </a:lnSpc>
              <a:spcBef>
                <a:spcPts val="1465"/>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SIDDHARDH R NAIR        ADR18CS038</a:t>
            </a:r>
            <a:endParaRPr lang="en-US" dirty="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D279D0E8-B5B0-8FF9-D356-EA3C46B98534}"/>
              </a:ext>
            </a:extLst>
          </p:cNvPr>
          <p:cNvSpPr txBox="1"/>
          <p:nvPr/>
        </p:nvSpPr>
        <p:spPr>
          <a:xfrm>
            <a:off x="1787979" y="3804995"/>
            <a:ext cx="4572000" cy="764312"/>
          </a:xfrm>
          <a:prstGeom prst="rect">
            <a:avLst/>
          </a:prstGeom>
          <a:noFill/>
        </p:spPr>
        <p:txBody>
          <a:bodyPr wrap="square">
            <a:spAutoFit/>
          </a:bodyPr>
          <a:lstStyle/>
          <a:p>
            <a:pPr marL="12700" marR="491490" lvl="0" indent="0" algn="l" rtl="0">
              <a:spcBef>
                <a:spcPts val="0"/>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Mrs. Manju J  </a:t>
            </a:r>
            <a:endParaRPr lang="en-US" dirty="0">
              <a:solidFill>
                <a:schemeClr val="bg1"/>
              </a:solidFill>
              <a:latin typeface="Times New Roman" panose="02020603050405020304" pitchFamily="18" charset="0"/>
              <a:cs typeface="Times New Roman" panose="02020603050405020304" pitchFamily="18" charset="0"/>
            </a:endParaRPr>
          </a:p>
          <a:p>
            <a:pPr marL="12700" marR="491490" lvl="0" indent="0" algn="l" rtl="0">
              <a:spcBef>
                <a:spcPts val="160"/>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Assistant Professor</a:t>
            </a:r>
            <a:endParaRPr lang="en-US" sz="1400" b="0" i="0" u="none" strike="noStrike" cap="none" dirty="0">
              <a:solidFill>
                <a:schemeClr val="bg1"/>
              </a:solidFill>
              <a:latin typeface="Times New Roman" panose="02020603050405020304" pitchFamily="18" charset="0"/>
              <a:ea typeface="Lato"/>
              <a:cs typeface="Times New Roman" panose="02020603050405020304" pitchFamily="18" charset="0"/>
              <a:sym typeface="Lato"/>
            </a:endParaRPr>
          </a:p>
          <a:p>
            <a:pPr marL="12700" marR="0" lvl="0" indent="0" algn="l" rtl="0">
              <a:spcBef>
                <a:spcPts val="0"/>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Dept. of Computer Science</a:t>
            </a:r>
            <a:endParaRPr lang="en-US" sz="1400" b="0" i="0" u="none" strike="noStrike" cap="none" dirty="0">
              <a:solidFill>
                <a:schemeClr val="bg1"/>
              </a:solidFill>
              <a:latin typeface="Times New Roman" panose="02020603050405020304" pitchFamily="18" charset="0"/>
              <a:ea typeface="Lato"/>
              <a:cs typeface="Times New Roman" panose="02020603050405020304" pitchFamily="18" charset="0"/>
              <a:sym typeface="Lato"/>
            </a:endParaRPr>
          </a:p>
        </p:txBody>
      </p:sp>
      <p:sp>
        <p:nvSpPr>
          <p:cNvPr id="7" name="TextBox 6">
            <a:extLst>
              <a:ext uri="{FF2B5EF4-FFF2-40B4-BE49-F238E27FC236}">
                <a16:creationId xmlns:a16="http://schemas.microsoft.com/office/drawing/2014/main" id="{0AFED992-6A80-ABEB-6BC2-1950F740EA10}"/>
              </a:ext>
            </a:extLst>
          </p:cNvPr>
          <p:cNvSpPr txBox="1"/>
          <p:nvPr/>
        </p:nvSpPr>
        <p:spPr>
          <a:xfrm>
            <a:off x="1249136" y="3447863"/>
            <a:ext cx="4572000" cy="307777"/>
          </a:xfrm>
          <a:prstGeom prst="rect">
            <a:avLst/>
          </a:prstGeom>
          <a:noFill/>
        </p:spPr>
        <p:txBody>
          <a:bodyPr wrap="square">
            <a:spAutoFit/>
          </a:bodyPr>
          <a:lstStyle/>
          <a:p>
            <a:pPr marL="0" marR="0" lvl="0" indent="0" algn="l" rtl="0">
              <a:spcBef>
                <a:spcPts val="0"/>
              </a:spcBef>
              <a:spcAft>
                <a:spcPts val="0"/>
              </a:spcAft>
              <a:buNone/>
            </a:pP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Guided</a:t>
            </a:r>
            <a:r>
              <a:rPr lang="en-US" sz="1400" b="1" i="0" u="none" strike="noStrike" cap="none" dirty="0">
                <a:solidFill>
                  <a:schemeClr val="bg1"/>
                </a:solidFill>
                <a:latin typeface="Lato"/>
                <a:ea typeface="Lato"/>
                <a:cs typeface="Lato"/>
                <a:sym typeface="Lato"/>
              </a:rPr>
              <a:t> </a:t>
            </a:r>
            <a:r>
              <a:rPr lang="en-US" sz="1400" b="1" i="0" u="none" strike="noStrike" cap="none" dirty="0">
                <a:solidFill>
                  <a:schemeClr val="bg1"/>
                </a:solidFill>
                <a:latin typeface="Times New Roman" panose="02020603050405020304" pitchFamily="18" charset="0"/>
                <a:ea typeface="Lato"/>
                <a:cs typeface="Times New Roman" panose="02020603050405020304" pitchFamily="18" charset="0"/>
                <a:sym typeface="Lato"/>
              </a:rPr>
              <a:t>by</a:t>
            </a:r>
            <a:r>
              <a:rPr lang="en-US" sz="1400" b="1" i="0" u="none" strike="noStrike" cap="none" dirty="0">
                <a:solidFill>
                  <a:schemeClr val="bg1"/>
                </a:solidFill>
                <a:latin typeface="Lato"/>
                <a:ea typeface="Lato"/>
                <a:cs typeface="Lato"/>
                <a:sym typeface="Lato"/>
              </a:rPr>
              <a:t>,</a:t>
            </a:r>
            <a:endParaRPr lang="en-US" sz="1400" dirty="0">
              <a:solidFill>
                <a:schemeClr val="bg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SYSTEM DESIGN</a:t>
            </a:r>
            <a:endParaRPr>
              <a:latin typeface="Calibri"/>
              <a:ea typeface="Calibri"/>
              <a:cs typeface="Calibri"/>
              <a:sym typeface="Calibri"/>
            </a:endParaRPr>
          </a:p>
        </p:txBody>
      </p:sp>
      <p:pic>
        <p:nvPicPr>
          <p:cNvPr id="5" name="Picture 4">
            <a:extLst>
              <a:ext uri="{FF2B5EF4-FFF2-40B4-BE49-F238E27FC236}">
                <a16:creationId xmlns:a16="http://schemas.microsoft.com/office/drawing/2014/main" id="{E71522E4-C787-6A2B-A276-EA7C3F5598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328" y="1313514"/>
            <a:ext cx="6897344" cy="34933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3F12-A1A2-4A5F-A603-C5BC9014C19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USE CASE DIAGRAM</a:t>
            </a:r>
          </a:p>
        </p:txBody>
      </p:sp>
      <p:pic>
        <p:nvPicPr>
          <p:cNvPr id="8" name="Content Placeholder 7">
            <a:extLst>
              <a:ext uri="{FF2B5EF4-FFF2-40B4-BE49-F238E27FC236}">
                <a16:creationId xmlns:a16="http://schemas.microsoft.com/office/drawing/2014/main" id="{F89019CD-9F6B-4782-A78D-89BF14A0D457}"/>
              </a:ext>
            </a:extLst>
          </p:cNvPr>
          <p:cNvPicPr>
            <a:picLocks noGrp="1" noChangeAspect="1"/>
          </p:cNvPicPr>
          <p:nvPr>
            <p:ph idx="1"/>
          </p:nvPr>
        </p:nvPicPr>
        <p:blipFill>
          <a:blip r:embed="rId2"/>
          <a:stretch>
            <a:fillRect/>
          </a:stretch>
        </p:blipFill>
        <p:spPr>
          <a:xfrm>
            <a:off x="1258556" y="1918495"/>
            <a:ext cx="5622053" cy="2488406"/>
          </a:xfrm>
        </p:spPr>
      </p:pic>
    </p:spTree>
    <p:extLst>
      <p:ext uri="{BB962C8B-B14F-4D97-AF65-F5344CB8AC3E}">
        <p14:creationId xmlns:p14="http://schemas.microsoft.com/office/powerpoint/2010/main" val="61901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DFD</a:t>
            </a:r>
            <a:r>
              <a:rPr lang="en-GB" sz="4400">
                <a:latin typeface="Calibri"/>
                <a:ea typeface="Calibri"/>
                <a:cs typeface="Calibri"/>
                <a:sym typeface="Calibri"/>
              </a:rPr>
              <a:t>-Level 0</a:t>
            </a:r>
            <a:endParaRPr>
              <a:latin typeface="Calibri"/>
              <a:ea typeface="Calibri"/>
              <a:cs typeface="Calibri"/>
              <a:sym typeface="Calibri"/>
            </a:endParaRPr>
          </a:p>
        </p:txBody>
      </p:sp>
      <p:sp>
        <p:nvSpPr>
          <p:cNvPr id="185" name="Google Shape;185;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6" name="Google Shape;186;p21"/>
          <p:cNvPicPr preferRelativeResize="0"/>
          <p:nvPr/>
        </p:nvPicPr>
        <p:blipFill>
          <a:blip r:embed="rId3">
            <a:alphaModFix/>
          </a:blip>
          <a:stretch>
            <a:fillRect/>
          </a:stretch>
        </p:blipFill>
        <p:spPr>
          <a:xfrm>
            <a:off x="283325" y="1460400"/>
            <a:ext cx="8554350" cy="34430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DFD</a:t>
            </a:r>
            <a:r>
              <a:rPr lang="en-GB" sz="4400">
                <a:latin typeface="Calibri"/>
                <a:ea typeface="Calibri"/>
                <a:cs typeface="Calibri"/>
                <a:sym typeface="Calibri"/>
              </a:rPr>
              <a:t>-Level 1</a:t>
            </a:r>
            <a:endParaRPr>
              <a:latin typeface="Calibri"/>
              <a:ea typeface="Calibri"/>
              <a:cs typeface="Calibri"/>
              <a:sym typeface="Calibri"/>
            </a:endParaRPr>
          </a:p>
        </p:txBody>
      </p:sp>
      <p:sp>
        <p:nvSpPr>
          <p:cNvPr id="192" name="Google Shape;192;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22"/>
          <p:cNvPicPr preferRelativeResize="0"/>
          <p:nvPr/>
        </p:nvPicPr>
        <p:blipFill>
          <a:blip r:embed="rId3">
            <a:alphaModFix/>
          </a:blip>
          <a:stretch>
            <a:fillRect/>
          </a:stretch>
        </p:blipFill>
        <p:spPr>
          <a:xfrm>
            <a:off x="305125" y="1514725"/>
            <a:ext cx="8554326" cy="330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dirty="0">
                <a:latin typeface="Calibri"/>
                <a:ea typeface="Calibri"/>
                <a:cs typeface="Calibri"/>
                <a:sym typeface="Calibri"/>
              </a:rPr>
              <a:t>DFD</a:t>
            </a:r>
            <a:r>
              <a:rPr lang="en-GB" sz="4400" dirty="0">
                <a:latin typeface="Calibri"/>
                <a:ea typeface="Calibri"/>
                <a:cs typeface="Calibri"/>
                <a:sym typeface="Calibri"/>
              </a:rPr>
              <a:t>-Level 2</a:t>
            </a:r>
            <a:endParaRPr dirty="0">
              <a:latin typeface="Calibri"/>
              <a:ea typeface="Calibri"/>
              <a:cs typeface="Calibri"/>
              <a:sym typeface="Calibri"/>
            </a:endParaRPr>
          </a:p>
        </p:txBody>
      </p:sp>
      <p:sp>
        <p:nvSpPr>
          <p:cNvPr id="199" name="Google Shape;19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0" name="Google Shape;200;p23"/>
          <p:cNvPicPr preferRelativeResize="0"/>
          <p:nvPr/>
        </p:nvPicPr>
        <p:blipFill>
          <a:blip r:embed="rId3">
            <a:alphaModFix/>
          </a:blip>
          <a:stretch>
            <a:fillRect/>
          </a:stretch>
        </p:blipFill>
        <p:spPr>
          <a:xfrm>
            <a:off x="54475" y="1471125"/>
            <a:ext cx="9033825" cy="337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dirty="0">
                <a:latin typeface="Calibri"/>
                <a:ea typeface="Calibri"/>
                <a:cs typeface="Calibri"/>
                <a:sym typeface="Calibri"/>
              </a:rPr>
              <a:t>DFD</a:t>
            </a:r>
            <a:r>
              <a:rPr lang="en-GB" sz="4400" dirty="0">
                <a:latin typeface="Calibri"/>
                <a:ea typeface="Calibri"/>
                <a:cs typeface="Calibri"/>
                <a:sym typeface="Calibri"/>
              </a:rPr>
              <a:t>-Level 3</a:t>
            </a:r>
            <a:endParaRPr dirty="0">
              <a:latin typeface="Calibri"/>
              <a:ea typeface="Calibri"/>
              <a:cs typeface="Calibri"/>
              <a:sym typeface="Calibri"/>
            </a:endParaRPr>
          </a:p>
        </p:txBody>
      </p:sp>
      <p:sp>
        <p:nvSpPr>
          <p:cNvPr id="206" name="Google Shape;206;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7" name="Google Shape;207;p24"/>
          <p:cNvPicPr preferRelativeResize="0"/>
          <p:nvPr/>
        </p:nvPicPr>
        <p:blipFill>
          <a:blip r:embed="rId3">
            <a:alphaModFix/>
          </a:blip>
          <a:stretch>
            <a:fillRect/>
          </a:stretch>
        </p:blipFill>
        <p:spPr>
          <a:xfrm>
            <a:off x="87175" y="1440375"/>
            <a:ext cx="8979326" cy="36159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3265926" y="559942"/>
            <a:ext cx="4165827" cy="994172"/>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r>
              <a:rPr lang="en-US" b="1" dirty="0">
                <a:latin typeface="Times New Roman"/>
                <a:cs typeface="Times New Roman"/>
                <a:sym typeface="Times New Roman"/>
              </a:rPr>
              <a:t>MODULES</a:t>
            </a:r>
            <a:endParaRPr dirty="0"/>
          </a:p>
        </p:txBody>
      </p:sp>
      <p:sp>
        <p:nvSpPr>
          <p:cNvPr id="153" name="Google Shape;153;p21"/>
          <p:cNvSpPr txBox="1">
            <a:spLocks noGrp="1"/>
          </p:cNvSpPr>
          <p:nvPr>
            <p:ph idx="1"/>
          </p:nvPr>
        </p:nvSpPr>
        <p:spPr>
          <a:xfrm>
            <a:off x="1908708" y="2087472"/>
            <a:ext cx="6185979" cy="2681275"/>
          </a:xfrm>
          <a:prstGeom prst="rect">
            <a:avLst/>
          </a:prstGeom>
          <a:noFill/>
          <a:ln>
            <a:noFill/>
          </a:ln>
        </p:spPr>
        <p:txBody>
          <a:bodyPr spcFirstLastPara="1" wrap="square" lIns="68569" tIns="34275" rIns="68569" bIns="34275" anchor="t" anchorCtr="0">
            <a:normAutofit/>
          </a:bodyPr>
          <a:lstStyle/>
          <a:p>
            <a:pPr marL="171450" indent="-171450">
              <a:lnSpc>
                <a:spcPct val="90000"/>
              </a:lnSpc>
              <a:buClr>
                <a:schemeClr val="dk1"/>
              </a:buClr>
              <a:buSzPts val="2800"/>
              <a:buFont typeface="Noto Sans Symbols"/>
              <a:buChar char="⮚"/>
            </a:pPr>
            <a:r>
              <a:rPr lang="en-GB" sz="2400" dirty="0">
                <a:latin typeface="Calibri"/>
                <a:ea typeface="Calibri"/>
                <a:cs typeface="Calibri"/>
                <a:sym typeface="Calibri"/>
              </a:rPr>
              <a:t>⮚ </a:t>
            </a:r>
            <a:r>
              <a:rPr lang="en-US" sz="2400" dirty="0"/>
              <a:t>Dataset creation</a:t>
            </a:r>
          </a:p>
          <a:p>
            <a:pPr marL="171450" indent="-171450">
              <a:lnSpc>
                <a:spcPct val="90000"/>
              </a:lnSpc>
              <a:spcBef>
                <a:spcPts val="750"/>
              </a:spcBef>
              <a:buClr>
                <a:schemeClr val="dk1"/>
              </a:buClr>
              <a:buSzPts val="2800"/>
              <a:buFont typeface="Noto Sans Symbols"/>
              <a:buChar char="⮚"/>
            </a:pPr>
            <a:r>
              <a:rPr lang="en-GB" sz="2400" dirty="0">
                <a:latin typeface="Calibri"/>
                <a:ea typeface="Calibri"/>
                <a:cs typeface="Calibri"/>
                <a:sym typeface="Calibri"/>
              </a:rPr>
              <a:t>⮚ </a:t>
            </a:r>
            <a:r>
              <a:rPr lang="en-US" sz="2400" dirty="0"/>
              <a:t>Triplet sampling </a:t>
            </a:r>
          </a:p>
          <a:p>
            <a:pPr marL="171450" indent="-171450">
              <a:lnSpc>
                <a:spcPct val="90000"/>
              </a:lnSpc>
              <a:spcBef>
                <a:spcPts val="750"/>
              </a:spcBef>
              <a:buClr>
                <a:schemeClr val="dk1"/>
              </a:buClr>
              <a:buSzPts val="2800"/>
              <a:buFont typeface="Noto Sans Symbols"/>
              <a:buChar char="⮚"/>
            </a:pPr>
            <a:r>
              <a:rPr lang="en-GB" sz="2400" dirty="0">
                <a:latin typeface="Calibri"/>
                <a:ea typeface="Calibri"/>
                <a:cs typeface="Calibri"/>
                <a:sym typeface="Calibri"/>
              </a:rPr>
              <a:t>⮚ </a:t>
            </a:r>
            <a:r>
              <a:rPr lang="en-US" sz="2400" dirty="0"/>
              <a:t>Architecture creation</a:t>
            </a:r>
          </a:p>
          <a:p>
            <a:pPr marL="171450" indent="-171450">
              <a:lnSpc>
                <a:spcPct val="90000"/>
              </a:lnSpc>
              <a:spcBef>
                <a:spcPts val="750"/>
              </a:spcBef>
              <a:buClr>
                <a:schemeClr val="dk1"/>
              </a:buClr>
              <a:buSzPts val="2800"/>
              <a:buFont typeface="Noto Sans Symbols"/>
              <a:buChar char="⮚"/>
            </a:pPr>
            <a:r>
              <a:rPr lang="en-GB" sz="2400" dirty="0">
                <a:latin typeface="Calibri"/>
                <a:ea typeface="Calibri"/>
                <a:cs typeface="Calibri"/>
                <a:sym typeface="Calibri"/>
              </a:rPr>
              <a:t>⮚ </a:t>
            </a:r>
            <a:r>
              <a:rPr lang="en-US" sz="2400" dirty="0"/>
              <a:t>Training using triplet and saving model</a:t>
            </a:r>
          </a:p>
          <a:p>
            <a:pPr marL="171450" indent="-171450">
              <a:lnSpc>
                <a:spcPct val="90000"/>
              </a:lnSpc>
              <a:spcBef>
                <a:spcPts val="750"/>
              </a:spcBef>
              <a:buClr>
                <a:schemeClr val="dk1"/>
              </a:buClr>
              <a:buSzPts val="2800"/>
              <a:buFont typeface="Noto Sans Symbols"/>
              <a:buChar char="⮚"/>
            </a:pPr>
            <a:r>
              <a:rPr lang="en-GB" sz="2400" dirty="0">
                <a:latin typeface="Calibri"/>
                <a:ea typeface="Calibri"/>
                <a:cs typeface="Calibri"/>
                <a:sym typeface="Calibri"/>
              </a:rPr>
              <a:t>⮚ </a:t>
            </a:r>
            <a:r>
              <a:rPr lang="en-US" sz="2400" dirty="0"/>
              <a:t>Prediction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1036864" y="597188"/>
            <a:ext cx="4486808" cy="994172"/>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r>
              <a:rPr lang="en-US" b="1" dirty="0">
                <a:latin typeface="Times New Roman"/>
                <a:ea typeface="Times New Roman"/>
                <a:cs typeface="Times New Roman"/>
                <a:sym typeface="Times New Roman"/>
              </a:rPr>
              <a:t>DATASET CREATION</a:t>
            </a:r>
            <a:endParaRPr lang="en-US" dirty="0"/>
          </a:p>
        </p:txBody>
      </p:sp>
      <p:sp>
        <p:nvSpPr>
          <p:cNvPr id="160" name="Google Shape;160;p22"/>
          <p:cNvSpPr txBox="1">
            <a:spLocks noGrp="1"/>
          </p:cNvSpPr>
          <p:nvPr>
            <p:ph idx="1"/>
          </p:nvPr>
        </p:nvSpPr>
        <p:spPr>
          <a:xfrm>
            <a:off x="1036865" y="1867597"/>
            <a:ext cx="7366227" cy="3435122"/>
          </a:xfrm>
          <a:prstGeom prst="rect">
            <a:avLst/>
          </a:prstGeom>
          <a:noFill/>
          <a:ln>
            <a:noFill/>
          </a:ln>
        </p:spPr>
        <p:txBody>
          <a:bodyPr spcFirstLastPara="1" wrap="square" lIns="68569" tIns="34275" rIns="68569" bIns="34275" anchor="t" anchorCtr="0">
            <a:normAutofit/>
          </a:bodyPr>
          <a:lstStyle/>
          <a:p>
            <a:pPr marL="171450" indent="-171450">
              <a:lnSpc>
                <a:spcPct val="90000"/>
              </a:lnSpc>
              <a:buClr>
                <a:schemeClr val="dk1"/>
              </a:buClr>
              <a:buSzPts val="2800"/>
              <a:buFont typeface="Noto Sans Symbols"/>
              <a:buChar char="⮚"/>
            </a:pPr>
            <a:r>
              <a:rPr lang="en-GB" sz="1800" dirty="0">
                <a:latin typeface="Calibri"/>
                <a:ea typeface="Calibri"/>
                <a:cs typeface="Calibri"/>
                <a:sym typeface="Calibri"/>
              </a:rPr>
              <a:t>⮚ </a:t>
            </a:r>
            <a:r>
              <a:rPr lang="en-US" sz="1600" dirty="0" err="1"/>
              <a:t>OpenSARShip</a:t>
            </a:r>
            <a:r>
              <a:rPr lang="en-US" sz="1600" dirty="0"/>
              <a:t> is the dataset used.</a:t>
            </a:r>
            <a:endParaRPr sz="1600" dirty="0"/>
          </a:p>
          <a:p>
            <a:pPr marL="171450" indent="-171450">
              <a:lnSpc>
                <a:spcPct val="90000"/>
              </a:lnSpc>
              <a:spcBef>
                <a:spcPts val="750"/>
              </a:spcBef>
              <a:buClr>
                <a:schemeClr val="dk1"/>
              </a:buClr>
              <a:buSzPts val="2800"/>
              <a:buFont typeface="Noto Sans Symbols"/>
              <a:buChar char="⮚"/>
            </a:pPr>
            <a:r>
              <a:rPr lang="en-GB" sz="1800" dirty="0">
                <a:latin typeface="Calibri"/>
                <a:ea typeface="Calibri"/>
                <a:cs typeface="Calibri"/>
                <a:sym typeface="Calibri"/>
              </a:rPr>
              <a:t>⮚ </a:t>
            </a:r>
            <a:r>
              <a:rPr lang="en-US" sz="1600" dirty="0"/>
              <a:t>Calibrate all images using python</a:t>
            </a:r>
            <a:endParaRPr sz="1600" dirty="0"/>
          </a:p>
          <a:p>
            <a:pPr marL="171450" indent="-171450">
              <a:lnSpc>
                <a:spcPct val="90000"/>
              </a:lnSpc>
              <a:spcBef>
                <a:spcPts val="750"/>
              </a:spcBef>
              <a:buClr>
                <a:schemeClr val="dk1"/>
              </a:buClr>
              <a:buSzPts val="2800"/>
              <a:buFont typeface="Noto Sans Symbols"/>
              <a:buChar char="⮚"/>
            </a:pPr>
            <a:r>
              <a:rPr lang="en-GB" sz="1800" dirty="0">
                <a:latin typeface="Calibri"/>
                <a:ea typeface="Calibri"/>
                <a:cs typeface="Calibri"/>
                <a:sym typeface="Calibri"/>
              </a:rPr>
              <a:t>⮚ </a:t>
            </a:r>
            <a:r>
              <a:rPr lang="en-US" sz="1600" dirty="0"/>
              <a:t>Edges of the images are sharpened.</a:t>
            </a:r>
            <a:endParaRPr sz="1600" dirty="0"/>
          </a:p>
          <a:p>
            <a:pPr marL="171450" indent="-171450">
              <a:lnSpc>
                <a:spcPct val="90000"/>
              </a:lnSpc>
              <a:spcBef>
                <a:spcPts val="750"/>
              </a:spcBef>
              <a:buClr>
                <a:schemeClr val="dk1"/>
              </a:buClr>
              <a:buSzPts val="2800"/>
              <a:buFont typeface="Noto Sans Symbols"/>
              <a:buChar char="⮚"/>
            </a:pPr>
            <a:r>
              <a:rPr lang="en-US" sz="2800" dirty="0">
                <a:latin typeface="Calibri"/>
                <a:ea typeface="Calibri"/>
                <a:cs typeface="Calibri"/>
                <a:sym typeface="Calibri"/>
              </a:rPr>
              <a:t>Data augmentation</a:t>
            </a:r>
            <a:endParaRPr sz="1600" dirty="0"/>
          </a:p>
          <a:p>
            <a:pPr marL="857250" lvl="2" indent="-171450">
              <a:lnSpc>
                <a:spcPct val="90000"/>
              </a:lnSpc>
              <a:spcBef>
                <a:spcPts val="375"/>
              </a:spcBef>
              <a:buClr>
                <a:schemeClr val="dk1"/>
              </a:buClr>
              <a:buSzPts val="2000"/>
              <a:buChar char="•"/>
            </a:pPr>
            <a:r>
              <a:rPr lang="en-GB" sz="2000" dirty="0">
                <a:latin typeface="Calibri"/>
                <a:ea typeface="Calibri"/>
                <a:cs typeface="Calibri"/>
                <a:sym typeface="Calibri"/>
              </a:rPr>
              <a:t>⮚ </a:t>
            </a:r>
            <a:r>
              <a:rPr lang="en-US" sz="1800" dirty="0">
                <a:latin typeface="Calibri"/>
                <a:ea typeface="Calibri"/>
                <a:cs typeface="Calibri"/>
                <a:sym typeface="Calibri"/>
              </a:rPr>
              <a:t>Horizontally and vertically flip the ship chips. </a:t>
            </a:r>
            <a:endParaRPr sz="1400" dirty="0"/>
          </a:p>
          <a:p>
            <a:pPr marL="857250" lvl="2" indent="-171450">
              <a:lnSpc>
                <a:spcPct val="90000"/>
              </a:lnSpc>
              <a:spcBef>
                <a:spcPts val="375"/>
              </a:spcBef>
              <a:buClr>
                <a:schemeClr val="dk1"/>
              </a:buClr>
              <a:buSzPts val="2000"/>
              <a:buChar char="•"/>
            </a:pPr>
            <a:r>
              <a:rPr lang="en-GB" sz="2000" dirty="0">
                <a:latin typeface="Calibri"/>
                <a:ea typeface="Calibri"/>
                <a:cs typeface="Calibri"/>
                <a:sym typeface="Calibri"/>
              </a:rPr>
              <a:t>⮚ </a:t>
            </a:r>
            <a:r>
              <a:rPr lang="en-US" sz="1800" dirty="0">
                <a:latin typeface="Calibri"/>
                <a:ea typeface="Calibri"/>
                <a:cs typeface="Calibri"/>
                <a:sym typeface="Calibri"/>
              </a:rPr>
              <a:t>Randomly translate the ship chips with the translation .</a:t>
            </a:r>
            <a:endParaRPr sz="1400" dirty="0"/>
          </a:p>
          <a:p>
            <a:pPr marL="857250" lvl="2" indent="-171450">
              <a:lnSpc>
                <a:spcPct val="90000"/>
              </a:lnSpc>
              <a:spcBef>
                <a:spcPts val="375"/>
              </a:spcBef>
              <a:buClr>
                <a:schemeClr val="dk1"/>
              </a:buClr>
              <a:buSzPts val="2000"/>
              <a:buChar char="•"/>
            </a:pPr>
            <a:r>
              <a:rPr lang="en-GB" sz="2000" dirty="0">
                <a:latin typeface="Calibri"/>
                <a:ea typeface="Calibri"/>
                <a:cs typeface="Calibri"/>
                <a:sym typeface="Calibri"/>
              </a:rPr>
              <a:t>⮚ </a:t>
            </a:r>
            <a:r>
              <a:rPr lang="en-US" sz="1800" dirty="0">
                <a:latin typeface="Calibri"/>
                <a:ea typeface="Calibri"/>
                <a:cs typeface="Calibri"/>
                <a:sym typeface="Calibri"/>
              </a:rPr>
              <a:t>Rotate the ship chips by 90◦, 180◦, and 270°.</a:t>
            </a:r>
            <a:endParaRPr sz="1400" dirty="0"/>
          </a:p>
          <a:p>
            <a:pPr marL="857250" lvl="2" indent="-76200">
              <a:lnSpc>
                <a:spcPct val="90000"/>
              </a:lnSpc>
              <a:spcBef>
                <a:spcPts val="375"/>
              </a:spcBef>
              <a:buClr>
                <a:schemeClr val="dk1"/>
              </a:buClr>
              <a:buSzPts val="2000"/>
              <a:buNone/>
            </a:pPr>
            <a:endParaRPr sz="1500" dirty="0">
              <a:latin typeface="Calibri"/>
              <a:ea typeface="Calibri"/>
              <a:cs typeface="Calibri"/>
              <a:sym typeface="Calibri"/>
            </a:endParaRPr>
          </a:p>
          <a:p>
            <a:pPr marL="857250" lvl="2" indent="-76200">
              <a:lnSpc>
                <a:spcPct val="90000"/>
              </a:lnSpc>
              <a:spcBef>
                <a:spcPts val="375"/>
              </a:spcBef>
              <a:buClr>
                <a:schemeClr val="dk1"/>
              </a:buClr>
              <a:buSzPts val="2000"/>
              <a:buNone/>
            </a:pPr>
            <a:endParaRPr sz="1500" dirty="0">
              <a:latin typeface="Calibri"/>
              <a:ea typeface="Calibri"/>
              <a:cs typeface="Calibri"/>
              <a:sym typeface="Calibri"/>
            </a:endParaRPr>
          </a:p>
          <a:p>
            <a:pPr marL="0" indent="0" algn="just">
              <a:lnSpc>
                <a:spcPct val="90000"/>
              </a:lnSpc>
              <a:buClr>
                <a:schemeClr val="dk1"/>
              </a:buClr>
              <a:buSzPts val="2000"/>
              <a:buNone/>
            </a:pPr>
            <a:endParaRPr sz="1500" dirty="0">
              <a:latin typeface="Calibri"/>
              <a:ea typeface="Calibri"/>
              <a:cs typeface="Calibri"/>
              <a:sym typeface="Calibri"/>
            </a:endParaRPr>
          </a:p>
          <a:p>
            <a:pPr marL="171450" indent="-38100">
              <a:lnSpc>
                <a:spcPct val="90000"/>
              </a:lnSpc>
              <a:spcBef>
                <a:spcPts val="750"/>
              </a:spcBef>
              <a:buClr>
                <a:schemeClr val="dk1"/>
              </a:buClr>
              <a:buSzPts val="2800"/>
              <a:buNone/>
            </a:pPr>
            <a:endParaRPr dirty="0"/>
          </a:p>
          <a:p>
            <a:pPr marL="171450" indent="-38100">
              <a:lnSpc>
                <a:spcPct val="90000"/>
              </a:lnSpc>
              <a:spcBef>
                <a:spcPts val="750"/>
              </a:spcBef>
              <a:buClr>
                <a:schemeClr val="dk1"/>
              </a:buClr>
              <a:buSzPts val="2800"/>
              <a:buNone/>
            </a:pPr>
            <a:endParaRPr dirty="0"/>
          </a:p>
          <a:p>
            <a:pPr marL="171450" indent="-38100">
              <a:lnSpc>
                <a:spcPct val="90000"/>
              </a:lnSpc>
              <a:spcBef>
                <a:spcPts val="750"/>
              </a:spcBef>
              <a:buClr>
                <a:schemeClr val="dk1"/>
              </a:buClr>
              <a:buSzPts val="2800"/>
              <a:buNone/>
            </a:pPr>
            <a:endParaRPr dirty="0"/>
          </a:p>
          <a:p>
            <a:pPr marL="171450" indent="-38100">
              <a:lnSpc>
                <a:spcPct val="90000"/>
              </a:lnSpc>
              <a:spcBef>
                <a:spcPts val="750"/>
              </a:spcBef>
              <a:buClr>
                <a:schemeClr val="dk1"/>
              </a:buClr>
              <a:buSzPts val="2800"/>
              <a:buNone/>
            </a:pPr>
            <a:endParaRPr dirty="0"/>
          </a:p>
          <a:p>
            <a:pPr marL="171450" indent="-38100">
              <a:lnSpc>
                <a:spcPct val="90000"/>
              </a:lnSpc>
              <a:spcBef>
                <a:spcPts val="750"/>
              </a:spcBef>
              <a:buClr>
                <a:schemeClr val="dk1"/>
              </a:buClr>
              <a:buSzPts val="28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971551" y="647148"/>
            <a:ext cx="7200897" cy="977900"/>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r>
              <a:rPr lang="en-US" b="1" dirty="0">
                <a:latin typeface="Times New Roman"/>
                <a:ea typeface="Times New Roman"/>
                <a:cs typeface="Times New Roman"/>
                <a:sym typeface="Times New Roman"/>
              </a:rPr>
              <a:t>TRIPLET SAMPLING</a:t>
            </a:r>
            <a:endParaRPr lang="en-US" dirty="0"/>
          </a:p>
        </p:txBody>
      </p:sp>
      <p:sp>
        <p:nvSpPr>
          <p:cNvPr id="167" name="Google Shape;167;p23"/>
          <p:cNvSpPr txBox="1">
            <a:spLocks noGrp="1"/>
          </p:cNvSpPr>
          <p:nvPr>
            <p:ph idx="1"/>
          </p:nvPr>
        </p:nvSpPr>
        <p:spPr>
          <a:xfrm>
            <a:off x="911916" y="1971277"/>
            <a:ext cx="5215558" cy="2743129"/>
          </a:xfrm>
          <a:prstGeom prst="rect">
            <a:avLst/>
          </a:prstGeom>
          <a:noFill/>
          <a:ln>
            <a:noFill/>
          </a:ln>
        </p:spPr>
        <p:txBody>
          <a:bodyPr spcFirstLastPara="1" wrap="square" lIns="68569" tIns="34275" rIns="68569" bIns="34275" anchor="t" anchorCtr="0">
            <a:normAutofit/>
          </a:bodyPr>
          <a:lstStyle/>
          <a:p>
            <a:pPr marL="0" indent="0">
              <a:lnSpc>
                <a:spcPct val="90000"/>
              </a:lnSpc>
              <a:buClr>
                <a:schemeClr val="dk1"/>
              </a:buClr>
              <a:buSzPts val="2800"/>
              <a:buNone/>
            </a:pPr>
            <a:r>
              <a:rPr lang="en-GB" sz="1800" dirty="0">
                <a:latin typeface="Calibri"/>
                <a:ea typeface="Calibri"/>
                <a:cs typeface="Calibri"/>
                <a:sym typeface="Calibri"/>
              </a:rPr>
              <a:t>⮚ </a:t>
            </a:r>
            <a:r>
              <a:rPr lang="en-US" sz="1800" dirty="0"/>
              <a:t>A triplet, comprising an anchor image (</a:t>
            </a:r>
            <a:r>
              <a:rPr lang="en-US" sz="1800" dirty="0" err="1"/>
              <a:t>x</a:t>
            </a:r>
            <a:r>
              <a:rPr lang="en-US" sz="1800" baseline="-25000" dirty="0" err="1"/>
              <a:t>a</a:t>
            </a:r>
            <a:r>
              <a:rPr lang="en-US" sz="1800" dirty="0"/>
              <a:t>), a positive image(</a:t>
            </a:r>
            <a:r>
              <a:rPr lang="en-US" sz="1800" dirty="0" err="1"/>
              <a:t>x</a:t>
            </a:r>
            <a:r>
              <a:rPr lang="en-US" sz="1800" baseline="-25000" dirty="0" err="1"/>
              <a:t>p</a:t>
            </a:r>
            <a:r>
              <a:rPr lang="en-US" sz="1800" dirty="0"/>
              <a:t>)from the same class as the anchor and a negative image (</a:t>
            </a:r>
            <a:r>
              <a:rPr lang="en-US" sz="1800" dirty="0" err="1"/>
              <a:t>x</a:t>
            </a:r>
            <a:r>
              <a:rPr lang="en-US" sz="1800" baseline="-25000" dirty="0" err="1"/>
              <a:t>n</a:t>
            </a:r>
            <a:r>
              <a:rPr lang="en-US" sz="1800" dirty="0"/>
              <a:t>) from another class, is mapped to a d-dimensional.</a:t>
            </a:r>
          </a:p>
          <a:p>
            <a:pPr marL="0" indent="0">
              <a:lnSpc>
                <a:spcPct val="90000"/>
              </a:lnSpc>
              <a:spcBef>
                <a:spcPts val="750"/>
              </a:spcBef>
              <a:buClr>
                <a:schemeClr val="dk1"/>
              </a:buClr>
              <a:buSzPts val="2800"/>
              <a:buNone/>
            </a:pPr>
            <a:r>
              <a:rPr lang="en-GB" sz="1800" dirty="0">
                <a:latin typeface="Calibri"/>
                <a:ea typeface="Calibri"/>
                <a:cs typeface="Calibri"/>
                <a:sym typeface="Calibri"/>
              </a:rPr>
              <a:t>⮚ </a:t>
            </a:r>
            <a:r>
              <a:rPr lang="en-US" sz="1800" dirty="0"/>
              <a:t>In the embedding space, the triplets should satisfy the following distance constraint: D(</a:t>
            </a:r>
            <a:r>
              <a:rPr lang="en-US" sz="1800" dirty="0" err="1"/>
              <a:t>x</a:t>
            </a:r>
            <a:r>
              <a:rPr lang="en-US" sz="1800" baseline="-25000" dirty="0" err="1"/>
              <a:t>a</a:t>
            </a:r>
            <a:r>
              <a:rPr lang="en-US" sz="1800" dirty="0" err="1"/>
              <a:t>,x</a:t>
            </a:r>
            <a:r>
              <a:rPr lang="en-US" sz="1800" baseline="-25000" dirty="0" err="1"/>
              <a:t>p</a:t>
            </a:r>
            <a:r>
              <a:rPr lang="en-US" sz="1800" dirty="0"/>
              <a:t>)+α &lt; D(</a:t>
            </a:r>
            <a:r>
              <a:rPr lang="en-US" sz="1800" dirty="0" err="1"/>
              <a:t>x</a:t>
            </a:r>
            <a:r>
              <a:rPr lang="en-US" sz="1800" baseline="-25000" dirty="0" err="1"/>
              <a:t>a</a:t>
            </a:r>
            <a:r>
              <a:rPr lang="en-US" sz="1800" dirty="0"/>
              <a:t>, </a:t>
            </a:r>
            <a:r>
              <a:rPr lang="en-US" sz="1800" dirty="0" err="1"/>
              <a:t>x</a:t>
            </a:r>
            <a:r>
              <a:rPr lang="en-US" sz="1800" baseline="-25000" dirty="0" err="1"/>
              <a:t>n</a:t>
            </a:r>
            <a:r>
              <a:rPr lang="en-US" sz="1800" dirty="0"/>
              <a:t>) ∀(</a:t>
            </a:r>
            <a:r>
              <a:rPr lang="en-US" sz="1800" dirty="0" err="1"/>
              <a:t>x</a:t>
            </a:r>
            <a:r>
              <a:rPr lang="en-US" sz="1800" baseline="-25000" dirty="0" err="1"/>
              <a:t>a</a:t>
            </a:r>
            <a:r>
              <a:rPr lang="en-US" sz="1800" dirty="0"/>
              <a:t>, </a:t>
            </a:r>
            <a:r>
              <a:rPr lang="en-US" sz="1800" dirty="0" err="1"/>
              <a:t>x</a:t>
            </a:r>
            <a:r>
              <a:rPr lang="en-US" sz="1800" baseline="-25000" dirty="0" err="1"/>
              <a:t>p</a:t>
            </a:r>
            <a:r>
              <a:rPr lang="en-US" sz="1800" dirty="0"/>
              <a:t>, </a:t>
            </a:r>
            <a:r>
              <a:rPr lang="en-US" sz="1800" dirty="0" err="1"/>
              <a:t>x</a:t>
            </a:r>
            <a:r>
              <a:rPr lang="en-US" sz="1800" baseline="-25000" dirty="0" err="1"/>
              <a:t>n</a:t>
            </a:r>
            <a:r>
              <a:rPr lang="en-US" sz="1800" dirty="0"/>
              <a:t>)</a:t>
            </a:r>
          </a:p>
          <a:p>
            <a:pPr marL="0" indent="0">
              <a:lnSpc>
                <a:spcPct val="90000"/>
              </a:lnSpc>
              <a:spcBef>
                <a:spcPts val="750"/>
              </a:spcBef>
              <a:buClr>
                <a:schemeClr val="dk1"/>
              </a:buClr>
              <a:buSzPts val="2800"/>
              <a:buNone/>
            </a:pPr>
            <a:r>
              <a:rPr lang="en-GB" sz="1800" dirty="0">
                <a:latin typeface="Calibri"/>
                <a:ea typeface="Calibri"/>
                <a:cs typeface="Calibri"/>
                <a:sym typeface="Calibri"/>
              </a:rPr>
              <a:t>⮚ </a:t>
            </a:r>
            <a:r>
              <a:rPr lang="en-US" sz="1800" dirty="0"/>
              <a:t>The Euclidean distance is used to find the distance.</a:t>
            </a:r>
            <a:endParaRPr dirty="0"/>
          </a:p>
          <a:p>
            <a:pPr marL="171450" indent="-38100">
              <a:lnSpc>
                <a:spcPct val="90000"/>
              </a:lnSpc>
              <a:spcBef>
                <a:spcPts val="750"/>
              </a:spcBef>
              <a:buClr>
                <a:schemeClr val="dk1"/>
              </a:buClr>
              <a:buSzPts val="2800"/>
              <a:buNone/>
            </a:pPr>
            <a:endParaRPr dirty="0"/>
          </a:p>
        </p:txBody>
      </p:sp>
      <p:pic>
        <p:nvPicPr>
          <p:cNvPr id="7" name="Picture 6">
            <a:extLst>
              <a:ext uri="{FF2B5EF4-FFF2-40B4-BE49-F238E27FC236}">
                <a16:creationId xmlns:a16="http://schemas.microsoft.com/office/drawing/2014/main" id="{4AFDE606-6B82-4F04-9772-A65FAE16D63D}"/>
              </a:ext>
            </a:extLst>
          </p:cNvPr>
          <p:cNvPicPr>
            <a:picLocks noChangeAspect="1"/>
          </p:cNvPicPr>
          <p:nvPr/>
        </p:nvPicPr>
        <p:blipFill rotWithShape="1">
          <a:blip r:embed="rId3">
            <a:extLst>
              <a:ext uri="{28A0092B-C50C-407E-A947-70E740481C1C}">
                <a14:useLocalDpi xmlns:a14="http://schemas.microsoft.com/office/drawing/2010/main" val="0"/>
              </a:ext>
            </a:extLst>
          </a:blip>
          <a:srcRect l="10916" t="7390" r="72429" b="3279"/>
          <a:stretch/>
        </p:blipFill>
        <p:spPr>
          <a:xfrm>
            <a:off x="6992910" y="1879948"/>
            <a:ext cx="1179538" cy="2743129"/>
          </a:xfrm>
          <a:prstGeom prst="rect">
            <a:avLst/>
          </a:prstGeom>
        </p:spPr>
      </p:pic>
      <p:sp>
        <p:nvSpPr>
          <p:cNvPr id="6" name="TextBox 5">
            <a:extLst>
              <a:ext uri="{FF2B5EF4-FFF2-40B4-BE49-F238E27FC236}">
                <a16:creationId xmlns:a16="http://schemas.microsoft.com/office/drawing/2014/main" id="{B21F3560-A9EB-D092-2EED-FFAFED189744}"/>
              </a:ext>
            </a:extLst>
          </p:cNvPr>
          <p:cNvSpPr txBox="1"/>
          <p:nvPr/>
        </p:nvSpPr>
        <p:spPr>
          <a:xfrm>
            <a:off x="6419782" y="2177083"/>
            <a:ext cx="4572000" cy="307777"/>
          </a:xfrm>
          <a:prstGeom prst="rect">
            <a:avLst/>
          </a:prstGeom>
          <a:noFill/>
        </p:spPr>
        <p:txBody>
          <a:bodyPr wrap="square">
            <a:spAutoFit/>
          </a:bodyPr>
          <a:lstStyle/>
          <a:p>
            <a:r>
              <a:rPr lang="en-US" b="1" dirty="0">
                <a:solidFill>
                  <a:schemeClr val="bg1"/>
                </a:solidFill>
                <a:latin typeface="Times New Roman"/>
                <a:ea typeface="Times New Roman"/>
                <a:cs typeface="Times New Roman"/>
                <a:sym typeface="Times New Roman"/>
              </a:rPr>
              <a:t>anchor</a:t>
            </a:r>
            <a:endParaRPr lang="en-US" dirty="0">
              <a:solidFill>
                <a:schemeClr val="bg1"/>
              </a:solidFill>
            </a:endParaRPr>
          </a:p>
        </p:txBody>
      </p:sp>
      <p:sp>
        <p:nvSpPr>
          <p:cNvPr id="8" name="TextBox 7">
            <a:extLst>
              <a:ext uri="{FF2B5EF4-FFF2-40B4-BE49-F238E27FC236}">
                <a16:creationId xmlns:a16="http://schemas.microsoft.com/office/drawing/2014/main" id="{5059DCA4-52F8-1F51-1C0E-078832FA6460}"/>
              </a:ext>
            </a:extLst>
          </p:cNvPr>
          <p:cNvSpPr txBox="1"/>
          <p:nvPr/>
        </p:nvSpPr>
        <p:spPr>
          <a:xfrm>
            <a:off x="6395179" y="3149449"/>
            <a:ext cx="5497642" cy="307777"/>
          </a:xfrm>
          <a:prstGeom prst="rect">
            <a:avLst/>
          </a:prstGeom>
          <a:noFill/>
        </p:spPr>
        <p:txBody>
          <a:bodyPr wrap="square">
            <a:spAutoFit/>
          </a:bodyPr>
          <a:lstStyle/>
          <a:p>
            <a:r>
              <a:rPr lang="en-US" b="1" dirty="0">
                <a:solidFill>
                  <a:schemeClr val="bg1"/>
                </a:solidFill>
                <a:latin typeface="Times New Roman"/>
                <a:ea typeface="Times New Roman"/>
                <a:cs typeface="Times New Roman"/>
                <a:sym typeface="Times New Roman"/>
              </a:rPr>
              <a:t>positive</a:t>
            </a:r>
            <a:endParaRPr lang="en-US" dirty="0">
              <a:solidFill>
                <a:schemeClr val="bg1"/>
              </a:solidFill>
            </a:endParaRPr>
          </a:p>
        </p:txBody>
      </p:sp>
      <p:sp>
        <p:nvSpPr>
          <p:cNvPr id="10" name="TextBox 9">
            <a:extLst>
              <a:ext uri="{FF2B5EF4-FFF2-40B4-BE49-F238E27FC236}">
                <a16:creationId xmlns:a16="http://schemas.microsoft.com/office/drawing/2014/main" id="{84C6FDAD-C79F-983A-FFE1-801D9CBE5B31}"/>
              </a:ext>
            </a:extLst>
          </p:cNvPr>
          <p:cNvSpPr txBox="1"/>
          <p:nvPr/>
        </p:nvSpPr>
        <p:spPr>
          <a:xfrm>
            <a:off x="6395179" y="4100006"/>
            <a:ext cx="5947346" cy="307777"/>
          </a:xfrm>
          <a:prstGeom prst="rect">
            <a:avLst/>
          </a:prstGeom>
          <a:noFill/>
        </p:spPr>
        <p:txBody>
          <a:bodyPr wrap="square">
            <a:spAutoFit/>
          </a:bodyPr>
          <a:lstStyle/>
          <a:p>
            <a:r>
              <a:rPr lang="en-US" b="1" dirty="0">
                <a:solidFill>
                  <a:schemeClr val="bg1"/>
                </a:solidFill>
                <a:latin typeface="Times New Roman"/>
                <a:ea typeface="Times New Roman"/>
                <a:cs typeface="Times New Roman"/>
                <a:sym typeface="Times New Roman"/>
              </a:rPr>
              <a:t>negative</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889553" y="887139"/>
            <a:ext cx="7200897" cy="977900"/>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r>
              <a:rPr lang="en-US" b="1" dirty="0">
                <a:latin typeface="Times New Roman"/>
                <a:ea typeface="Times New Roman"/>
                <a:cs typeface="Times New Roman"/>
                <a:sym typeface="Times New Roman"/>
              </a:rPr>
              <a:t>ARCHITECTURE CREATION</a:t>
            </a:r>
            <a:br>
              <a:rPr lang="en-US" dirty="0"/>
            </a:br>
            <a:endParaRPr dirty="0"/>
          </a:p>
        </p:txBody>
      </p:sp>
      <p:pic>
        <p:nvPicPr>
          <p:cNvPr id="174" name="Google Shape;174;p24"/>
          <p:cNvPicPr preferRelativeResize="0">
            <a:picLocks noGrp="1"/>
          </p:cNvPicPr>
          <p:nvPr>
            <p:ph sz="half" idx="1"/>
          </p:nvPr>
        </p:nvPicPr>
        <p:blipFill rotWithShape="1">
          <a:blip r:embed="rId3">
            <a:alphaModFix/>
          </a:blip>
          <a:srcRect t="8655"/>
          <a:stretch/>
        </p:blipFill>
        <p:spPr>
          <a:xfrm>
            <a:off x="587545" y="2015578"/>
            <a:ext cx="4320677" cy="2093556"/>
          </a:xfrm>
          <a:prstGeom prst="rect">
            <a:avLst/>
          </a:prstGeom>
          <a:noFill/>
          <a:ln>
            <a:noFill/>
          </a:ln>
        </p:spPr>
      </p:pic>
      <p:sp>
        <p:nvSpPr>
          <p:cNvPr id="175" name="Google Shape;175;p24"/>
          <p:cNvSpPr txBox="1">
            <a:spLocks noGrp="1"/>
          </p:cNvSpPr>
          <p:nvPr>
            <p:ph sz="half" idx="2"/>
          </p:nvPr>
        </p:nvSpPr>
        <p:spPr>
          <a:xfrm>
            <a:off x="4742481" y="2015578"/>
            <a:ext cx="3813974" cy="2482596"/>
          </a:xfrm>
          <a:prstGeom prst="rect">
            <a:avLst/>
          </a:prstGeom>
          <a:noFill/>
          <a:ln>
            <a:noFill/>
          </a:ln>
        </p:spPr>
        <p:txBody>
          <a:bodyPr spcFirstLastPara="1" wrap="square" lIns="68569" tIns="34275" rIns="68569" bIns="34275" anchor="t" anchorCtr="0">
            <a:normAutofit/>
          </a:bodyPr>
          <a:lstStyle/>
          <a:p>
            <a:pPr marL="171450" indent="-171450">
              <a:lnSpc>
                <a:spcPct val="90000"/>
              </a:lnSpc>
              <a:buClr>
                <a:schemeClr val="dk1"/>
              </a:buClr>
              <a:buSzPts val="2800"/>
              <a:buFont typeface="Noto Sans Symbols"/>
              <a:buChar char="⮚"/>
            </a:pPr>
            <a:r>
              <a:rPr lang="en-US" sz="1800" dirty="0">
                <a:latin typeface="Times New Roman" panose="02020603050405020304" pitchFamily="18" charset="0"/>
                <a:cs typeface="Times New Roman" panose="02020603050405020304" pitchFamily="18" charset="0"/>
              </a:rPr>
              <a:t>CNN consist of different layers:</a:t>
            </a:r>
            <a:endParaRPr sz="1800" dirty="0">
              <a:latin typeface="Times New Roman" panose="02020603050405020304" pitchFamily="18" charset="0"/>
              <a:cs typeface="Times New Roman" panose="02020603050405020304" pitchFamily="18" charset="0"/>
            </a:endParaRPr>
          </a:p>
          <a:p>
            <a:pPr marL="857250" lvl="2" indent="-171450">
              <a:lnSpc>
                <a:spcPct val="90000"/>
              </a:lnSpc>
              <a:spcBef>
                <a:spcPts val="375"/>
              </a:spcBef>
              <a:buClr>
                <a:schemeClr val="dk1"/>
              </a:buClr>
              <a:buSzPts val="2000"/>
              <a:buFont typeface="Noto Sans Symbols"/>
              <a:buChar char="⮚"/>
            </a:pPr>
            <a:r>
              <a:rPr lang="en-GB" sz="1800" dirty="0">
                <a:latin typeface="Calibri"/>
                <a:ea typeface="Calibri"/>
                <a:cs typeface="Calibri"/>
                <a:sym typeface="Calibri"/>
              </a:rPr>
              <a:t>⮚ </a:t>
            </a:r>
            <a:r>
              <a:rPr lang="en-US" sz="1800" dirty="0">
                <a:latin typeface="Times New Roman" panose="02020603050405020304" pitchFamily="18" charset="0"/>
                <a:cs typeface="Times New Roman" panose="02020603050405020304" pitchFamily="18" charset="0"/>
              </a:rPr>
              <a:t>Convolutional layer</a:t>
            </a:r>
          </a:p>
          <a:p>
            <a:pPr marL="857250" lvl="2" indent="-171450">
              <a:lnSpc>
                <a:spcPct val="90000"/>
              </a:lnSpc>
              <a:spcBef>
                <a:spcPts val="375"/>
              </a:spcBef>
              <a:buClr>
                <a:schemeClr val="dk1"/>
              </a:buClr>
              <a:buSzPts val="2000"/>
              <a:buFont typeface="Noto Sans Symbols"/>
              <a:buChar char="⮚"/>
            </a:pPr>
            <a:r>
              <a:rPr lang="en-GB" sz="1800" dirty="0">
                <a:latin typeface="Calibri"/>
                <a:ea typeface="Calibri"/>
                <a:cs typeface="Calibri"/>
                <a:sym typeface="Calibri"/>
              </a:rPr>
              <a:t>⮚ </a:t>
            </a:r>
            <a:r>
              <a:rPr lang="en-US" sz="1800" dirty="0">
                <a:latin typeface="Times New Roman" panose="02020603050405020304" pitchFamily="18" charset="0"/>
                <a:cs typeface="Times New Roman" panose="02020603050405020304" pitchFamily="18" charset="0"/>
              </a:rPr>
              <a:t>Batch normalization layer</a:t>
            </a:r>
            <a:endParaRPr sz="1800" dirty="0">
              <a:latin typeface="Times New Roman" panose="02020603050405020304" pitchFamily="18" charset="0"/>
              <a:cs typeface="Times New Roman" panose="02020603050405020304" pitchFamily="18" charset="0"/>
            </a:endParaRPr>
          </a:p>
          <a:p>
            <a:pPr marL="857250" lvl="2" indent="-171450">
              <a:lnSpc>
                <a:spcPct val="90000"/>
              </a:lnSpc>
              <a:spcBef>
                <a:spcPts val="375"/>
              </a:spcBef>
              <a:buClr>
                <a:schemeClr val="dk1"/>
              </a:buClr>
              <a:buSzPts val="2000"/>
              <a:buFont typeface="Noto Sans Symbols"/>
              <a:buChar char="⮚"/>
            </a:pPr>
            <a:r>
              <a:rPr lang="en-GB" sz="1800" dirty="0">
                <a:latin typeface="Calibri"/>
                <a:ea typeface="Calibri"/>
                <a:cs typeface="Calibri"/>
                <a:sym typeface="Calibri"/>
              </a:rPr>
              <a:t>⮚ </a:t>
            </a:r>
            <a:r>
              <a:rPr lang="en-US" sz="1800" dirty="0">
                <a:latin typeface="Times New Roman" panose="02020603050405020304" pitchFamily="18" charset="0"/>
                <a:cs typeface="Times New Roman" panose="02020603050405020304" pitchFamily="18" charset="0"/>
              </a:rPr>
              <a:t>Pooling layer</a:t>
            </a:r>
            <a:endParaRPr sz="1800" dirty="0">
              <a:latin typeface="Times New Roman" panose="02020603050405020304" pitchFamily="18" charset="0"/>
              <a:cs typeface="Times New Roman" panose="02020603050405020304" pitchFamily="18" charset="0"/>
            </a:endParaRPr>
          </a:p>
          <a:p>
            <a:pPr marL="685800" lvl="2" indent="0">
              <a:lnSpc>
                <a:spcPct val="90000"/>
              </a:lnSpc>
              <a:spcBef>
                <a:spcPts val="375"/>
              </a:spcBef>
              <a:buClr>
                <a:schemeClr val="dk1"/>
              </a:buClr>
              <a:buSzPts val="2000"/>
              <a:buNone/>
            </a:pPr>
            <a:endParaRPr dirty="0">
              <a:latin typeface="Times New Roman" panose="02020603050405020304" pitchFamily="18" charset="0"/>
              <a:cs typeface="Times New Roman" panose="02020603050405020304" pitchFamily="18" charset="0"/>
            </a:endParaRPr>
          </a:p>
          <a:p>
            <a:pPr marL="171450" indent="-38100">
              <a:lnSpc>
                <a:spcPct val="90000"/>
              </a:lnSpc>
              <a:spcBef>
                <a:spcPts val="750"/>
              </a:spcBef>
              <a:buClr>
                <a:schemeClr val="dk1"/>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dirty="0">
                <a:latin typeface="Calibri"/>
                <a:ea typeface="Calibri"/>
                <a:cs typeface="Calibri"/>
                <a:sym typeface="Calibri"/>
              </a:rPr>
              <a:t>INTRODUCTION</a:t>
            </a:r>
            <a:endParaRPr dirty="0">
              <a:latin typeface="Calibri"/>
              <a:ea typeface="Calibri"/>
              <a:cs typeface="Calibri"/>
              <a:sym typeface="Calibri"/>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0" lvl="0" indent="0" algn="just" rtl="0">
              <a:lnSpc>
                <a:spcPct val="90000"/>
              </a:lnSpc>
              <a:spcBef>
                <a:spcPts val="0"/>
              </a:spcBef>
              <a:spcAft>
                <a:spcPts val="0"/>
              </a:spcAft>
              <a:buNone/>
            </a:pPr>
            <a:r>
              <a:rPr lang="en-GB" sz="2800" dirty="0">
                <a:latin typeface="Arial"/>
                <a:ea typeface="Arial"/>
                <a:cs typeface="Arial"/>
                <a:sym typeface="Arial"/>
              </a:rPr>
              <a:t>⮚</a:t>
            </a:r>
            <a:r>
              <a:rPr lang="en-GB" sz="2350" dirty="0">
                <a:latin typeface="Calibri"/>
                <a:ea typeface="Calibri"/>
                <a:cs typeface="Calibri"/>
                <a:sym typeface="Calibri"/>
              </a:rPr>
              <a:t>The purpose of ship classification is to identify various types of ships as accurately as possible, which is of great significance for monitoring the rights and interests of maritime traffic and improving coastal defence early warnings. </a:t>
            </a:r>
            <a:endParaRPr sz="2350" dirty="0">
              <a:latin typeface="Calibri"/>
              <a:ea typeface="Calibri"/>
              <a:cs typeface="Calibri"/>
              <a:sym typeface="Calibri"/>
            </a:endParaRPr>
          </a:p>
          <a:p>
            <a:pPr marL="0" lvl="0" indent="0" algn="just" rtl="0">
              <a:lnSpc>
                <a:spcPct val="90000"/>
              </a:lnSpc>
              <a:spcBef>
                <a:spcPts val="1000"/>
              </a:spcBef>
              <a:spcAft>
                <a:spcPts val="0"/>
              </a:spcAft>
              <a:buNone/>
            </a:pPr>
            <a:r>
              <a:rPr lang="en-GB" sz="2350" dirty="0">
                <a:latin typeface="Arial"/>
                <a:ea typeface="Arial"/>
                <a:cs typeface="Arial"/>
                <a:sym typeface="Arial"/>
              </a:rPr>
              <a:t>⮚</a:t>
            </a:r>
            <a:r>
              <a:rPr lang="en-GB" sz="2350" dirty="0">
                <a:latin typeface="Calibri"/>
                <a:ea typeface="Calibri"/>
                <a:cs typeface="Calibri"/>
                <a:sym typeface="Calibri"/>
              </a:rPr>
              <a:t>With the improvement of all kinds of imaging technology, the ship classification method of imaging technology has become the mainstream method of ship target classification and recognition.</a:t>
            </a:r>
            <a:endParaRPr sz="2350" dirty="0">
              <a:latin typeface="Calibri"/>
              <a:ea typeface="Calibri"/>
              <a:cs typeface="Calibri"/>
              <a:sym typeface="Calibri"/>
            </a:endParaRPr>
          </a:p>
          <a:p>
            <a:pPr marL="0" lvl="0" indent="0" algn="l" rtl="0">
              <a:spcBef>
                <a:spcPts val="0"/>
              </a:spcBef>
              <a:spcAft>
                <a:spcPts val="12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r>
              <a:rPr lang="en-US" b="1" dirty="0">
                <a:latin typeface="Times New Roman"/>
                <a:ea typeface="Times New Roman"/>
                <a:cs typeface="Times New Roman"/>
                <a:sym typeface="Times New Roman"/>
              </a:rPr>
              <a:t>TRAINING AND SAVING MODEL</a:t>
            </a:r>
            <a:endParaRPr lang="en-US" dirty="0"/>
          </a:p>
        </p:txBody>
      </p:sp>
      <p:sp>
        <p:nvSpPr>
          <p:cNvPr id="182" name="Google Shape;182;p25"/>
          <p:cNvSpPr txBox="1">
            <a:spLocks noGrp="1"/>
          </p:cNvSpPr>
          <p:nvPr>
            <p:ph idx="1"/>
          </p:nvPr>
        </p:nvSpPr>
        <p:spPr>
          <a:xfrm>
            <a:off x="971550" y="1917699"/>
            <a:ext cx="6520069" cy="2489202"/>
          </a:xfrm>
          <a:prstGeom prst="rect">
            <a:avLst/>
          </a:prstGeom>
          <a:noFill/>
          <a:ln>
            <a:noFill/>
          </a:ln>
        </p:spPr>
        <p:txBody>
          <a:bodyPr spcFirstLastPara="1" wrap="square" lIns="68569" tIns="34275" rIns="68569" bIns="34275" anchor="t" anchorCtr="0">
            <a:normAutofit/>
          </a:bodyPr>
          <a:lstStyle/>
          <a:p>
            <a:pPr>
              <a:lnSpc>
                <a:spcPct val="90000"/>
              </a:lnSpc>
              <a:buClr>
                <a:schemeClr val="dk1"/>
              </a:buClr>
              <a:buSzPts val="2800"/>
              <a:buFont typeface="Wingdings" panose="05000000000000000000" pitchFamily="2" charset="2"/>
              <a:buChar char="Ø"/>
            </a:pPr>
            <a:r>
              <a:rPr lang="en-GB" sz="2000" dirty="0">
                <a:latin typeface="Calibri"/>
                <a:ea typeface="Calibri"/>
                <a:cs typeface="Calibri"/>
                <a:sym typeface="Calibri"/>
              </a:rPr>
              <a:t>⮚ </a:t>
            </a:r>
            <a:r>
              <a:rPr lang="en-US" sz="2000" dirty="0">
                <a:latin typeface="Times New Roman" panose="02020603050405020304" pitchFamily="18" charset="0"/>
                <a:cs typeface="Times New Roman" panose="02020603050405020304" pitchFamily="18" charset="0"/>
              </a:rPr>
              <a:t>Triplet CNN  algorithm is used to train the dataset</a:t>
            </a:r>
          </a:p>
          <a:p>
            <a:pPr>
              <a:lnSpc>
                <a:spcPct val="90000"/>
              </a:lnSpc>
              <a:buClr>
                <a:schemeClr val="dk1"/>
              </a:buClr>
              <a:buSzPts val="2800"/>
              <a:buFont typeface="Wingdings" panose="05000000000000000000" pitchFamily="2" charset="2"/>
              <a:buChar char="Ø"/>
            </a:pPr>
            <a:r>
              <a:rPr lang="en-GB" sz="2000" dirty="0">
                <a:latin typeface="Calibri"/>
                <a:ea typeface="Calibri"/>
                <a:cs typeface="Calibri"/>
                <a:sym typeface="Calibri"/>
              </a:rPr>
              <a:t>⮚ </a:t>
            </a:r>
            <a:r>
              <a:rPr lang="en-US" sz="2000" dirty="0">
                <a:latin typeface="Times New Roman" panose="02020603050405020304" pitchFamily="18" charset="0"/>
                <a:cs typeface="Times New Roman" panose="02020603050405020304" pitchFamily="18" charset="0"/>
              </a:rPr>
              <a:t>Input image is entered into the 3 CNN layers</a:t>
            </a:r>
          </a:p>
          <a:p>
            <a:pPr>
              <a:lnSpc>
                <a:spcPct val="90000"/>
              </a:lnSpc>
              <a:buClr>
                <a:schemeClr val="dk1"/>
              </a:buClr>
              <a:buSzPts val="2800"/>
              <a:buFont typeface="Wingdings" panose="05000000000000000000" pitchFamily="2" charset="2"/>
              <a:buChar char="Ø"/>
            </a:pPr>
            <a:r>
              <a:rPr lang="en-GB" sz="2000" dirty="0">
                <a:latin typeface="Calibri"/>
                <a:ea typeface="Calibri"/>
                <a:cs typeface="Calibri"/>
                <a:sym typeface="Calibri"/>
              </a:rPr>
              <a:t>⮚ </a:t>
            </a:r>
            <a:r>
              <a:rPr lang="en-US" sz="2000" dirty="0">
                <a:latin typeface="Times New Roman" panose="02020603050405020304" pitchFamily="18" charset="0"/>
                <a:cs typeface="Times New Roman" panose="02020603050405020304" pitchFamily="18" charset="0"/>
              </a:rPr>
              <a:t>Feature extraction is done in the layers</a:t>
            </a:r>
          </a:p>
          <a:p>
            <a:pPr>
              <a:lnSpc>
                <a:spcPct val="90000"/>
              </a:lnSpc>
              <a:buClr>
                <a:schemeClr val="dk1"/>
              </a:buClr>
              <a:buSzPts val="2800"/>
              <a:buFont typeface="Wingdings" panose="05000000000000000000" pitchFamily="2" charset="2"/>
              <a:buChar char="Ø"/>
            </a:pPr>
            <a:r>
              <a:rPr lang="en-GB" sz="2000" dirty="0">
                <a:latin typeface="Calibri"/>
                <a:ea typeface="Calibri"/>
                <a:cs typeface="Calibri"/>
                <a:sym typeface="Calibri"/>
              </a:rPr>
              <a:t>⮚ </a:t>
            </a:r>
            <a:r>
              <a:rPr lang="en-US" sz="2000" dirty="0">
                <a:latin typeface="Times New Roman" panose="02020603050405020304" pitchFamily="18" charset="0"/>
                <a:cs typeface="Times New Roman" panose="02020603050405020304" pitchFamily="18" charset="0"/>
              </a:rPr>
              <a:t>In each training the distance between anchor image and       positive image is reduced and distance between  anchor image and negative is increased.</a:t>
            </a:r>
          </a:p>
          <a:p>
            <a:pPr>
              <a:lnSpc>
                <a:spcPct val="90000"/>
              </a:lnSpc>
              <a:buClr>
                <a:schemeClr val="dk1"/>
              </a:buClr>
              <a:buSzPts val="2800"/>
              <a:buFont typeface="Wingdings" panose="05000000000000000000" pitchFamily="2" charset="2"/>
              <a:buChar char="Ø"/>
            </a:pPr>
            <a:r>
              <a:rPr lang="en-GB" sz="2000" dirty="0">
                <a:latin typeface="Calibri"/>
                <a:ea typeface="Calibri"/>
                <a:cs typeface="Calibri"/>
                <a:sym typeface="Calibri"/>
              </a:rPr>
              <a:t>⮚ </a:t>
            </a:r>
            <a:r>
              <a:rPr lang="en-US" sz="2000" dirty="0">
                <a:latin typeface="Times New Roman" panose="02020603050405020304" pitchFamily="18" charset="0"/>
                <a:cs typeface="Times New Roman" panose="02020603050405020304" pitchFamily="18" charset="0"/>
              </a:rPr>
              <a:t>Thus the final  vector is formed  for each classification.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3189218" y="655279"/>
            <a:ext cx="4136003" cy="994172"/>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r>
              <a:rPr lang="en-US" b="1" dirty="0">
                <a:latin typeface="Times New Roman"/>
                <a:ea typeface="Times New Roman"/>
                <a:cs typeface="Times New Roman"/>
                <a:sym typeface="Times New Roman"/>
              </a:rPr>
              <a:t>PREDICTION</a:t>
            </a:r>
            <a:endParaRPr lang="en-US" dirty="0"/>
          </a:p>
        </p:txBody>
      </p:sp>
      <p:sp>
        <p:nvSpPr>
          <p:cNvPr id="189" name="Google Shape;189;p26"/>
          <p:cNvSpPr txBox="1">
            <a:spLocks noGrp="1"/>
          </p:cNvSpPr>
          <p:nvPr>
            <p:ph idx="1"/>
          </p:nvPr>
        </p:nvSpPr>
        <p:spPr>
          <a:xfrm>
            <a:off x="964056" y="1939957"/>
            <a:ext cx="6875800" cy="2696973"/>
          </a:xfrm>
          <a:prstGeom prst="rect">
            <a:avLst/>
          </a:prstGeom>
          <a:noFill/>
          <a:ln>
            <a:noFill/>
          </a:ln>
        </p:spPr>
        <p:txBody>
          <a:bodyPr spcFirstLastPara="1" wrap="square" lIns="68569" tIns="34275" rIns="68569" bIns="34275" anchor="t" anchorCtr="0">
            <a:normAutofit/>
          </a:bodyPr>
          <a:lstStyle/>
          <a:p>
            <a:pPr marL="285750" indent="-285750">
              <a:lnSpc>
                <a:spcPct val="90000"/>
              </a:lnSpc>
              <a:buClr>
                <a:schemeClr val="dk1"/>
              </a:buClr>
              <a:buSzPts val="2800"/>
              <a:buFont typeface="Wingdings" panose="05000000000000000000" pitchFamily="2" charset="2"/>
              <a:buChar char="q"/>
            </a:pPr>
            <a:r>
              <a:rPr lang="en-GB" sz="2000" dirty="0">
                <a:latin typeface="Calibri"/>
                <a:ea typeface="Calibri"/>
                <a:cs typeface="Calibri"/>
                <a:sym typeface="Calibri"/>
              </a:rPr>
              <a:t>⮚ </a:t>
            </a:r>
            <a:r>
              <a:rPr lang="en-US" sz="2000" dirty="0">
                <a:solidFill>
                  <a:schemeClr val="bg1"/>
                </a:solidFill>
                <a:latin typeface="Times New Roman" panose="02020603050405020304" pitchFamily="18" charset="0"/>
                <a:ea typeface="Calibri"/>
                <a:cs typeface="Times New Roman" panose="02020603050405020304" pitchFamily="18" charset="0"/>
                <a:sym typeface="Calibri"/>
              </a:rPr>
              <a:t>SAR</a:t>
            </a:r>
            <a:r>
              <a:rPr lang="en-US" sz="2000" dirty="0">
                <a:latin typeface="Times New Roman" panose="02020603050405020304" pitchFamily="18" charset="0"/>
                <a:cs typeface="Times New Roman" panose="02020603050405020304" pitchFamily="18" charset="0"/>
              </a:rPr>
              <a:t> image is read as input</a:t>
            </a:r>
          </a:p>
          <a:p>
            <a:pPr marL="285750" indent="-285750">
              <a:lnSpc>
                <a:spcPct val="90000"/>
              </a:lnSpc>
              <a:buClr>
                <a:schemeClr val="dk1"/>
              </a:buClr>
              <a:buSzPts val="2800"/>
              <a:buFont typeface="Wingdings" panose="05000000000000000000" pitchFamily="2" charset="2"/>
              <a:buChar char="q"/>
            </a:pPr>
            <a:r>
              <a:rPr lang="en-GB" sz="2000" dirty="0">
                <a:latin typeface="Calibri"/>
                <a:ea typeface="Calibri"/>
                <a:cs typeface="Calibri"/>
                <a:sym typeface="Calibri"/>
              </a:rPr>
              <a:t>⮚ </a:t>
            </a:r>
            <a:r>
              <a:rPr lang="en-US" sz="2000" dirty="0">
                <a:latin typeface="Times New Roman" panose="02020603050405020304" pitchFamily="18" charset="0"/>
                <a:cs typeface="Times New Roman" panose="02020603050405020304" pitchFamily="18" charset="0"/>
              </a:rPr>
              <a:t>Input image is calibrated</a:t>
            </a:r>
          </a:p>
          <a:p>
            <a:pPr marL="285750" indent="-285750">
              <a:lnSpc>
                <a:spcPct val="90000"/>
              </a:lnSpc>
              <a:buClr>
                <a:schemeClr val="dk1"/>
              </a:buClr>
              <a:buSzPts val="2800"/>
              <a:buFont typeface="Wingdings" panose="05000000000000000000" pitchFamily="2" charset="2"/>
              <a:buChar char="q"/>
            </a:pPr>
            <a:r>
              <a:rPr lang="en-GB" sz="2000" dirty="0">
                <a:latin typeface="Calibri"/>
                <a:ea typeface="Calibri"/>
                <a:cs typeface="Calibri"/>
                <a:sym typeface="Calibri"/>
              </a:rPr>
              <a:t>⮚ </a:t>
            </a:r>
            <a:r>
              <a:rPr lang="en-US" sz="2000" dirty="0">
                <a:latin typeface="Times New Roman" panose="02020603050405020304" pitchFamily="18" charset="0"/>
                <a:cs typeface="Times New Roman" panose="02020603050405020304" pitchFamily="18" charset="0"/>
              </a:rPr>
              <a:t>Calculation of vector</a:t>
            </a:r>
          </a:p>
          <a:p>
            <a:pPr marL="285750" indent="-285750">
              <a:lnSpc>
                <a:spcPct val="90000"/>
              </a:lnSpc>
              <a:buClr>
                <a:schemeClr val="dk1"/>
              </a:buClr>
              <a:buSzPts val="2800"/>
              <a:buFont typeface="Wingdings" panose="05000000000000000000" pitchFamily="2" charset="2"/>
              <a:buChar char="q"/>
            </a:pPr>
            <a:r>
              <a:rPr lang="en-GB" sz="2000" dirty="0">
                <a:latin typeface="Calibri"/>
                <a:ea typeface="Calibri"/>
                <a:cs typeface="Calibri"/>
                <a:sym typeface="Calibri"/>
              </a:rPr>
              <a:t>⮚ </a:t>
            </a:r>
            <a:r>
              <a:rPr lang="en-US" sz="2000" dirty="0">
                <a:latin typeface="Times New Roman" panose="02020603050405020304" pitchFamily="18" charset="0"/>
                <a:cs typeface="Times New Roman" panose="02020603050405020304" pitchFamily="18" charset="0"/>
              </a:rPr>
              <a:t>Comparing the vectors</a:t>
            </a:r>
          </a:p>
          <a:p>
            <a:pPr marL="285750" indent="-285750">
              <a:lnSpc>
                <a:spcPct val="90000"/>
              </a:lnSpc>
              <a:buClr>
                <a:schemeClr val="dk1"/>
              </a:buClr>
              <a:buSzPts val="2800"/>
              <a:buFont typeface="Wingdings" panose="05000000000000000000" pitchFamily="2" charset="2"/>
              <a:buChar char="q"/>
            </a:pPr>
            <a:r>
              <a:rPr lang="en-GB" sz="2000" dirty="0">
                <a:latin typeface="Calibri"/>
                <a:ea typeface="Calibri"/>
                <a:cs typeface="Calibri"/>
                <a:sym typeface="Calibri"/>
              </a:rPr>
              <a:t>⮚ </a:t>
            </a:r>
            <a:r>
              <a:rPr lang="en-US" sz="2000" dirty="0">
                <a:latin typeface="Times New Roman" panose="02020603050405020304" pitchFamily="18" charset="0"/>
                <a:cs typeface="Times New Roman" panose="02020603050405020304" pitchFamily="18" charset="0"/>
              </a:rPr>
              <a:t>The vector with minimum Euclidian distance is considered as the resultant  ship classification</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4882" y="240713"/>
            <a:ext cx="7200897" cy="977900"/>
          </a:xfrm>
        </p:spPr>
        <p:txBody>
          <a:bodyPr/>
          <a:lstStyle/>
          <a:p>
            <a:r>
              <a:rPr lang="en-US" b="1" dirty="0">
                <a:latin typeface="Times New Roman" panose="02020603050405020304" pitchFamily="18" charset="0"/>
                <a:cs typeface="Times New Roman" panose="02020603050405020304" pitchFamily="18" charset="0"/>
              </a:rPr>
              <a:t>USER INTERFACE</a:t>
            </a:r>
          </a:p>
        </p:txBody>
      </p:sp>
      <p:pic>
        <p:nvPicPr>
          <p:cNvPr id="6" name="Picture 5">
            <a:extLst>
              <a:ext uri="{FF2B5EF4-FFF2-40B4-BE49-F238E27FC236}">
                <a16:creationId xmlns:a16="http://schemas.microsoft.com/office/drawing/2014/main" id="{B6DFC6CD-19E9-43D1-8AD0-AB27A83F441C}"/>
              </a:ext>
            </a:extLst>
          </p:cNvPr>
          <p:cNvPicPr>
            <a:picLocks noChangeAspect="1"/>
          </p:cNvPicPr>
          <p:nvPr/>
        </p:nvPicPr>
        <p:blipFill>
          <a:blip r:embed="rId3"/>
          <a:stretch>
            <a:fillRect/>
          </a:stretch>
        </p:blipFill>
        <p:spPr>
          <a:xfrm>
            <a:off x="641929" y="1085667"/>
            <a:ext cx="7861991" cy="3588325"/>
          </a:xfrm>
          <a:prstGeom prst="rect">
            <a:avLst/>
          </a:prstGeom>
        </p:spPr>
      </p:pic>
    </p:spTree>
    <p:extLst>
      <p:ext uri="{BB962C8B-B14F-4D97-AF65-F5344CB8AC3E}">
        <p14:creationId xmlns:p14="http://schemas.microsoft.com/office/powerpoint/2010/main" val="412558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23E54D-5871-471B-90F4-653EFE64BB16}"/>
              </a:ext>
            </a:extLst>
          </p:cNvPr>
          <p:cNvPicPr>
            <a:picLocks noChangeAspect="1"/>
          </p:cNvPicPr>
          <p:nvPr/>
        </p:nvPicPr>
        <p:blipFill>
          <a:blip r:embed="rId2"/>
          <a:stretch>
            <a:fillRect/>
          </a:stretch>
        </p:blipFill>
        <p:spPr>
          <a:xfrm>
            <a:off x="337931" y="273326"/>
            <a:ext cx="8468139" cy="4492073"/>
          </a:xfrm>
          <a:prstGeom prst="rect">
            <a:avLst/>
          </a:prstGeom>
        </p:spPr>
      </p:pic>
    </p:spTree>
    <p:extLst>
      <p:ext uri="{BB962C8B-B14F-4D97-AF65-F5344CB8AC3E}">
        <p14:creationId xmlns:p14="http://schemas.microsoft.com/office/powerpoint/2010/main" val="250449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E2667E-2A56-72A5-26BE-CE3CC9DB86EB}"/>
              </a:ext>
            </a:extLst>
          </p:cNvPr>
          <p:cNvPicPr>
            <a:picLocks noChangeAspect="1"/>
          </p:cNvPicPr>
          <p:nvPr/>
        </p:nvPicPr>
        <p:blipFill>
          <a:blip r:embed="rId2"/>
          <a:stretch>
            <a:fillRect/>
          </a:stretch>
        </p:blipFill>
        <p:spPr>
          <a:xfrm>
            <a:off x="0" y="185737"/>
            <a:ext cx="9144000" cy="4772025"/>
          </a:xfrm>
          <a:prstGeom prst="rect">
            <a:avLst/>
          </a:prstGeom>
        </p:spPr>
      </p:pic>
    </p:spTree>
    <p:extLst>
      <p:ext uri="{BB962C8B-B14F-4D97-AF65-F5344CB8AC3E}">
        <p14:creationId xmlns:p14="http://schemas.microsoft.com/office/powerpoint/2010/main" val="139669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2A993D-02B3-429D-AFA4-964619996E08}"/>
              </a:ext>
            </a:extLst>
          </p:cNvPr>
          <p:cNvPicPr>
            <a:picLocks noChangeAspect="1"/>
          </p:cNvPicPr>
          <p:nvPr/>
        </p:nvPicPr>
        <p:blipFill>
          <a:blip r:embed="rId2"/>
          <a:stretch>
            <a:fillRect/>
          </a:stretch>
        </p:blipFill>
        <p:spPr>
          <a:xfrm>
            <a:off x="337931" y="342900"/>
            <a:ext cx="8468138" cy="4441582"/>
          </a:xfrm>
          <a:prstGeom prst="rect">
            <a:avLst/>
          </a:prstGeom>
        </p:spPr>
      </p:pic>
    </p:spTree>
    <p:extLst>
      <p:ext uri="{BB962C8B-B14F-4D97-AF65-F5344CB8AC3E}">
        <p14:creationId xmlns:p14="http://schemas.microsoft.com/office/powerpoint/2010/main" val="490521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3AC97F-2AFB-45FC-929F-985DE5100367}"/>
              </a:ext>
            </a:extLst>
          </p:cNvPr>
          <p:cNvPicPr>
            <a:picLocks noChangeAspect="1"/>
          </p:cNvPicPr>
          <p:nvPr/>
        </p:nvPicPr>
        <p:blipFill>
          <a:blip r:embed="rId2"/>
          <a:stretch>
            <a:fillRect/>
          </a:stretch>
        </p:blipFill>
        <p:spPr>
          <a:xfrm>
            <a:off x="337931" y="380172"/>
            <a:ext cx="8468139" cy="4398239"/>
          </a:xfrm>
          <a:prstGeom prst="rect">
            <a:avLst/>
          </a:prstGeom>
        </p:spPr>
      </p:pic>
    </p:spTree>
    <p:extLst>
      <p:ext uri="{BB962C8B-B14F-4D97-AF65-F5344CB8AC3E}">
        <p14:creationId xmlns:p14="http://schemas.microsoft.com/office/powerpoint/2010/main" val="4072316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E962BB-CCDF-45A6-B227-3B5C48F23B46}"/>
              </a:ext>
            </a:extLst>
          </p:cNvPr>
          <p:cNvPicPr>
            <a:picLocks noChangeAspect="1"/>
          </p:cNvPicPr>
          <p:nvPr/>
        </p:nvPicPr>
        <p:blipFill>
          <a:blip r:embed="rId3"/>
          <a:stretch>
            <a:fillRect/>
          </a:stretch>
        </p:blipFill>
        <p:spPr>
          <a:xfrm>
            <a:off x="335446" y="357808"/>
            <a:ext cx="8445776" cy="4427069"/>
          </a:xfrm>
          <a:prstGeom prst="rect">
            <a:avLst/>
          </a:prstGeom>
        </p:spPr>
      </p:pic>
    </p:spTree>
    <p:extLst>
      <p:ext uri="{BB962C8B-B14F-4D97-AF65-F5344CB8AC3E}">
        <p14:creationId xmlns:p14="http://schemas.microsoft.com/office/powerpoint/2010/main" val="4070863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2850048" y="868094"/>
            <a:ext cx="4477577" cy="828815"/>
          </a:xfrm>
          <a:prstGeom prst="rect">
            <a:avLst/>
          </a:prstGeom>
          <a:noFill/>
          <a:ln>
            <a:noFill/>
          </a:ln>
        </p:spPr>
        <p:txBody>
          <a:bodyPr spcFirstLastPara="1" wrap="square" lIns="68569" tIns="34275" rIns="68569" bIns="34275" anchor="t" anchorCtr="0">
            <a:noAutofit/>
          </a:bodyPr>
          <a:lstStyle/>
          <a:p>
            <a:pPr algn="just">
              <a:lnSpc>
                <a:spcPct val="90000"/>
              </a:lnSpc>
              <a:buClr>
                <a:schemeClr val="dk1"/>
              </a:buClr>
              <a:buSzPts val="4400"/>
            </a:pPr>
            <a:r>
              <a:rPr lang="en-US" sz="3300" b="1" dirty="0">
                <a:latin typeface="Times New Roman"/>
                <a:ea typeface="Times New Roman"/>
                <a:cs typeface="Times New Roman"/>
                <a:sym typeface="Times New Roman"/>
              </a:rPr>
              <a:t>ADVANTAGES</a:t>
            </a:r>
            <a:endParaRPr lang="en-US" dirty="0"/>
          </a:p>
        </p:txBody>
      </p:sp>
      <p:sp>
        <p:nvSpPr>
          <p:cNvPr id="203" name="Google Shape;203;p28"/>
          <p:cNvSpPr txBox="1">
            <a:spLocks noGrp="1"/>
          </p:cNvSpPr>
          <p:nvPr>
            <p:ph idx="1"/>
          </p:nvPr>
        </p:nvSpPr>
        <p:spPr>
          <a:xfrm>
            <a:off x="491582" y="2206574"/>
            <a:ext cx="8520600" cy="3416400"/>
          </a:xfrm>
          <a:prstGeom prst="rect">
            <a:avLst/>
          </a:prstGeom>
          <a:noFill/>
          <a:ln>
            <a:noFill/>
          </a:ln>
        </p:spPr>
        <p:txBody>
          <a:bodyPr spcFirstLastPara="1" wrap="square" lIns="68569" tIns="34275" rIns="68569" bIns="34275" anchor="t" anchorCtr="0">
            <a:normAutofit/>
          </a:bodyPr>
          <a:lstStyle/>
          <a:p>
            <a:pPr marL="342900" indent="-342900" algn="just">
              <a:lnSpc>
                <a:spcPct val="90000"/>
              </a:lnSpc>
              <a:buClr>
                <a:schemeClr val="dk1"/>
              </a:buClr>
              <a:buSzPts val="2400"/>
              <a:buFont typeface="Wingdings" panose="05000000000000000000" pitchFamily="2" charset="2"/>
              <a:buChar char="v"/>
            </a:pPr>
            <a:r>
              <a:rPr lang="en-GB" sz="2400" dirty="0">
                <a:latin typeface="Calibri"/>
                <a:ea typeface="Calibri"/>
                <a:cs typeface="Calibri"/>
                <a:sym typeface="Calibri"/>
              </a:rPr>
              <a:t>⮚ </a:t>
            </a:r>
            <a:r>
              <a:rPr lang="en-US" sz="2400" dirty="0">
                <a:latin typeface="Calibri" panose="020F0502020204030204" pitchFamily="34" charset="0"/>
                <a:cs typeface="Calibri" panose="020F0502020204030204" pitchFamily="34" charset="0"/>
              </a:rPr>
              <a:t>This system is more accurate than existing systems.</a:t>
            </a:r>
            <a:endParaRPr sz="2400" dirty="0">
              <a:latin typeface="Calibri" panose="020F0502020204030204" pitchFamily="34" charset="0"/>
              <a:cs typeface="Calibri" panose="020F0502020204030204" pitchFamily="34" charset="0"/>
            </a:endParaRPr>
          </a:p>
          <a:p>
            <a:pPr marL="342900" indent="-342900" algn="just">
              <a:lnSpc>
                <a:spcPct val="90000"/>
              </a:lnSpc>
              <a:spcBef>
                <a:spcPts val="750"/>
              </a:spcBef>
              <a:buClr>
                <a:schemeClr val="dk1"/>
              </a:buClr>
              <a:buSzPts val="2400"/>
              <a:buFont typeface="Wingdings" panose="05000000000000000000" pitchFamily="2" charset="2"/>
              <a:buChar char="§"/>
            </a:pPr>
            <a:r>
              <a:rPr lang="en-GB" sz="2400" dirty="0">
                <a:latin typeface="Calibri"/>
                <a:ea typeface="Calibri"/>
                <a:cs typeface="Calibri"/>
                <a:sym typeface="Calibri"/>
              </a:rPr>
              <a:t>⮚</a:t>
            </a:r>
            <a:r>
              <a:rPr lang="en-US" sz="2400" dirty="0">
                <a:latin typeface="Calibri" panose="020F0502020204030204" pitchFamily="34" charset="0"/>
                <a:cs typeface="Calibri" panose="020F0502020204030204" pitchFamily="34" charset="0"/>
              </a:rPr>
              <a:t> It has a capability of predicting ship type from medium-      resolution image</a:t>
            </a:r>
            <a:endParaRPr sz="2400" dirty="0">
              <a:latin typeface="Calibri" panose="020F0502020204030204" pitchFamily="34" charset="0"/>
              <a:cs typeface="Calibri" panose="020F0502020204030204" pitchFamily="34" charset="0"/>
            </a:endParaRPr>
          </a:p>
          <a:p>
            <a:pPr marL="214313" indent="-214313" algn="just">
              <a:lnSpc>
                <a:spcPct val="90000"/>
              </a:lnSpc>
              <a:spcBef>
                <a:spcPts val="750"/>
              </a:spcBef>
              <a:buClr>
                <a:schemeClr val="dk1"/>
              </a:buClr>
              <a:buSzPts val="2400"/>
              <a:buFont typeface="Noto Sans Symbols"/>
              <a:buChar char="⮚"/>
            </a:pPr>
            <a:r>
              <a:rPr lang="en-GB" sz="2400" dirty="0">
                <a:latin typeface="Calibri"/>
                <a:ea typeface="Calibri"/>
                <a:cs typeface="Calibri"/>
                <a:sym typeface="Calibri"/>
              </a:rPr>
              <a:t>⮚ </a:t>
            </a:r>
            <a:r>
              <a:rPr lang="en-US" sz="2400" dirty="0">
                <a:latin typeface="Calibri" panose="020F0502020204030204" pitchFamily="34" charset="0"/>
                <a:cs typeface="Calibri" panose="020F0502020204030204" pitchFamily="34" charset="0"/>
              </a:rPr>
              <a:t>It can classify four different types of ships</a:t>
            </a:r>
            <a:endParaRPr sz="2400" dirty="0">
              <a:latin typeface="Calibri" panose="020F0502020204030204" pitchFamily="34" charset="0"/>
              <a:cs typeface="Calibri" panose="020F0502020204030204" pitchFamily="34" charset="0"/>
            </a:endParaRPr>
          </a:p>
          <a:p>
            <a:pPr marL="214313" indent="-147638" algn="just">
              <a:lnSpc>
                <a:spcPct val="90000"/>
              </a:lnSpc>
              <a:spcBef>
                <a:spcPts val="750"/>
              </a:spcBef>
              <a:buClr>
                <a:schemeClr val="dk1"/>
              </a:buClr>
              <a:buSzPts val="1400"/>
              <a:buNone/>
            </a:pPr>
            <a:endParaRPr sz="10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EF9EB0-BD33-4409-AE7E-2CB6F7684754}"/>
              </a:ext>
            </a:extLst>
          </p:cNvPr>
          <p:cNvSpPr>
            <a:spLocks noGrp="1"/>
          </p:cNvSpPr>
          <p:nvPr>
            <p:ph type="title"/>
          </p:nvPr>
        </p:nvSpPr>
        <p:spPr/>
        <p:txBody>
          <a:bodyPr>
            <a:normAutofit fontScale="90000"/>
          </a:bodyPr>
          <a:lstStyle/>
          <a:p>
            <a:r>
              <a:rPr lang="en-US" dirty="0"/>
              <a:t>GANTT CHART</a:t>
            </a:r>
          </a:p>
        </p:txBody>
      </p:sp>
      <p:graphicFrame>
        <p:nvGraphicFramePr>
          <p:cNvPr id="6" name="Chart 5">
            <a:extLst>
              <a:ext uri="{FF2B5EF4-FFF2-40B4-BE49-F238E27FC236}">
                <a16:creationId xmlns:a16="http://schemas.microsoft.com/office/drawing/2014/main" id="{9767CEE8-00F4-B042-6E4F-47C73EBAFB36}"/>
              </a:ext>
            </a:extLst>
          </p:cNvPr>
          <p:cNvGraphicFramePr>
            <a:graphicFrameLocks/>
          </p:cNvGraphicFramePr>
          <p:nvPr>
            <p:extLst>
              <p:ext uri="{D42A27DB-BD31-4B8C-83A1-F6EECF244321}">
                <p14:modId xmlns:p14="http://schemas.microsoft.com/office/powerpoint/2010/main" val="943719855"/>
              </p:ext>
            </p:extLst>
          </p:nvPr>
        </p:nvGraphicFramePr>
        <p:xfrm>
          <a:off x="127416" y="1122656"/>
          <a:ext cx="8704884" cy="38840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87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dirty="0">
                <a:latin typeface="Calibri"/>
                <a:ea typeface="Calibri"/>
                <a:cs typeface="Calibri"/>
                <a:sym typeface="Calibri"/>
              </a:rPr>
              <a:t>EXISTING SYSTEM</a:t>
            </a:r>
            <a:endParaRPr dirty="0">
              <a:latin typeface="Calibri"/>
              <a:ea typeface="Calibri"/>
              <a:cs typeface="Calibri"/>
              <a:sym typeface="Calibri"/>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200" dirty="0">
                <a:latin typeface="Arial"/>
                <a:ea typeface="Arial"/>
                <a:cs typeface="Arial"/>
                <a:sym typeface="Arial"/>
              </a:rPr>
              <a:t>⮚</a:t>
            </a:r>
            <a:r>
              <a:rPr lang="en-GB" sz="2200" dirty="0">
                <a:latin typeface="Calibri"/>
                <a:ea typeface="Calibri"/>
                <a:cs typeface="Calibri"/>
                <a:sym typeface="Calibri"/>
              </a:rPr>
              <a:t>Y. Wang and H. Liu, “</a:t>
            </a:r>
            <a:r>
              <a:rPr lang="en-GB" sz="2200" b="1" dirty="0">
                <a:latin typeface="Calibri"/>
                <a:ea typeface="Calibri"/>
                <a:cs typeface="Calibri"/>
                <a:sym typeface="Calibri"/>
              </a:rPr>
              <a:t>A hierarchical ship detection scheme for high resolution SAR images</a:t>
            </a:r>
            <a:r>
              <a:rPr lang="en-GB" sz="2200" dirty="0">
                <a:latin typeface="Calibri"/>
                <a:ea typeface="Calibri"/>
                <a:cs typeface="Calibri"/>
                <a:sym typeface="Calibri"/>
              </a:rPr>
              <a:t>,” IEEE Trans. </a:t>
            </a:r>
            <a:r>
              <a:rPr lang="en-GB" sz="2200" dirty="0" err="1">
                <a:latin typeface="Calibri"/>
                <a:ea typeface="Calibri"/>
                <a:cs typeface="Calibri"/>
                <a:sym typeface="Calibri"/>
              </a:rPr>
              <a:t>Geosci</a:t>
            </a:r>
            <a:r>
              <a:rPr lang="en-GB" sz="2200" dirty="0">
                <a:latin typeface="Calibri"/>
                <a:ea typeface="Calibri"/>
                <a:cs typeface="Calibri"/>
                <a:sym typeface="Calibri"/>
              </a:rPr>
              <a:t>. Remote Sens., vol. 50, no. 10, pp. 4173–4184, Oct. 2012</a:t>
            </a:r>
            <a:endParaRPr sz="2200" dirty="0">
              <a:latin typeface="Calibri"/>
              <a:ea typeface="Calibri"/>
              <a:cs typeface="Calibri"/>
              <a:sym typeface="Calibri"/>
            </a:endParaRPr>
          </a:p>
          <a:p>
            <a:pPr marL="0" lvl="0" indent="0" algn="l" rtl="0">
              <a:spcBef>
                <a:spcPts val="1000"/>
              </a:spcBef>
              <a:spcAft>
                <a:spcPts val="0"/>
              </a:spcAft>
              <a:buNone/>
            </a:pPr>
            <a:r>
              <a:rPr lang="en-GB" sz="2200" dirty="0">
                <a:latin typeface="Calibri"/>
                <a:ea typeface="Calibri"/>
                <a:cs typeface="Calibri"/>
                <a:sym typeface="Calibri"/>
              </a:rPr>
              <a:t>⮚The existing system classify ships from normal images using normal CNN.</a:t>
            </a:r>
          </a:p>
          <a:p>
            <a:pPr marL="0" lvl="0" indent="0" algn="l" rtl="0">
              <a:spcBef>
                <a:spcPts val="1000"/>
              </a:spcBef>
              <a:spcAft>
                <a:spcPts val="0"/>
              </a:spcAft>
              <a:buNone/>
            </a:pPr>
            <a:r>
              <a:rPr lang="en-GB" sz="2200" dirty="0">
                <a:latin typeface="Calibri"/>
                <a:ea typeface="Calibri"/>
                <a:cs typeface="Calibri"/>
                <a:sym typeface="Calibri"/>
              </a:rPr>
              <a:t>⮚It uses high resolution SAR images..</a:t>
            </a:r>
            <a:endParaRPr sz="2200" dirty="0">
              <a:latin typeface="Calibri"/>
              <a:ea typeface="Calibri"/>
              <a:cs typeface="Calibri"/>
              <a:sym typeface="Calibri"/>
            </a:endParaRPr>
          </a:p>
          <a:p>
            <a:pPr marL="0" lvl="0" indent="0" algn="l" rtl="0">
              <a:spcBef>
                <a:spcPts val="0"/>
              </a:spcBef>
              <a:spcAft>
                <a:spcPts val="12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FUTURE SCOPE</a:t>
            </a:r>
            <a:endParaRPr>
              <a:latin typeface="Calibri"/>
              <a:ea typeface="Calibri"/>
              <a:cs typeface="Calibri"/>
              <a:sym typeface="Calibri"/>
            </a:endParaRPr>
          </a:p>
        </p:txBody>
      </p:sp>
      <p:sp>
        <p:nvSpPr>
          <p:cNvPr id="239" name="Google Shape;239;p29"/>
          <p:cNvSpPr txBox="1">
            <a:spLocks noGrp="1"/>
          </p:cNvSpPr>
          <p:nvPr>
            <p:ph type="body" idx="1"/>
          </p:nvPr>
        </p:nvSpPr>
        <p:spPr>
          <a:xfrm>
            <a:off x="926275" y="1438425"/>
            <a:ext cx="7410000" cy="3040200"/>
          </a:xfrm>
          <a:prstGeom prst="rect">
            <a:avLst/>
          </a:prstGeom>
        </p:spPr>
        <p:txBody>
          <a:bodyPr spcFirstLastPara="1" wrap="square" lIns="91425" tIns="91425" rIns="91425" bIns="91425" anchor="t" anchorCtr="0">
            <a:normAutofit/>
          </a:bodyPr>
          <a:lstStyle/>
          <a:p>
            <a:pPr marL="342900" lvl="0" indent="-342900" algn="just" rtl="0">
              <a:lnSpc>
                <a:spcPct val="90000"/>
              </a:lnSpc>
              <a:spcBef>
                <a:spcPts val="0"/>
              </a:spcBef>
              <a:spcAft>
                <a:spcPts val="0"/>
              </a:spcAft>
              <a:buFont typeface="Wingdings" panose="05000000000000000000" pitchFamily="2" charset="2"/>
              <a:buChar char="Ø"/>
            </a:pPr>
            <a:r>
              <a:rPr lang="en-GB" sz="2200" dirty="0">
                <a:latin typeface="Calibri"/>
                <a:ea typeface="Calibri"/>
                <a:cs typeface="Calibri"/>
                <a:sym typeface="Calibri"/>
              </a:rPr>
              <a:t>In the future there will be more advanced military operations.</a:t>
            </a:r>
          </a:p>
          <a:p>
            <a:pPr marL="342900" lvl="0" indent="-342900" algn="just" rtl="0">
              <a:lnSpc>
                <a:spcPct val="90000"/>
              </a:lnSpc>
              <a:spcBef>
                <a:spcPts val="0"/>
              </a:spcBef>
              <a:spcAft>
                <a:spcPts val="0"/>
              </a:spcAft>
              <a:buFont typeface="Wingdings" panose="05000000000000000000" pitchFamily="2" charset="2"/>
              <a:buChar char="Ø"/>
            </a:pPr>
            <a:r>
              <a:rPr lang="en-GB" sz="2200" dirty="0">
                <a:latin typeface="Calibri"/>
                <a:ea typeface="Calibri"/>
                <a:cs typeface="Calibri"/>
                <a:sym typeface="Calibri"/>
              </a:rPr>
              <a:t>The machine learning based satellite image classification holds a huge scope.</a:t>
            </a:r>
          </a:p>
          <a:p>
            <a:pPr marL="342900" lvl="0" indent="-342900" algn="just" rtl="0">
              <a:lnSpc>
                <a:spcPct val="90000"/>
              </a:lnSpc>
              <a:spcBef>
                <a:spcPts val="0"/>
              </a:spcBef>
              <a:spcAft>
                <a:spcPts val="0"/>
              </a:spcAft>
              <a:buFont typeface="Wingdings" panose="05000000000000000000" pitchFamily="2" charset="2"/>
              <a:buChar char="Ø"/>
            </a:pPr>
            <a:r>
              <a:rPr lang="en-GB" sz="2200" dirty="0">
                <a:latin typeface="Calibri"/>
                <a:ea typeface="Calibri"/>
                <a:cs typeface="Calibri"/>
                <a:sym typeface="Calibri"/>
              </a:rPr>
              <a:t>It can be used for rescue operations.</a:t>
            </a:r>
          </a:p>
          <a:p>
            <a:pPr marL="342900" lvl="0" indent="-342900" algn="just" rtl="0">
              <a:lnSpc>
                <a:spcPct val="90000"/>
              </a:lnSpc>
              <a:spcBef>
                <a:spcPts val="0"/>
              </a:spcBef>
              <a:spcAft>
                <a:spcPts val="0"/>
              </a:spcAft>
              <a:buFont typeface="Wingdings" panose="05000000000000000000" pitchFamily="2" charset="2"/>
              <a:buChar char="Ø"/>
            </a:pPr>
            <a:r>
              <a:rPr lang="en-GB" sz="2200" dirty="0">
                <a:latin typeface="Calibri"/>
                <a:ea typeface="Calibri"/>
                <a:cs typeface="Calibri"/>
                <a:sym typeface="Calibri"/>
              </a:rPr>
              <a:t>It can be used for finding lost ship in the sea.</a:t>
            </a:r>
            <a:endParaRPr sz="2200" dirty="0">
              <a:latin typeface="Calibri"/>
              <a:ea typeface="Calibri"/>
              <a:cs typeface="Calibri"/>
              <a:sym typeface="Calibri"/>
            </a:endParaRPr>
          </a:p>
          <a:p>
            <a:pPr marL="0" lvl="0" indent="0" algn="l" rtl="0">
              <a:spcBef>
                <a:spcPts val="0"/>
              </a:spcBef>
              <a:spcAft>
                <a:spcPts val="12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a:latin typeface="Calibri"/>
                <a:ea typeface="Calibri"/>
                <a:cs typeface="Calibri"/>
                <a:sym typeface="Calibri"/>
              </a:rPr>
              <a:t>CONCLUSION</a:t>
            </a:r>
            <a:endParaRPr sz="4400">
              <a:latin typeface="Calibri"/>
              <a:ea typeface="Calibri"/>
              <a:cs typeface="Calibri"/>
              <a:sym typeface="Calibri"/>
            </a:endParaRPr>
          </a:p>
        </p:txBody>
      </p:sp>
      <p:sp>
        <p:nvSpPr>
          <p:cNvPr id="245" name="Google Shape;245;p30"/>
          <p:cNvSpPr txBox="1">
            <a:spLocks noGrp="1"/>
          </p:cNvSpPr>
          <p:nvPr>
            <p:ph type="body" idx="1"/>
          </p:nvPr>
        </p:nvSpPr>
        <p:spPr>
          <a:xfrm>
            <a:off x="784600" y="1373225"/>
            <a:ext cx="7704300" cy="3171000"/>
          </a:xfrm>
          <a:prstGeom prst="rect">
            <a:avLst/>
          </a:prstGeom>
        </p:spPr>
        <p:txBody>
          <a:bodyPr spcFirstLastPara="1" wrap="square" lIns="91425" tIns="91425" rIns="91425" bIns="91425" anchor="t" anchorCtr="0">
            <a:normAutofit/>
          </a:bodyPr>
          <a:lstStyle/>
          <a:p>
            <a:pPr marL="342900" indent="-342900" algn="just">
              <a:lnSpc>
                <a:spcPct val="90000"/>
              </a:lnSpc>
              <a:buFont typeface="Wingdings" panose="05000000000000000000" pitchFamily="2" charset="2"/>
              <a:buChar char="Ø"/>
            </a:pPr>
            <a:r>
              <a:rPr lang="en-GB" sz="2200" dirty="0">
                <a:latin typeface="Calibri"/>
                <a:ea typeface="Calibri"/>
                <a:cs typeface="Calibri"/>
                <a:sym typeface="Calibri"/>
              </a:rPr>
              <a:t>The existing system classify ships from high-resolution SAR images using normal CNN</a:t>
            </a:r>
            <a:endParaRPr sz="2200" dirty="0">
              <a:latin typeface="Calibri"/>
              <a:ea typeface="Calibri"/>
              <a:cs typeface="Calibri"/>
              <a:sym typeface="Calibri"/>
            </a:endParaRPr>
          </a:p>
          <a:p>
            <a:pPr marL="342900" lvl="0" indent="-342900" algn="just" rtl="0">
              <a:lnSpc>
                <a:spcPct val="90000"/>
              </a:lnSpc>
              <a:spcBef>
                <a:spcPts val="1000"/>
              </a:spcBef>
              <a:spcAft>
                <a:spcPts val="0"/>
              </a:spcAft>
              <a:buFont typeface="Wingdings" panose="05000000000000000000" pitchFamily="2" charset="2"/>
              <a:buChar char="Ø"/>
            </a:pPr>
            <a:r>
              <a:rPr lang="en-GB" sz="2200" dirty="0">
                <a:latin typeface="Calibri"/>
                <a:ea typeface="Calibri"/>
                <a:cs typeface="Calibri"/>
                <a:sym typeface="Calibri"/>
              </a:rPr>
              <a:t>The proposed system improved ship classification by introducing special Triplet deep learning model.</a:t>
            </a:r>
            <a:endParaRPr sz="2200" dirty="0">
              <a:latin typeface="Calibri"/>
              <a:ea typeface="Calibri"/>
              <a:cs typeface="Calibri"/>
              <a:sym typeface="Calibri"/>
            </a:endParaRPr>
          </a:p>
          <a:p>
            <a:pPr marL="0" lvl="0" indent="0" algn="l" rtl="0">
              <a:spcBef>
                <a:spcPts val="0"/>
              </a:spcBef>
              <a:spcAft>
                <a:spcPts val="120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b="1" dirty="0">
                <a:latin typeface="Arial"/>
                <a:ea typeface="Arial"/>
                <a:cs typeface="Arial"/>
                <a:sym typeface="Arial"/>
              </a:rPr>
              <a:t>REFERENCE</a:t>
            </a:r>
            <a:endParaRPr dirty="0"/>
          </a:p>
        </p:txBody>
      </p:sp>
      <p:sp>
        <p:nvSpPr>
          <p:cNvPr id="251" name="Google Shape;251;p31"/>
          <p:cNvSpPr txBox="1">
            <a:spLocks noGrp="1"/>
          </p:cNvSpPr>
          <p:nvPr>
            <p:ph type="body" idx="1"/>
          </p:nvPr>
        </p:nvSpPr>
        <p:spPr>
          <a:xfrm>
            <a:off x="850000" y="1253200"/>
            <a:ext cx="6996500" cy="3580057"/>
          </a:xfrm>
          <a:prstGeom prst="rect">
            <a:avLst/>
          </a:prstGeom>
        </p:spPr>
        <p:txBody>
          <a:bodyPr spcFirstLastPara="1" wrap="square" lIns="91425" tIns="91425" rIns="91425" bIns="91425" anchor="t" anchorCtr="0">
            <a:normAutofit fontScale="25000" lnSpcReduction="20000"/>
          </a:bodyPr>
          <a:lstStyle/>
          <a:p>
            <a:pPr marL="0" marR="0" indent="0">
              <a:lnSpc>
                <a:spcPct val="150000"/>
              </a:lnSpc>
              <a:spcBef>
                <a:spcPts val="0"/>
              </a:spcBef>
              <a:spcAft>
                <a:spcPts val="800"/>
              </a:spcAft>
              <a:buNone/>
            </a:pP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Wang C., Zhang H., Wu F., Jiang S., Zhang B., Tang Y. A novel hierarchical ship                                                                          </a:t>
            </a:r>
            <a:r>
              <a:rPr lang="en-US" sz="5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classifier for COSMO-</a:t>
            </a:r>
            <a:r>
              <a:rPr lang="en-US" sz="5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SkyMed</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sar</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data. IEEE </a:t>
            </a:r>
            <a:r>
              <a:rPr lang="en-US" sz="5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Geosci</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Remote Sens. Lett. 2014;11:484–488. </a:t>
            </a:r>
            <a:r>
              <a:rPr lang="en-US" sz="5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10.1109/LGRS.2013.2268875. [</a:t>
            </a:r>
            <a:r>
              <a:rPr lang="en-US" sz="5600" u="sng"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CrossRef</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Google Scholar</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5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Zhang L., Zhang L., Du B. Deep learning for remote sensing data: A technical tutorial on the state of the art. IEEE </a:t>
            </a:r>
            <a:r>
              <a:rPr lang="en-US" sz="5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Geosci</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Remote Sens. Mag. 2016;4:22–40. </a:t>
            </a:r>
            <a:r>
              <a:rPr lang="en-US" sz="5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10.1109/MGRS.2016.2540798. [</a:t>
            </a:r>
            <a:r>
              <a:rPr lang="en-US" sz="5600" u="sng"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CrossRef</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Google Scholar</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5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A. Moreira, P. Prats-</a:t>
            </a:r>
            <a:r>
              <a:rPr lang="en-US" sz="5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Iraola</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 Younis, G. Krieger, I. </a:t>
            </a:r>
            <a:r>
              <a:rPr lang="en-US" sz="5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Hajnsek</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K. P. Papathanassiou, “A tutorial on synthetic aperture radar,” IEEE </a:t>
            </a:r>
            <a:r>
              <a:rPr lang="en-US" sz="5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Geosci</a:t>
            </a: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Remote Sens. Mag., vol. 1, no. 1, pp. 6–43, Mar. 2013.</a:t>
            </a:r>
          </a:p>
          <a:p>
            <a:pPr marL="0" marR="0" indent="0" algn="just">
              <a:lnSpc>
                <a:spcPct val="150000"/>
              </a:lnSpc>
              <a:spcBef>
                <a:spcPts val="0"/>
              </a:spcBef>
              <a:spcAft>
                <a:spcPts val="800"/>
              </a:spcAft>
              <a:buNone/>
            </a:pPr>
            <a:r>
              <a:rPr lang="en-US" sz="5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D. J. Crisp, “The state-of-the-art in ship detection in synthetic aperture radar imagery,” DSTO Inf. Sci. Lab., Edinburgh, SA, Australia, Tech. Rep. DSTO-RR-0272, 2004</a:t>
            </a:r>
            <a:endParaRPr lang="en-US" sz="5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90000"/>
              </a:lnSpc>
              <a:spcBef>
                <a:spcPts val="1000"/>
              </a:spcBef>
              <a:spcAft>
                <a:spcPts val="0"/>
              </a:spcAft>
              <a:buNone/>
            </a:pPr>
            <a:endParaRPr lang="en-GB" sz="2000" dirty="0">
              <a:latin typeface="Calibri"/>
              <a:ea typeface="Calibri"/>
              <a:cs typeface="Calibri"/>
              <a:sym typeface="Calibri"/>
            </a:endParaRPr>
          </a:p>
          <a:p>
            <a:pPr marL="0" lvl="0" indent="0" algn="l" rtl="0">
              <a:lnSpc>
                <a:spcPct val="90000"/>
              </a:lnSpc>
              <a:spcBef>
                <a:spcPts val="1000"/>
              </a:spcBef>
              <a:spcAft>
                <a:spcPts val="0"/>
              </a:spcAft>
              <a:buNone/>
            </a:pPr>
            <a:endParaRPr lang="en-GB" sz="2000" dirty="0">
              <a:latin typeface="Calibri"/>
              <a:ea typeface="Calibri"/>
              <a:cs typeface="Calibri"/>
              <a:sym typeface="Calibri"/>
            </a:endParaRPr>
          </a:p>
          <a:p>
            <a:pPr marL="285750" marR="0" indent="-285750" algn="just">
              <a:lnSpc>
                <a:spcPct val="150000"/>
              </a:lnSpc>
              <a:spcBef>
                <a:spcPts val="0"/>
              </a:spcBef>
              <a:spcAft>
                <a:spcPts val="800"/>
              </a:spcAft>
            </a:pPr>
            <a:endParaRPr lang="en-US" sz="5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90000"/>
              </a:lnSpc>
              <a:spcBef>
                <a:spcPts val="1000"/>
              </a:spcBef>
              <a:spcAft>
                <a:spcPts val="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C523668-03E6-E2BC-4159-53B82862D0E7}"/>
              </a:ext>
            </a:extLst>
          </p:cNvPr>
          <p:cNvSpPr txBox="1"/>
          <p:nvPr/>
        </p:nvSpPr>
        <p:spPr>
          <a:xfrm>
            <a:off x="1004340" y="185808"/>
            <a:ext cx="7847352" cy="4771884"/>
          </a:xfrm>
          <a:prstGeom prst="rect">
            <a:avLst/>
          </a:prstGeom>
          <a:noFill/>
        </p:spPr>
        <p:txBody>
          <a:bodyPr wrap="square">
            <a:spAutoFit/>
          </a:bodyPr>
          <a:lstStyle/>
          <a:p>
            <a:pPr marL="285750" marR="0" indent="-285750" algn="just">
              <a:lnSpc>
                <a:spcPct val="150000"/>
              </a:lnSpc>
              <a:spcBef>
                <a:spcPts val="0"/>
              </a:spcBef>
              <a:spcAft>
                <a:spcPts val="80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Y. Wang and H. Liu, “A hierarchical ship detection scheme for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highresolution</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SAR images,” IEEE Trans.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Geosci</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Remote Sens., vol. 50, no. 10, pp. 4173–4184, Oct. 2012</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	K.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Simonyan</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A. Zisserman, “Very deep convolutional networks for large-scale image recognition,” in Proc. Int. Conf. Learn. Represent., 2015, pp. 1–14.</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[7]	M.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Wilmanski</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Kreucher</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J. Lauer, “Modern approaches in deep learning for SAR ATR,” Proc. SPIE, vol. 9843, May 2016, Art. no. 98430N</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[8]	J. Ding, B. Chen, H. Liu, and M. Huang, “Convolutional neural network with data augmentation for SAR target recognition,” IEEE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Geosci</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Remote Sens. Lett., vol. 13, no. 3, pp. 364–368, Mar. 2016.</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[9]	T. Chen, K.-F. Ji, X.-W. Xing, H.-X. Zou, and H. Sun, “Ship recognition in high resolution SAR imagery based on feature selection,” in Proc. Int. Conf.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Comput</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Vis. Remote Sens., Xiamen, China, Dec. 2012, pp. 301–305</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[10]	E. Hoffer and N. </a:t>
            </a:r>
            <a:r>
              <a:rPr lang="en-US" sz="1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Ailon</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“Deep metric learning using triplet network,” in Proc. Int. Conf. Learn. Represent. Workshops, 2015, pp. 1–8.</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2444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4F44DC-F6B3-4F78-3B0E-8DB90C80361B}"/>
              </a:ext>
            </a:extLst>
          </p:cNvPr>
          <p:cNvSpPr>
            <a:spLocks noGrp="1"/>
          </p:cNvSpPr>
          <p:nvPr>
            <p:ph type="title"/>
          </p:nvPr>
        </p:nvSpPr>
        <p:spPr/>
        <p:txBody>
          <a:bodyPr>
            <a:noAutofit/>
          </a:bodyPr>
          <a:lstStyle/>
          <a:p>
            <a:r>
              <a:rPr lang="en-US" sz="8000" b="1" dirty="0"/>
              <a:t>THANK     YOU!</a:t>
            </a:r>
          </a:p>
        </p:txBody>
      </p:sp>
    </p:spTree>
    <p:extLst>
      <p:ext uri="{BB962C8B-B14F-4D97-AF65-F5344CB8AC3E}">
        <p14:creationId xmlns:p14="http://schemas.microsoft.com/office/powerpoint/2010/main" val="81643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dirty="0">
                <a:latin typeface="Calibri"/>
                <a:ea typeface="Calibri"/>
                <a:cs typeface="Calibri"/>
                <a:sym typeface="Calibri"/>
              </a:rPr>
              <a:t>DRAWBACKS</a:t>
            </a:r>
            <a:endParaRPr dirty="0">
              <a:latin typeface="Calibri"/>
              <a:ea typeface="Calibri"/>
              <a:cs typeface="Calibri"/>
              <a:sym typeface="Calibri"/>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2200" dirty="0">
                <a:latin typeface="Calibri"/>
                <a:ea typeface="Calibri"/>
                <a:cs typeface="Calibri"/>
                <a:sym typeface="Calibri"/>
              </a:rPr>
              <a:t>⮚The existing system has low accuracy.</a:t>
            </a:r>
            <a:endParaRPr sz="2200" dirty="0">
              <a:latin typeface="Calibri"/>
              <a:ea typeface="Calibri"/>
              <a:cs typeface="Calibri"/>
              <a:sym typeface="Calibri"/>
            </a:endParaRPr>
          </a:p>
          <a:p>
            <a:pPr marL="0" lvl="0" indent="0" algn="l" rtl="0">
              <a:lnSpc>
                <a:spcPct val="90000"/>
              </a:lnSpc>
              <a:spcBef>
                <a:spcPts val="1000"/>
              </a:spcBef>
              <a:spcAft>
                <a:spcPts val="0"/>
              </a:spcAft>
              <a:buNone/>
            </a:pPr>
            <a:r>
              <a:rPr lang="en-GB" sz="2200" dirty="0">
                <a:latin typeface="Calibri"/>
                <a:ea typeface="Calibri"/>
                <a:cs typeface="Calibri"/>
                <a:sym typeface="Calibri"/>
              </a:rPr>
              <a:t>⮚It was only able to predict ship type from high-resolution   SAR images.</a:t>
            </a:r>
            <a:endParaRPr sz="2200" dirty="0">
              <a:latin typeface="Calibri"/>
              <a:ea typeface="Calibri"/>
              <a:cs typeface="Calibri"/>
              <a:sym typeface="Calibri"/>
            </a:endParaRPr>
          </a:p>
          <a:p>
            <a:pPr marL="0" lvl="0" indent="0" algn="l" rtl="0">
              <a:lnSpc>
                <a:spcPct val="90000"/>
              </a:lnSpc>
              <a:spcBef>
                <a:spcPts val="1000"/>
              </a:spcBef>
              <a:spcAft>
                <a:spcPts val="0"/>
              </a:spcAft>
              <a:buNone/>
            </a:pPr>
            <a:r>
              <a:rPr lang="en-GB" sz="2200" dirty="0">
                <a:latin typeface="Calibri"/>
                <a:ea typeface="Calibri"/>
                <a:cs typeface="Calibri"/>
                <a:sym typeface="Calibri"/>
              </a:rPr>
              <a:t>⮚It cannot predict ship type from a medium-resolution SAR image.</a:t>
            </a:r>
            <a:endParaRPr sz="2200" dirty="0">
              <a:latin typeface="Calibri"/>
              <a:ea typeface="Calibri"/>
              <a:cs typeface="Calibri"/>
              <a:sym typeface="Calibri"/>
            </a:endParaRP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b="1">
                <a:latin typeface="Calibri"/>
                <a:ea typeface="Calibri"/>
                <a:cs typeface="Calibri"/>
                <a:sym typeface="Calibri"/>
              </a:rPr>
              <a:t>PROPOSED SYSTEM</a:t>
            </a:r>
            <a:endParaRPr>
              <a:latin typeface="Calibri"/>
              <a:ea typeface="Calibri"/>
              <a:cs typeface="Calibri"/>
              <a:sym typeface="Calibri"/>
            </a:endParaRPr>
          </a:p>
        </p:txBody>
      </p:sp>
      <p:sp>
        <p:nvSpPr>
          <p:cNvPr id="166" name="Google Shape;166;p18"/>
          <p:cNvSpPr txBox="1">
            <a:spLocks noGrp="1"/>
          </p:cNvSpPr>
          <p:nvPr>
            <p:ph type="body" idx="1"/>
          </p:nvPr>
        </p:nvSpPr>
        <p:spPr>
          <a:xfrm>
            <a:off x="1297500" y="1567550"/>
            <a:ext cx="7376700" cy="29112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2800" dirty="0">
                <a:latin typeface="Calibri"/>
                <a:ea typeface="Calibri"/>
                <a:cs typeface="Calibri"/>
                <a:sym typeface="Calibri"/>
              </a:rPr>
              <a:t>⮚</a:t>
            </a:r>
            <a:r>
              <a:rPr lang="en-GB" sz="2200" dirty="0">
                <a:latin typeface="Calibri"/>
                <a:ea typeface="Calibri"/>
                <a:cs typeface="Calibri"/>
                <a:sym typeface="Calibri"/>
              </a:rPr>
              <a:t>“</a:t>
            </a:r>
            <a:r>
              <a:rPr lang="en-GB" sz="2200" b="1" dirty="0">
                <a:latin typeface="Calibri"/>
                <a:ea typeface="Calibri"/>
                <a:cs typeface="Calibri"/>
                <a:sym typeface="Calibri"/>
              </a:rPr>
              <a:t>Ship Classification in Medium-Resolution SAR Images via Densely Connected Triplet CNNs Integrating Fisher Discrimination Regularized Metric Learning” </a:t>
            </a:r>
            <a:r>
              <a:rPr lang="en-GB" sz="2200" dirty="0" err="1">
                <a:latin typeface="Calibri"/>
                <a:ea typeface="Calibri"/>
                <a:cs typeface="Calibri"/>
                <a:sym typeface="Calibri"/>
              </a:rPr>
              <a:t>Jinglu</a:t>
            </a:r>
            <a:r>
              <a:rPr lang="en-GB" sz="2200" dirty="0">
                <a:latin typeface="Calibri"/>
                <a:ea typeface="Calibri"/>
                <a:cs typeface="Calibri"/>
                <a:sym typeface="Calibri"/>
              </a:rPr>
              <a:t> He, </a:t>
            </a:r>
            <a:r>
              <a:rPr lang="en-GB" sz="2200" dirty="0" err="1">
                <a:latin typeface="Calibri"/>
                <a:ea typeface="Calibri"/>
                <a:cs typeface="Calibri"/>
                <a:sym typeface="Calibri"/>
              </a:rPr>
              <a:t>Yinghua</a:t>
            </a:r>
            <a:r>
              <a:rPr lang="en-GB" sz="2200" dirty="0">
                <a:latin typeface="Calibri"/>
                <a:ea typeface="Calibri"/>
                <a:cs typeface="Calibri"/>
                <a:sym typeface="Calibri"/>
              </a:rPr>
              <a:t> Wang ,Hongwei Liu, June 2020</a:t>
            </a:r>
            <a:endParaRPr sz="2200" dirty="0">
              <a:latin typeface="Calibri"/>
              <a:ea typeface="Calibri"/>
              <a:cs typeface="Calibri"/>
              <a:sym typeface="Calibri"/>
            </a:endParaRPr>
          </a:p>
          <a:p>
            <a:pPr marL="0" lvl="0" indent="0" algn="l" rtl="0">
              <a:lnSpc>
                <a:spcPct val="90000"/>
              </a:lnSpc>
              <a:spcBef>
                <a:spcPts val="1000"/>
              </a:spcBef>
              <a:spcAft>
                <a:spcPts val="0"/>
              </a:spcAft>
              <a:buNone/>
            </a:pPr>
            <a:r>
              <a:rPr lang="en-GB" sz="2200" dirty="0">
                <a:latin typeface="Calibri"/>
                <a:ea typeface="Calibri"/>
                <a:cs typeface="Calibri"/>
                <a:sym typeface="Calibri"/>
              </a:rPr>
              <a:t>⮚Use triplet CNN for classifying ship from satellite image.</a:t>
            </a:r>
          </a:p>
          <a:p>
            <a:pPr marL="0" lvl="0" indent="0" algn="l" rtl="0">
              <a:lnSpc>
                <a:spcPct val="90000"/>
              </a:lnSpc>
              <a:spcBef>
                <a:spcPts val="1000"/>
              </a:spcBef>
              <a:spcAft>
                <a:spcPts val="0"/>
              </a:spcAft>
              <a:buNone/>
            </a:pPr>
            <a:r>
              <a:rPr lang="en-GB" sz="2200" dirty="0">
                <a:latin typeface="Calibri"/>
                <a:ea typeface="Calibri"/>
                <a:cs typeface="Calibri"/>
                <a:sym typeface="Calibri"/>
              </a:rPr>
              <a:t>⮚It can predict ships from medium-resolution images.</a:t>
            </a:r>
            <a:endParaRPr sz="2200" dirty="0">
              <a:latin typeface="Calibri"/>
              <a:ea typeface="Calibri"/>
              <a:cs typeface="Calibri"/>
              <a:sym typeface="Calibri"/>
            </a:endParaRP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168C-57AF-F4E1-5306-5DCA2F2354FD}"/>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Classification of Ships</a:t>
            </a:r>
          </a:p>
        </p:txBody>
      </p:sp>
      <p:sp>
        <p:nvSpPr>
          <p:cNvPr id="3" name="Text Placeholder 2">
            <a:extLst>
              <a:ext uri="{FF2B5EF4-FFF2-40B4-BE49-F238E27FC236}">
                <a16:creationId xmlns:a16="http://schemas.microsoft.com/office/drawing/2014/main" id="{24021321-3976-B9A6-551E-F75F5B3605BF}"/>
              </a:ext>
            </a:extLst>
          </p:cNvPr>
          <p:cNvSpPr>
            <a:spLocks noGrp="1"/>
          </p:cNvSpPr>
          <p:nvPr>
            <p:ph type="body" idx="1"/>
          </p:nvPr>
        </p:nvSpPr>
        <p:spPr/>
        <p:txBody>
          <a:bodyPr>
            <a:normAutofit/>
          </a:bodyPr>
          <a:lstStyle/>
          <a:p>
            <a:pPr>
              <a:buSzPct val="70000"/>
              <a:buFont typeface="Wingdings" panose="05000000000000000000" pitchFamily="2" charset="2"/>
              <a:buChar char="Ø"/>
            </a:pPr>
            <a:r>
              <a:rPr lang="en-US" sz="2800" dirty="0"/>
              <a:t>Cargo</a:t>
            </a:r>
          </a:p>
          <a:p>
            <a:pPr>
              <a:buSzPct val="70000"/>
              <a:buFont typeface="Wingdings" panose="05000000000000000000" pitchFamily="2" charset="2"/>
              <a:buChar char="Ø"/>
            </a:pPr>
            <a:r>
              <a:rPr lang="en-US" sz="2800" dirty="0"/>
              <a:t>Passenger</a:t>
            </a:r>
          </a:p>
          <a:p>
            <a:pPr>
              <a:buSzPct val="70000"/>
              <a:buFont typeface="Wingdings" panose="05000000000000000000" pitchFamily="2" charset="2"/>
              <a:buChar char="Ø"/>
            </a:pPr>
            <a:r>
              <a:rPr lang="en-US" sz="2800" dirty="0"/>
              <a:t>Dredging</a:t>
            </a:r>
          </a:p>
          <a:p>
            <a:pPr>
              <a:buSzPct val="70000"/>
              <a:buFont typeface="Wingdings" panose="05000000000000000000" pitchFamily="2" charset="2"/>
              <a:buChar char="Ø"/>
            </a:pPr>
            <a:r>
              <a:rPr lang="en-US" sz="2800" dirty="0"/>
              <a:t>Tanker</a:t>
            </a:r>
          </a:p>
        </p:txBody>
      </p:sp>
    </p:spTree>
    <p:extLst>
      <p:ext uri="{BB962C8B-B14F-4D97-AF65-F5344CB8AC3E}">
        <p14:creationId xmlns:p14="http://schemas.microsoft.com/office/powerpoint/2010/main" val="199139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AD38-4856-8D46-B769-9A54B06AA9DD}"/>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Ship Classification Criteria's</a:t>
            </a:r>
          </a:p>
        </p:txBody>
      </p:sp>
      <p:sp>
        <p:nvSpPr>
          <p:cNvPr id="3" name="Text Placeholder 2">
            <a:extLst>
              <a:ext uri="{FF2B5EF4-FFF2-40B4-BE49-F238E27FC236}">
                <a16:creationId xmlns:a16="http://schemas.microsoft.com/office/drawing/2014/main" id="{7E5E21A9-8E48-5C03-495D-FE9A4D784EED}"/>
              </a:ext>
            </a:extLst>
          </p:cNvPr>
          <p:cNvSpPr>
            <a:spLocks noGrp="1"/>
          </p:cNvSpPr>
          <p:nvPr>
            <p:ph type="body" idx="1"/>
          </p:nvPr>
        </p:nvSpPr>
        <p:spPr>
          <a:xfrm>
            <a:off x="562131" y="1307850"/>
            <a:ext cx="8297056" cy="3441900"/>
          </a:xfrm>
        </p:spPr>
        <p:txBody>
          <a:bodyPr>
            <a:noAutofit/>
          </a:bodyPr>
          <a:lstStyle/>
          <a:p>
            <a:pPr>
              <a:buSzPct val="70000"/>
              <a:buFont typeface="Wingdings" panose="05000000000000000000" pitchFamily="2" charset="2"/>
              <a:buChar char="Ø"/>
            </a:pPr>
            <a:r>
              <a:rPr lang="en-US" sz="2400" dirty="0">
                <a:solidFill>
                  <a:schemeClr val="bg1"/>
                </a:solidFill>
                <a:latin typeface="Calibri" panose="020F0502020204030204" pitchFamily="34" charset="0"/>
                <a:cs typeface="Calibri" panose="020F0502020204030204" pitchFamily="34" charset="0"/>
              </a:rPr>
              <a:t>There is no fixed criteria for ship classification</a:t>
            </a:r>
          </a:p>
          <a:p>
            <a:pPr>
              <a:buSzPct val="70000"/>
              <a:buFont typeface="Wingdings" panose="05000000000000000000" pitchFamily="2" charset="2"/>
              <a:buChar char="Ø"/>
            </a:pPr>
            <a:r>
              <a:rPr lang="en-US" sz="2400" dirty="0">
                <a:solidFill>
                  <a:schemeClr val="bg1"/>
                </a:solidFill>
                <a:latin typeface="Calibri" panose="020F0502020204030204" pitchFamily="34" charset="0"/>
                <a:cs typeface="Calibri" panose="020F0502020204030204" pitchFamily="34" charset="0"/>
              </a:rPr>
              <a:t>The model will extract features from the input image and classify the images.</a:t>
            </a:r>
          </a:p>
          <a:p>
            <a:pPr>
              <a:buSzPct val="70000"/>
              <a:buFont typeface="Wingdings" panose="05000000000000000000" pitchFamily="2" charset="2"/>
              <a:buChar char="Ø"/>
            </a:pPr>
            <a:r>
              <a:rPr lang="en-US" sz="2400" dirty="0">
                <a:solidFill>
                  <a:schemeClr val="bg1"/>
                </a:solidFill>
                <a:latin typeface="Calibri" panose="020F0502020204030204" pitchFamily="34" charset="0"/>
                <a:cs typeface="Calibri" panose="020F0502020204030204" pitchFamily="34" charset="0"/>
              </a:rPr>
              <a:t>The extracting features are not known to user.</a:t>
            </a:r>
          </a:p>
          <a:p>
            <a:pPr>
              <a:buSzPct val="70000"/>
              <a:buFont typeface="Wingdings" panose="05000000000000000000" pitchFamily="2" charset="2"/>
              <a:buChar char="Ø"/>
            </a:pPr>
            <a:r>
              <a:rPr lang="en-US" sz="2400" dirty="0">
                <a:solidFill>
                  <a:schemeClr val="bg1"/>
                </a:solidFill>
                <a:latin typeface="Calibri" panose="020F0502020204030204" pitchFamily="34" charset="0"/>
                <a:cs typeface="Calibri" panose="020F0502020204030204" pitchFamily="34" charset="0"/>
              </a:rPr>
              <a:t>Some of the features it can considers are:</a:t>
            </a:r>
          </a:p>
          <a:p>
            <a:pPr lvl="1"/>
            <a:r>
              <a:rPr lang="en-US" sz="2400" b="0" i="0" dirty="0">
                <a:solidFill>
                  <a:schemeClr val="bg1"/>
                </a:solidFill>
                <a:effectLst/>
                <a:latin typeface="Calibri" panose="020F0502020204030204" pitchFamily="34" charset="0"/>
                <a:cs typeface="Calibri" panose="020F0502020204030204" pitchFamily="34" charset="0"/>
              </a:rPr>
              <a:t>geometric features, such as ship length, ratio of length to width etc..</a:t>
            </a:r>
            <a:endParaRPr lang="en-U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103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600" y="4589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400">
                <a:latin typeface="Calibri"/>
                <a:ea typeface="Calibri"/>
                <a:cs typeface="Calibri"/>
                <a:sym typeface="Calibri"/>
              </a:rPr>
              <a:t>SAR</a:t>
            </a:r>
            <a:endParaRPr sz="4400">
              <a:latin typeface="Calibri"/>
              <a:ea typeface="Calibri"/>
              <a:cs typeface="Calibri"/>
              <a:sym typeface="Calibri"/>
            </a:endParaRPr>
          </a:p>
        </p:txBody>
      </p:sp>
      <p:sp>
        <p:nvSpPr>
          <p:cNvPr id="172" name="Google Shape;172;p19"/>
          <p:cNvSpPr txBox="1">
            <a:spLocks noGrp="1"/>
          </p:cNvSpPr>
          <p:nvPr>
            <p:ph type="body" idx="1"/>
          </p:nvPr>
        </p:nvSpPr>
        <p:spPr>
          <a:xfrm>
            <a:off x="784600" y="1373050"/>
            <a:ext cx="8238300" cy="3487200"/>
          </a:xfrm>
          <a:prstGeom prst="rect">
            <a:avLst/>
          </a:prstGeom>
        </p:spPr>
        <p:txBody>
          <a:bodyPr spcFirstLastPara="1" wrap="square" lIns="91425" tIns="91425" rIns="91425" bIns="91425" anchor="t" anchorCtr="0">
            <a:normAutofit/>
          </a:bodyPr>
          <a:lstStyle/>
          <a:p>
            <a:pPr marL="342900" lvl="0" indent="-342900" algn="l" rtl="0">
              <a:spcBef>
                <a:spcPts val="600"/>
              </a:spcBef>
              <a:spcAft>
                <a:spcPts val="0"/>
              </a:spcAft>
              <a:buSzPct val="70000"/>
              <a:buFont typeface="Wingdings" panose="05000000000000000000" pitchFamily="2" charset="2"/>
              <a:buChar char="Ø"/>
            </a:pPr>
            <a:r>
              <a:rPr lang="en-GB" sz="2400" dirty="0">
                <a:solidFill>
                  <a:schemeClr val="bg1"/>
                </a:solidFill>
                <a:latin typeface="Calibri"/>
                <a:ea typeface="Calibri"/>
                <a:cs typeface="Calibri"/>
                <a:sym typeface="Calibri"/>
              </a:rPr>
              <a:t>It is an active sensor that first transmits microwave signals.</a:t>
            </a:r>
          </a:p>
          <a:p>
            <a:pPr marL="342900" lvl="0" indent="-342900" algn="l" rtl="0">
              <a:spcBef>
                <a:spcPts val="600"/>
              </a:spcBef>
              <a:spcAft>
                <a:spcPts val="0"/>
              </a:spcAft>
              <a:buSzPct val="70000"/>
              <a:buFont typeface="Wingdings" panose="05000000000000000000" pitchFamily="2" charset="2"/>
              <a:buChar char="Ø"/>
            </a:pPr>
            <a:r>
              <a:rPr lang="en-US" sz="2400" dirty="0">
                <a:solidFill>
                  <a:schemeClr val="bg1"/>
                </a:solidFill>
                <a:latin typeface="Calibri" panose="020F0502020204030204" pitchFamily="34" charset="0"/>
                <a:cs typeface="Calibri" panose="020F0502020204030204" pitchFamily="34" charset="0"/>
              </a:rPr>
              <a:t>T</a:t>
            </a:r>
            <a:r>
              <a:rPr lang="en-US" sz="2400" i="0" dirty="0">
                <a:solidFill>
                  <a:schemeClr val="bg1"/>
                </a:solidFill>
                <a:effectLst/>
                <a:latin typeface="Calibri" panose="020F0502020204030204" pitchFamily="34" charset="0"/>
                <a:cs typeface="Calibri" panose="020F0502020204030204" pitchFamily="34" charset="0"/>
              </a:rPr>
              <a:t>hen receives back the signals that are returned, or backscattered , from the Earth's surface.</a:t>
            </a:r>
            <a:endParaRPr lang="en-US" sz="2400" i="0" dirty="0">
              <a:solidFill>
                <a:schemeClr val="bg1"/>
              </a:solidFill>
              <a:effectLst/>
              <a:latin typeface="Calibri" panose="020F0502020204030204" pitchFamily="34" charset="0"/>
              <a:cs typeface="Calibri" panose="020F0502020204030204" pitchFamily="34" charset="0"/>
              <a:sym typeface="Calibri"/>
            </a:endParaRPr>
          </a:p>
          <a:p>
            <a:pPr marL="342900" lvl="0" indent="-342900" algn="l" rtl="0">
              <a:spcBef>
                <a:spcPts val="600"/>
              </a:spcBef>
              <a:spcAft>
                <a:spcPts val="0"/>
              </a:spcAft>
              <a:buSzPct val="70000"/>
              <a:buFont typeface="Wingdings" panose="05000000000000000000" pitchFamily="2" charset="2"/>
              <a:buChar char="Ø"/>
            </a:pPr>
            <a:r>
              <a:rPr lang="en-GB" sz="2400" dirty="0">
                <a:solidFill>
                  <a:schemeClr val="bg1"/>
                </a:solidFill>
                <a:latin typeface="Calibri"/>
                <a:ea typeface="Calibri"/>
                <a:cs typeface="Calibri"/>
                <a:sym typeface="Calibri"/>
              </a:rPr>
              <a:t>It is independent of flight altitude, weather, and has day and night imaging capability.</a:t>
            </a:r>
            <a:endParaRPr sz="2400" dirty="0">
              <a:solidFill>
                <a:schemeClr val="bg1"/>
              </a:solidFill>
              <a:latin typeface="Calibri"/>
              <a:ea typeface="Calibri"/>
              <a:cs typeface="Calibri"/>
              <a:sym typeface="Calibri"/>
            </a:endParaRPr>
          </a:p>
          <a:p>
            <a:pPr marL="0" lvl="0" indent="0" algn="l" rtl="0">
              <a:spcBef>
                <a:spcPts val="60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4400" b="1">
                <a:latin typeface="Calibri"/>
                <a:ea typeface="Calibri"/>
                <a:cs typeface="Calibri"/>
                <a:sym typeface="Calibri"/>
              </a:rPr>
              <a:t>SYSTEM SPECIFICATIONS</a:t>
            </a:r>
            <a:endParaRPr sz="4400">
              <a:latin typeface="Calibri"/>
              <a:ea typeface="Calibri"/>
              <a:cs typeface="Calibri"/>
              <a:sym typeface="Calibri"/>
            </a:endParaRPr>
          </a:p>
        </p:txBody>
      </p:sp>
      <p:sp>
        <p:nvSpPr>
          <p:cNvPr id="141" name="Google Shape;141;p14"/>
          <p:cNvSpPr txBox="1">
            <a:spLocks noGrp="1"/>
          </p:cNvSpPr>
          <p:nvPr>
            <p:ph type="body" idx="1"/>
          </p:nvPr>
        </p:nvSpPr>
        <p:spPr>
          <a:xfrm>
            <a:off x="795500" y="1642501"/>
            <a:ext cx="3905400" cy="2911200"/>
          </a:xfrm>
          <a:prstGeom prst="rect">
            <a:avLst/>
          </a:prstGeom>
        </p:spPr>
        <p:txBody>
          <a:bodyPr spcFirstLastPara="1" wrap="square" lIns="91425" tIns="91425" rIns="91425" bIns="91425" anchor="t" anchorCtr="0">
            <a:normAutofit fontScale="77500" lnSpcReduction="20000"/>
          </a:bodyPr>
          <a:lstStyle/>
          <a:p>
            <a:pPr marL="0" lvl="0" indent="0" algn="l" rtl="0">
              <a:spcBef>
                <a:spcPts val="800"/>
              </a:spcBef>
              <a:spcAft>
                <a:spcPts val="0"/>
              </a:spcAft>
              <a:buNone/>
            </a:pPr>
            <a:r>
              <a:rPr lang="en-GB" sz="3850" b="1" u="sng" dirty="0">
                <a:latin typeface="Calibri"/>
                <a:ea typeface="Calibri"/>
                <a:cs typeface="Calibri"/>
                <a:sym typeface="Calibri"/>
              </a:rPr>
              <a:t>Software Specification</a:t>
            </a:r>
            <a:endParaRPr sz="3850" b="1" u="sng" dirty="0">
              <a:latin typeface="Calibri"/>
              <a:ea typeface="Calibri"/>
              <a:cs typeface="Calibri"/>
              <a:sym typeface="Calibri"/>
            </a:endParaRPr>
          </a:p>
          <a:p>
            <a:pPr marL="0" lvl="0" indent="0" algn="l" rtl="0">
              <a:spcBef>
                <a:spcPts val="600"/>
              </a:spcBef>
              <a:spcAft>
                <a:spcPts val="0"/>
              </a:spcAft>
              <a:buNone/>
            </a:pPr>
            <a:r>
              <a:rPr lang="en-GB" sz="2050" dirty="0">
                <a:latin typeface="Arial"/>
                <a:ea typeface="Arial"/>
                <a:cs typeface="Arial"/>
                <a:sym typeface="Arial"/>
              </a:rPr>
              <a:t>❖</a:t>
            </a:r>
            <a:r>
              <a:rPr lang="en-GB" sz="2350" dirty="0">
                <a:latin typeface="Calibri"/>
                <a:ea typeface="Calibri"/>
                <a:cs typeface="Calibri"/>
                <a:sym typeface="Calibri"/>
              </a:rPr>
              <a:t>Tool: Sublime text, Anaconda,                    </a:t>
            </a:r>
            <a:r>
              <a:rPr lang="en-GB" sz="2350" dirty="0" err="1">
                <a:latin typeface="Calibri"/>
                <a:ea typeface="Calibri"/>
                <a:cs typeface="Calibri"/>
                <a:sym typeface="Calibri"/>
              </a:rPr>
              <a:t>tkinter</a:t>
            </a:r>
            <a:endParaRPr sz="2350" dirty="0">
              <a:latin typeface="Calibri"/>
              <a:ea typeface="Calibri"/>
              <a:cs typeface="Calibri"/>
              <a:sym typeface="Calibri"/>
            </a:endParaRPr>
          </a:p>
          <a:p>
            <a:pPr marL="0" lvl="0" indent="0" algn="l" rtl="0">
              <a:spcBef>
                <a:spcPts val="600"/>
              </a:spcBef>
              <a:spcAft>
                <a:spcPts val="0"/>
              </a:spcAft>
              <a:buNone/>
            </a:pPr>
            <a:r>
              <a:rPr lang="en-GB" sz="2050" dirty="0">
                <a:latin typeface="Arial"/>
                <a:ea typeface="Arial"/>
                <a:cs typeface="Arial"/>
                <a:sym typeface="Arial"/>
              </a:rPr>
              <a:t>❖</a:t>
            </a:r>
            <a:r>
              <a:rPr lang="en-GB" sz="2350" dirty="0">
                <a:latin typeface="Calibri"/>
                <a:ea typeface="Calibri"/>
                <a:cs typeface="Calibri"/>
                <a:sym typeface="Calibri"/>
              </a:rPr>
              <a:t>Language: Python</a:t>
            </a:r>
            <a:endParaRPr sz="2350" dirty="0">
              <a:latin typeface="Calibri"/>
              <a:ea typeface="Calibri"/>
              <a:cs typeface="Calibri"/>
              <a:sym typeface="Calibri"/>
            </a:endParaRPr>
          </a:p>
          <a:p>
            <a:pPr marL="0" lvl="0" indent="0" algn="l" rtl="0">
              <a:spcBef>
                <a:spcPts val="600"/>
              </a:spcBef>
              <a:spcAft>
                <a:spcPts val="0"/>
              </a:spcAft>
              <a:buNone/>
            </a:pPr>
            <a:r>
              <a:rPr lang="en-GB" sz="2050" dirty="0">
                <a:latin typeface="Arial"/>
                <a:ea typeface="Arial"/>
                <a:cs typeface="Arial"/>
                <a:sym typeface="Arial"/>
              </a:rPr>
              <a:t>❖</a:t>
            </a:r>
            <a:r>
              <a:rPr lang="en-GB" sz="2350" dirty="0">
                <a:latin typeface="Calibri"/>
                <a:ea typeface="Calibri"/>
                <a:cs typeface="Calibri"/>
                <a:sym typeface="Calibri"/>
              </a:rPr>
              <a:t>Operating System: Windows 7 or   later</a:t>
            </a:r>
            <a:endParaRPr sz="2350" dirty="0">
              <a:latin typeface="Calibri"/>
              <a:ea typeface="Calibri"/>
              <a:cs typeface="Calibri"/>
              <a:sym typeface="Calibri"/>
            </a:endParaRPr>
          </a:p>
          <a:p>
            <a:pPr marL="0" lvl="0" indent="0" algn="l" rtl="0">
              <a:spcBef>
                <a:spcPts val="600"/>
              </a:spcBef>
              <a:spcAft>
                <a:spcPts val="1200"/>
              </a:spcAft>
              <a:buNone/>
            </a:pPr>
            <a:endParaRPr dirty="0"/>
          </a:p>
        </p:txBody>
      </p:sp>
      <p:sp>
        <p:nvSpPr>
          <p:cNvPr id="142" name="Google Shape;142;p14"/>
          <p:cNvSpPr txBox="1">
            <a:spLocks noGrp="1"/>
          </p:cNvSpPr>
          <p:nvPr>
            <p:ph type="body" idx="2"/>
          </p:nvPr>
        </p:nvSpPr>
        <p:spPr>
          <a:xfrm>
            <a:off x="4933225" y="1567550"/>
            <a:ext cx="4263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sz="3000" b="1" u="sng" dirty="0">
                <a:latin typeface="Calibri"/>
                <a:ea typeface="Calibri"/>
                <a:cs typeface="Calibri"/>
                <a:sym typeface="Calibri"/>
              </a:rPr>
              <a:t>Hardware Specification</a:t>
            </a:r>
            <a:endParaRPr sz="3000" b="1" u="sng" dirty="0">
              <a:latin typeface="Calibri"/>
              <a:ea typeface="Calibri"/>
              <a:cs typeface="Calibri"/>
              <a:sym typeface="Calibri"/>
            </a:endParaRPr>
          </a:p>
          <a:p>
            <a:pPr marL="0" lvl="0" indent="0" algn="just" rtl="0">
              <a:lnSpc>
                <a:spcPct val="150000"/>
              </a:lnSpc>
              <a:spcBef>
                <a:spcPts val="0"/>
              </a:spcBef>
              <a:spcAft>
                <a:spcPts val="0"/>
              </a:spcAft>
              <a:buNone/>
            </a:pPr>
            <a:r>
              <a:rPr lang="en-GB" sz="2050" dirty="0">
                <a:latin typeface="Arial"/>
                <a:ea typeface="Arial"/>
                <a:cs typeface="Arial"/>
                <a:sym typeface="Arial"/>
              </a:rPr>
              <a:t>❖</a:t>
            </a:r>
            <a:r>
              <a:rPr lang="en-GB" sz="1800" dirty="0">
                <a:latin typeface="Arial"/>
                <a:ea typeface="Arial"/>
                <a:cs typeface="Arial"/>
                <a:sym typeface="Arial"/>
              </a:rPr>
              <a:t>Processor: i3</a:t>
            </a:r>
            <a:endParaRPr sz="1800" dirty="0">
              <a:latin typeface="Arial"/>
              <a:ea typeface="Arial"/>
              <a:cs typeface="Arial"/>
              <a:sym typeface="Arial"/>
            </a:endParaRPr>
          </a:p>
          <a:p>
            <a:pPr marL="0" lvl="0" indent="0" algn="just" rtl="0">
              <a:lnSpc>
                <a:spcPct val="150000"/>
              </a:lnSpc>
              <a:spcBef>
                <a:spcPts val="0"/>
              </a:spcBef>
              <a:spcAft>
                <a:spcPts val="0"/>
              </a:spcAft>
              <a:buNone/>
            </a:pPr>
            <a:r>
              <a:rPr lang="en-GB" sz="2050" dirty="0">
                <a:latin typeface="Arial"/>
                <a:ea typeface="Arial"/>
                <a:cs typeface="Arial"/>
                <a:sym typeface="Arial"/>
              </a:rPr>
              <a:t>❖</a:t>
            </a:r>
            <a:r>
              <a:rPr lang="en-GB" sz="1800" dirty="0">
                <a:latin typeface="Arial"/>
                <a:ea typeface="Arial"/>
                <a:cs typeface="Arial"/>
                <a:sym typeface="Arial"/>
              </a:rPr>
              <a:t>RAM: 4GB</a:t>
            </a:r>
            <a:endParaRPr sz="1800" dirty="0">
              <a:latin typeface="Arial"/>
              <a:ea typeface="Arial"/>
              <a:cs typeface="Arial"/>
              <a:sym typeface="Arial"/>
            </a:endParaRPr>
          </a:p>
          <a:p>
            <a:pPr marL="0" lvl="0" indent="0" algn="just" rtl="0">
              <a:lnSpc>
                <a:spcPct val="150000"/>
              </a:lnSpc>
              <a:spcBef>
                <a:spcPts val="0"/>
              </a:spcBef>
              <a:spcAft>
                <a:spcPts val="0"/>
              </a:spcAft>
              <a:buNone/>
            </a:pPr>
            <a:r>
              <a:rPr lang="en-GB" sz="2050" dirty="0">
                <a:latin typeface="Arial"/>
                <a:ea typeface="Arial"/>
                <a:cs typeface="Arial"/>
                <a:sym typeface="Arial"/>
              </a:rPr>
              <a:t>❖</a:t>
            </a:r>
            <a:r>
              <a:rPr lang="en-GB" sz="1800" dirty="0">
                <a:latin typeface="Arial"/>
                <a:ea typeface="Arial"/>
                <a:cs typeface="Arial"/>
                <a:sym typeface="Arial"/>
              </a:rPr>
              <a:t>Hard Disk: 256GB or above</a:t>
            </a:r>
            <a:endParaRPr sz="1800" dirty="0">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1345</Words>
  <Application>Microsoft Office PowerPoint</Application>
  <PresentationFormat>On-screen Show (16:9)</PresentationFormat>
  <Paragraphs>130</Paragraphs>
  <Slides>34</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Times New Roman</vt:lpstr>
      <vt:lpstr>Montserrat</vt:lpstr>
      <vt:lpstr>Wingdings</vt:lpstr>
      <vt:lpstr>Arial</vt:lpstr>
      <vt:lpstr>Noto Sans Symbols</vt:lpstr>
      <vt:lpstr>Lato</vt:lpstr>
      <vt:lpstr>Calibri</vt:lpstr>
      <vt:lpstr>Focus</vt:lpstr>
      <vt:lpstr>             SHIP  CLASSIFICATION  USING TRIPLET CNN </vt:lpstr>
      <vt:lpstr>INTRODUCTION</vt:lpstr>
      <vt:lpstr>EXISTING SYSTEM</vt:lpstr>
      <vt:lpstr>DRAWBACKS</vt:lpstr>
      <vt:lpstr>PROPOSED SYSTEM</vt:lpstr>
      <vt:lpstr>Classification of Ships</vt:lpstr>
      <vt:lpstr>Ship Classification Criteria's</vt:lpstr>
      <vt:lpstr>SAR</vt:lpstr>
      <vt:lpstr>SYSTEM SPECIFICATIONS</vt:lpstr>
      <vt:lpstr>SYSTEM DESIGN</vt:lpstr>
      <vt:lpstr>USE CASE DIAGRAM</vt:lpstr>
      <vt:lpstr>DFD-Level 0</vt:lpstr>
      <vt:lpstr>DFD-Level 1</vt:lpstr>
      <vt:lpstr>DFD-Level 2</vt:lpstr>
      <vt:lpstr>DFD-Level 3</vt:lpstr>
      <vt:lpstr>MODULES</vt:lpstr>
      <vt:lpstr>DATASET CREATION</vt:lpstr>
      <vt:lpstr>TRIPLET SAMPLING</vt:lpstr>
      <vt:lpstr>ARCHITECTURE CREATION </vt:lpstr>
      <vt:lpstr>TRAINING AND SAVING MODEL</vt:lpstr>
      <vt:lpstr>PREDICTION</vt:lpstr>
      <vt:lpstr>USER INTERFACE</vt:lpstr>
      <vt:lpstr>PowerPoint Presentation</vt:lpstr>
      <vt:lpstr>PowerPoint Presentation</vt:lpstr>
      <vt:lpstr>PowerPoint Presentation</vt:lpstr>
      <vt:lpstr>PowerPoint Presentation</vt:lpstr>
      <vt:lpstr>PowerPoint Presentation</vt:lpstr>
      <vt:lpstr>ADVANTAGES</vt:lpstr>
      <vt:lpstr>GANTT CHART</vt:lpstr>
      <vt:lpstr>FUTURE SCOPE</vt:lpstr>
      <vt:lpstr>CONCLUSION</vt:lpstr>
      <vt:lpstr>REFERENCE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Ashil Johnson</cp:lastModifiedBy>
  <cp:revision>18</cp:revision>
  <dcterms:modified xsi:type="dcterms:W3CDTF">2022-06-27T09:01:13Z</dcterms:modified>
</cp:coreProperties>
</file>