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8" r:id="rId3"/>
    <p:sldId id="259" r:id="rId4"/>
    <p:sldId id="260" r:id="rId5"/>
    <p:sldId id="261" r:id="rId6"/>
    <p:sldId id="262" r:id="rId7"/>
    <p:sldId id="257" r:id="rId8"/>
    <p:sldId id="263" r:id="rId9"/>
    <p:sldId id="264" r:id="rId10"/>
    <p:sldId id="265" r:id="rId11"/>
    <p:sldId id="266" r:id="rId12"/>
    <p:sldId id="267" r:id="rId13"/>
    <p:sldId id="281" r:id="rId14"/>
    <p:sldId id="268" r:id="rId15"/>
    <p:sldId id="269" r:id="rId16"/>
    <p:sldId id="275" r:id="rId17"/>
    <p:sldId id="276" r:id="rId18"/>
    <p:sldId id="270" r:id="rId19"/>
    <p:sldId id="279" r:id="rId20"/>
    <p:sldId id="280" r:id="rId21"/>
    <p:sldId id="278" r:id="rId22"/>
    <p:sldId id="277" r:id="rId23"/>
    <p:sldId id="272" r:id="rId24"/>
    <p:sldId id="273" r:id="rId25"/>
    <p:sldId id="274" r:id="rId26"/>
    <p:sldId id="282"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Lato" panose="020F0502020204030203" pitchFamily="34" charset="0"/>
      <p:regular r:id="rId33"/>
      <p:bold r:id="rId34"/>
      <p:italic r:id="rId35"/>
      <p:boldItalic r:id="rId36"/>
    </p:embeddedFont>
    <p:embeddedFont>
      <p:font typeface="Montserrat" panose="000005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78" autoAdjust="0"/>
    <p:restoredTop sz="94660"/>
  </p:normalViewPr>
  <p:slideViewPr>
    <p:cSldViewPr snapToGrid="0">
      <p:cViewPr varScale="1">
        <p:scale>
          <a:sx n="94" d="100"/>
          <a:sy n="94" d="100"/>
        </p:scale>
        <p:origin x="322"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2fd4fc8f7d_0_1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2fd4fc8f7d_0_1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fd4fc8f7d_0_1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2fd4fc8f7d_0_1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fd4fc8f7d_0_1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2fd4fc8f7d_0_1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03529c0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303529c0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303529c09e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303529c09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0e75bb3f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30e75bb3f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fd4fc8f7d_0_2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2fd4fc8f7d_0_2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2fd4fc8f7d_0_2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2fd4fc8f7d_0_2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fd4fc8f7d_0_2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fd4fc8f7d_0_2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fd4fc8f7d_0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fd4fc8f7d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fd4fc8f7d_0_10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fd4fc8f7d_0_10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fd4fc8f7d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2fd4fc8f7d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fd4fc8f7d_0_1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2fd4fc8f7d_0_1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2fd4fc8f7d_0_2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2fd4fc8f7d_0_2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fd4fc8f7d_0_1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fd4fc8f7d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2fd4fc8f7d_0_1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2fd4fc8f7d_0_1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2fd4fc8f7d_0_1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2fd4fc8f7d_0_1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02413" y="574193"/>
            <a:ext cx="5802793" cy="2185336"/>
          </a:xfrm>
          <a:prstGeom prst="rect">
            <a:avLst/>
          </a:prstGeom>
        </p:spPr>
        <p:txBody>
          <a:bodyPr spcFirstLastPara="1" wrap="square" lIns="91425" tIns="91425" rIns="91425" bIns="91425" anchor="t" anchorCtr="0">
            <a:noAutofit/>
          </a:bodyPr>
          <a:lstStyle/>
          <a:p>
            <a:r>
              <a:rPr lang="en-US" b="1" i="0" u="none" strike="noStrike" cap="none" dirty="0">
                <a:solidFill>
                  <a:schemeClr val="bg1"/>
                </a:solidFill>
                <a:latin typeface="Times New Roman" panose="02020603050405020304" pitchFamily="18" charset="0"/>
                <a:ea typeface="Arial Black"/>
                <a:cs typeface="Times New Roman" panose="02020603050405020304" pitchFamily="18" charset="0"/>
                <a:sym typeface="Arial Black"/>
              </a:rPr>
              <a:t>             SHIP  CLASSIFICATION </a:t>
            </a:r>
            <a:br>
              <a:rPr lang="en-US" b="1" i="0" u="none" strike="noStrike" cap="none" dirty="0">
                <a:solidFill>
                  <a:schemeClr val="bg1"/>
                </a:solidFill>
                <a:latin typeface="Times New Roman" panose="02020603050405020304" pitchFamily="18" charset="0"/>
                <a:ea typeface="Arial Black"/>
                <a:cs typeface="Times New Roman" panose="02020603050405020304" pitchFamily="18" charset="0"/>
                <a:sym typeface="Arial Black"/>
              </a:rPr>
            </a:br>
            <a:r>
              <a:rPr lang="en-US" b="1" i="0" u="none" strike="noStrike" cap="none" dirty="0">
                <a:solidFill>
                  <a:schemeClr val="bg1"/>
                </a:solidFill>
                <a:latin typeface="Times New Roman" panose="02020603050405020304" pitchFamily="18" charset="0"/>
                <a:ea typeface="Arial Black"/>
                <a:cs typeface="Times New Roman" panose="02020603050405020304" pitchFamily="18" charset="0"/>
                <a:sym typeface="Arial Black"/>
              </a:rPr>
              <a:t>USING TRIPLET CNN</a:t>
            </a:r>
            <a:br>
              <a:rPr lang="en-US" b="1" i="0" u="none" strike="noStrike" cap="none" dirty="0">
                <a:solidFill>
                  <a:schemeClr val="bg1"/>
                </a:solidFill>
                <a:latin typeface="Times New Roman" panose="02020603050405020304" pitchFamily="18" charset="0"/>
                <a:ea typeface="Arial Black"/>
                <a:cs typeface="Times New Roman" panose="02020603050405020304" pitchFamily="18" charset="0"/>
                <a:sym typeface="Arial Black"/>
              </a:rPr>
            </a:br>
            <a:endParaRPr dirty="0">
              <a:solidFill>
                <a:schemeClr val="bg1"/>
              </a:solidFill>
            </a:endParaRPr>
          </a:p>
        </p:txBody>
      </p:sp>
      <p:sp>
        <p:nvSpPr>
          <p:cNvPr id="135" name="Google Shape;135;p13"/>
          <p:cNvSpPr txBox="1">
            <a:spLocks noGrp="1"/>
          </p:cNvSpPr>
          <p:nvPr>
            <p:ph type="subTitle" idx="1"/>
          </p:nvPr>
        </p:nvSpPr>
        <p:spPr>
          <a:xfrm>
            <a:off x="5451342" y="3116661"/>
            <a:ext cx="3470700" cy="1634954"/>
          </a:xfrm>
          <a:prstGeom prst="rect">
            <a:avLst/>
          </a:prstGeom>
        </p:spPr>
        <p:txBody>
          <a:bodyPr spcFirstLastPara="1" wrap="square" lIns="91425" tIns="91425" rIns="91425" bIns="91425" anchor="t" anchorCtr="0">
            <a:normAutofit fontScale="85000" lnSpcReduction="20000"/>
          </a:bodyPr>
          <a:lstStyle/>
          <a:p>
            <a:pPr marL="12700" marR="0" lvl="0" indent="0" algn="l" rtl="0">
              <a:lnSpc>
                <a:spcPct val="100000"/>
              </a:lnSpc>
              <a:spcBef>
                <a:spcPts val="0"/>
              </a:spcBef>
              <a:spcAft>
                <a:spcPts val="0"/>
              </a:spcAft>
              <a:buNone/>
            </a:pPr>
            <a:r>
              <a:rPr lang="en-US" sz="16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Submitted by,</a:t>
            </a:r>
            <a:endParaRPr lang="en-US" sz="1600" b="0" i="0" u="none" strike="noStrike" cap="none" dirty="0">
              <a:solidFill>
                <a:schemeClr val="bg1"/>
              </a:solidFill>
              <a:latin typeface="Times New Roman" panose="02020603050405020304" pitchFamily="18" charset="0"/>
              <a:ea typeface="Lato"/>
              <a:cs typeface="Times New Roman" panose="02020603050405020304" pitchFamily="18" charset="0"/>
              <a:sym typeface="Lato"/>
            </a:endParaRPr>
          </a:p>
          <a:p>
            <a:pPr marL="469265" marR="5080" lvl="0" indent="0" algn="just" rtl="0">
              <a:lnSpc>
                <a:spcPct val="78888"/>
              </a:lnSpc>
              <a:spcBef>
                <a:spcPts val="1465"/>
              </a:spcBef>
              <a:spcAft>
                <a:spcPts val="0"/>
              </a:spcAft>
              <a:buNone/>
            </a:pPr>
            <a:r>
              <a:rPr lang="en-US" sz="14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ABIN K JAYAN                    ADR18CS001</a:t>
            </a:r>
            <a:endParaRPr lang="en-US" dirty="0">
              <a:solidFill>
                <a:schemeClr val="bg1"/>
              </a:solidFill>
              <a:latin typeface="Times New Roman" panose="02020603050405020304" pitchFamily="18" charset="0"/>
              <a:cs typeface="Times New Roman" panose="02020603050405020304" pitchFamily="18" charset="0"/>
            </a:endParaRPr>
          </a:p>
          <a:p>
            <a:pPr marL="469265" marR="5080" lvl="0" indent="0" algn="just" rtl="0">
              <a:lnSpc>
                <a:spcPct val="78888"/>
              </a:lnSpc>
              <a:spcBef>
                <a:spcPts val="1465"/>
              </a:spcBef>
              <a:spcAft>
                <a:spcPts val="0"/>
              </a:spcAft>
              <a:buNone/>
            </a:pPr>
            <a:r>
              <a:rPr lang="en-US" sz="14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AJMAL LATHEEF              ADR18CS003</a:t>
            </a:r>
            <a:endParaRPr lang="en-US" dirty="0">
              <a:solidFill>
                <a:schemeClr val="bg1"/>
              </a:solidFill>
              <a:latin typeface="Times New Roman" panose="02020603050405020304" pitchFamily="18" charset="0"/>
              <a:cs typeface="Times New Roman" panose="02020603050405020304" pitchFamily="18" charset="0"/>
            </a:endParaRPr>
          </a:p>
          <a:p>
            <a:pPr marL="469265" marR="5080" lvl="0" indent="0" algn="just" rtl="0">
              <a:lnSpc>
                <a:spcPct val="78888"/>
              </a:lnSpc>
              <a:spcBef>
                <a:spcPts val="1465"/>
              </a:spcBef>
              <a:spcAft>
                <a:spcPts val="0"/>
              </a:spcAft>
              <a:buNone/>
            </a:pPr>
            <a:r>
              <a:rPr lang="en-US" sz="14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ASHIL JOHNSON               ADR18CS014</a:t>
            </a:r>
            <a:endParaRPr lang="en-US" dirty="0">
              <a:solidFill>
                <a:schemeClr val="bg1"/>
              </a:solidFill>
              <a:latin typeface="Times New Roman" panose="02020603050405020304" pitchFamily="18" charset="0"/>
              <a:cs typeface="Times New Roman" panose="02020603050405020304" pitchFamily="18" charset="0"/>
            </a:endParaRPr>
          </a:p>
          <a:p>
            <a:pPr marL="469265" marR="5080" lvl="0" indent="0" algn="just" rtl="0">
              <a:lnSpc>
                <a:spcPct val="78888"/>
              </a:lnSpc>
              <a:spcBef>
                <a:spcPts val="1465"/>
              </a:spcBef>
              <a:spcAft>
                <a:spcPts val="0"/>
              </a:spcAft>
              <a:buNone/>
            </a:pPr>
            <a:r>
              <a:rPr lang="en-US" sz="14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SIDDHARDH R NAIR        ADR18CS038</a:t>
            </a:r>
            <a:endParaRPr lang="en-US" dirty="0">
              <a:solidFill>
                <a:schemeClr val="bg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D279D0E8-B5B0-8FF9-D356-EA3C46B98534}"/>
              </a:ext>
            </a:extLst>
          </p:cNvPr>
          <p:cNvSpPr txBox="1"/>
          <p:nvPr/>
        </p:nvSpPr>
        <p:spPr>
          <a:xfrm>
            <a:off x="1787979" y="3804995"/>
            <a:ext cx="4572000" cy="764312"/>
          </a:xfrm>
          <a:prstGeom prst="rect">
            <a:avLst/>
          </a:prstGeom>
          <a:noFill/>
        </p:spPr>
        <p:txBody>
          <a:bodyPr wrap="square">
            <a:spAutoFit/>
          </a:bodyPr>
          <a:lstStyle/>
          <a:p>
            <a:pPr marL="12700" marR="491490" lvl="0" indent="0" algn="l" rtl="0">
              <a:spcBef>
                <a:spcPts val="0"/>
              </a:spcBef>
              <a:spcAft>
                <a:spcPts val="0"/>
              </a:spcAft>
              <a:buNone/>
            </a:pPr>
            <a:r>
              <a:rPr lang="en-US" sz="14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Mrs. Manju J  </a:t>
            </a:r>
            <a:endParaRPr lang="en-US" dirty="0">
              <a:solidFill>
                <a:schemeClr val="bg1"/>
              </a:solidFill>
              <a:latin typeface="Times New Roman" panose="02020603050405020304" pitchFamily="18" charset="0"/>
              <a:cs typeface="Times New Roman" panose="02020603050405020304" pitchFamily="18" charset="0"/>
            </a:endParaRPr>
          </a:p>
          <a:p>
            <a:pPr marL="12700" marR="491490" lvl="0" indent="0" algn="l" rtl="0">
              <a:spcBef>
                <a:spcPts val="160"/>
              </a:spcBef>
              <a:spcAft>
                <a:spcPts val="0"/>
              </a:spcAft>
              <a:buNone/>
            </a:pPr>
            <a:r>
              <a:rPr lang="en-US" sz="14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Assistant Professor</a:t>
            </a:r>
            <a:endParaRPr lang="en-US" sz="1400" b="0" i="0" u="none" strike="noStrike" cap="none" dirty="0">
              <a:solidFill>
                <a:schemeClr val="bg1"/>
              </a:solidFill>
              <a:latin typeface="Times New Roman" panose="02020603050405020304" pitchFamily="18" charset="0"/>
              <a:ea typeface="Lato"/>
              <a:cs typeface="Times New Roman" panose="02020603050405020304" pitchFamily="18" charset="0"/>
              <a:sym typeface="Lato"/>
            </a:endParaRPr>
          </a:p>
          <a:p>
            <a:pPr marL="12700" marR="0" lvl="0" indent="0" algn="l" rtl="0">
              <a:spcBef>
                <a:spcPts val="0"/>
              </a:spcBef>
              <a:spcAft>
                <a:spcPts val="0"/>
              </a:spcAft>
              <a:buNone/>
            </a:pPr>
            <a:r>
              <a:rPr lang="en-US" sz="14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Dept. of Computer Science</a:t>
            </a:r>
            <a:endParaRPr lang="en-US" sz="1400" b="0" i="0" u="none" strike="noStrike" cap="none" dirty="0">
              <a:solidFill>
                <a:schemeClr val="bg1"/>
              </a:solidFill>
              <a:latin typeface="Times New Roman" panose="02020603050405020304" pitchFamily="18" charset="0"/>
              <a:ea typeface="Lato"/>
              <a:cs typeface="Times New Roman" panose="02020603050405020304" pitchFamily="18" charset="0"/>
              <a:sym typeface="Lato"/>
            </a:endParaRPr>
          </a:p>
        </p:txBody>
      </p:sp>
      <p:sp>
        <p:nvSpPr>
          <p:cNvPr id="7" name="TextBox 6">
            <a:extLst>
              <a:ext uri="{FF2B5EF4-FFF2-40B4-BE49-F238E27FC236}">
                <a16:creationId xmlns:a16="http://schemas.microsoft.com/office/drawing/2014/main" id="{0AFED992-6A80-ABEB-6BC2-1950F740EA10}"/>
              </a:ext>
            </a:extLst>
          </p:cNvPr>
          <p:cNvSpPr txBox="1"/>
          <p:nvPr/>
        </p:nvSpPr>
        <p:spPr>
          <a:xfrm>
            <a:off x="1249136" y="3447863"/>
            <a:ext cx="4572000" cy="307777"/>
          </a:xfrm>
          <a:prstGeom prst="rect">
            <a:avLst/>
          </a:prstGeom>
          <a:noFill/>
        </p:spPr>
        <p:txBody>
          <a:bodyPr wrap="square">
            <a:spAutoFit/>
          </a:bodyPr>
          <a:lstStyle/>
          <a:p>
            <a:pPr marL="0" marR="0" lvl="0" indent="0" algn="l" rtl="0">
              <a:spcBef>
                <a:spcPts val="0"/>
              </a:spcBef>
              <a:spcAft>
                <a:spcPts val="0"/>
              </a:spcAft>
              <a:buNone/>
            </a:pPr>
            <a:r>
              <a:rPr lang="en-US" sz="14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Guided</a:t>
            </a:r>
            <a:r>
              <a:rPr lang="en-US" sz="1400" b="1" i="0" u="none" strike="noStrike" cap="none" dirty="0">
                <a:solidFill>
                  <a:schemeClr val="bg1"/>
                </a:solidFill>
                <a:latin typeface="Lato"/>
                <a:ea typeface="Lato"/>
                <a:cs typeface="Lato"/>
                <a:sym typeface="Lato"/>
              </a:rPr>
              <a:t> </a:t>
            </a:r>
            <a:r>
              <a:rPr lang="en-US" sz="14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by</a:t>
            </a:r>
            <a:r>
              <a:rPr lang="en-US" sz="1400" b="1" i="0" u="none" strike="noStrike" cap="none" dirty="0">
                <a:solidFill>
                  <a:schemeClr val="bg1"/>
                </a:solidFill>
                <a:latin typeface="Lato"/>
                <a:ea typeface="Lato"/>
                <a:cs typeface="Lato"/>
                <a:sym typeface="Lato"/>
              </a:rPr>
              <a:t>,</a:t>
            </a:r>
            <a:endParaRPr lang="en-US" sz="1400" dirty="0">
              <a:solidFill>
                <a:schemeClr val="bg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a:latin typeface="Calibri"/>
                <a:ea typeface="Calibri"/>
                <a:cs typeface="Calibri"/>
                <a:sym typeface="Calibri"/>
              </a:rPr>
              <a:t>DFD</a:t>
            </a:r>
            <a:r>
              <a:rPr lang="en-GB" sz="4400">
                <a:latin typeface="Calibri"/>
                <a:ea typeface="Calibri"/>
                <a:cs typeface="Calibri"/>
                <a:sym typeface="Calibri"/>
              </a:rPr>
              <a:t>-Level 1</a:t>
            </a:r>
            <a:endParaRPr>
              <a:latin typeface="Calibri"/>
              <a:ea typeface="Calibri"/>
              <a:cs typeface="Calibri"/>
              <a:sym typeface="Calibri"/>
            </a:endParaRPr>
          </a:p>
        </p:txBody>
      </p:sp>
      <p:sp>
        <p:nvSpPr>
          <p:cNvPr id="192" name="Google Shape;192;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3" name="Google Shape;193;p22"/>
          <p:cNvPicPr preferRelativeResize="0"/>
          <p:nvPr/>
        </p:nvPicPr>
        <p:blipFill>
          <a:blip r:embed="rId3">
            <a:alphaModFix/>
          </a:blip>
          <a:stretch>
            <a:fillRect/>
          </a:stretch>
        </p:blipFill>
        <p:spPr>
          <a:xfrm>
            <a:off x="305125" y="1514725"/>
            <a:ext cx="8554326" cy="3301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dirty="0">
                <a:latin typeface="Calibri"/>
                <a:ea typeface="Calibri"/>
                <a:cs typeface="Calibri"/>
                <a:sym typeface="Calibri"/>
              </a:rPr>
              <a:t>DFD</a:t>
            </a:r>
            <a:r>
              <a:rPr lang="en-GB" sz="4400" dirty="0">
                <a:latin typeface="Calibri"/>
                <a:ea typeface="Calibri"/>
                <a:cs typeface="Calibri"/>
                <a:sym typeface="Calibri"/>
              </a:rPr>
              <a:t>-Level 2</a:t>
            </a:r>
            <a:endParaRPr dirty="0">
              <a:latin typeface="Calibri"/>
              <a:ea typeface="Calibri"/>
              <a:cs typeface="Calibri"/>
              <a:sym typeface="Calibri"/>
            </a:endParaRPr>
          </a:p>
        </p:txBody>
      </p:sp>
      <p:sp>
        <p:nvSpPr>
          <p:cNvPr id="199" name="Google Shape;199;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0" name="Google Shape;200;p23"/>
          <p:cNvPicPr preferRelativeResize="0"/>
          <p:nvPr/>
        </p:nvPicPr>
        <p:blipFill>
          <a:blip r:embed="rId3">
            <a:alphaModFix/>
          </a:blip>
          <a:stretch>
            <a:fillRect/>
          </a:stretch>
        </p:blipFill>
        <p:spPr>
          <a:xfrm>
            <a:off x="54475" y="1471125"/>
            <a:ext cx="9033825" cy="337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dirty="0">
                <a:latin typeface="Calibri"/>
                <a:ea typeface="Calibri"/>
                <a:cs typeface="Calibri"/>
                <a:sym typeface="Calibri"/>
              </a:rPr>
              <a:t>DFD</a:t>
            </a:r>
            <a:r>
              <a:rPr lang="en-GB" sz="4400" dirty="0">
                <a:latin typeface="Calibri"/>
                <a:ea typeface="Calibri"/>
                <a:cs typeface="Calibri"/>
                <a:sym typeface="Calibri"/>
              </a:rPr>
              <a:t>-Level 3</a:t>
            </a:r>
            <a:endParaRPr dirty="0">
              <a:latin typeface="Calibri"/>
              <a:ea typeface="Calibri"/>
              <a:cs typeface="Calibri"/>
              <a:sym typeface="Calibri"/>
            </a:endParaRPr>
          </a:p>
        </p:txBody>
      </p:sp>
      <p:sp>
        <p:nvSpPr>
          <p:cNvPr id="206" name="Google Shape;206;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7" name="Google Shape;207;p24"/>
          <p:cNvPicPr preferRelativeResize="0"/>
          <p:nvPr/>
        </p:nvPicPr>
        <p:blipFill>
          <a:blip r:embed="rId3">
            <a:alphaModFix/>
          </a:blip>
          <a:stretch>
            <a:fillRect/>
          </a:stretch>
        </p:blipFill>
        <p:spPr>
          <a:xfrm>
            <a:off x="87175" y="1440375"/>
            <a:ext cx="8979326" cy="36159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7071-82B2-D47E-48B6-E9A4E187CB40}"/>
              </a:ext>
            </a:extLst>
          </p:cNvPr>
          <p:cNvSpPr>
            <a:spLocks noGrp="1"/>
          </p:cNvSpPr>
          <p:nvPr>
            <p:ph type="title"/>
          </p:nvPr>
        </p:nvSpPr>
        <p:spPr/>
        <p:txBody>
          <a:bodyPr>
            <a:normAutofit/>
          </a:bodyPr>
          <a:lstStyle/>
          <a:p>
            <a:r>
              <a:rPr lang="en-US" sz="4400" b="1" dirty="0">
                <a:latin typeface="Calibri" panose="020F0502020204030204" pitchFamily="34" charset="0"/>
                <a:cs typeface="Calibri" panose="020F0502020204030204" pitchFamily="34" charset="0"/>
              </a:rPr>
              <a:t>Libraries</a:t>
            </a:r>
          </a:p>
        </p:txBody>
      </p:sp>
      <p:sp>
        <p:nvSpPr>
          <p:cNvPr id="3" name="Text Placeholder 2">
            <a:extLst>
              <a:ext uri="{FF2B5EF4-FFF2-40B4-BE49-F238E27FC236}">
                <a16:creationId xmlns:a16="http://schemas.microsoft.com/office/drawing/2014/main" id="{A41CEC43-A002-2973-8CE0-7D940C1188E6}"/>
              </a:ext>
            </a:extLst>
          </p:cNvPr>
          <p:cNvSpPr>
            <a:spLocks noGrp="1"/>
          </p:cNvSpPr>
          <p:nvPr>
            <p:ph type="body" idx="1"/>
          </p:nvPr>
        </p:nvSpPr>
        <p:spPr>
          <a:xfrm>
            <a:off x="1297500" y="1307850"/>
            <a:ext cx="7038900" cy="3170900"/>
          </a:xfrm>
        </p:spPr>
        <p:txBody>
          <a:bodyPr/>
          <a:lstStyle/>
          <a:p>
            <a:r>
              <a:rPr lang="en-US" sz="3200" b="0" i="0" dirty="0">
                <a:solidFill>
                  <a:srgbClr val="BDC1C6"/>
                </a:solidFill>
                <a:effectLst/>
                <a:latin typeface="arial" panose="020B0604020202020204" pitchFamily="34" charset="0"/>
              </a:rPr>
              <a:t>OpenCV</a:t>
            </a:r>
            <a:endParaRPr lang="en-US" sz="3200" dirty="0"/>
          </a:p>
          <a:p>
            <a:r>
              <a:rPr lang="en-US" sz="3200" b="0" i="0" dirty="0">
                <a:solidFill>
                  <a:srgbClr val="BDC1C6"/>
                </a:solidFill>
                <a:effectLst/>
                <a:latin typeface="arial" panose="020B0604020202020204" pitchFamily="34" charset="0"/>
              </a:rPr>
              <a:t>Pillow/PIL</a:t>
            </a:r>
          </a:p>
          <a:p>
            <a:r>
              <a:rPr lang="en-US" sz="3200" b="0" i="0" dirty="0">
                <a:solidFill>
                  <a:srgbClr val="BDC1C6"/>
                </a:solidFill>
                <a:effectLst/>
                <a:latin typeface="arial" panose="020B0604020202020204" pitchFamily="34" charset="0"/>
              </a:rPr>
              <a:t>NumPy</a:t>
            </a:r>
          </a:p>
          <a:p>
            <a:r>
              <a:rPr lang="en-US" sz="3200" dirty="0" err="1">
                <a:solidFill>
                  <a:srgbClr val="BDC1C6"/>
                </a:solidFill>
                <a:latin typeface="arial" panose="020B0604020202020204" pitchFamily="34" charset="0"/>
              </a:rPr>
              <a:t>Keras</a:t>
            </a:r>
            <a:endParaRPr lang="en-US" sz="3200" dirty="0">
              <a:solidFill>
                <a:srgbClr val="BDC1C6"/>
              </a:solidFill>
              <a:latin typeface="arial" panose="020B0604020202020204" pitchFamily="34" charset="0"/>
            </a:endParaRPr>
          </a:p>
          <a:p>
            <a:pPr marL="146050" indent="0">
              <a:buNone/>
            </a:pPr>
            <a:endParaRPr lang="en-US" dirty="0"/>
          </a:p>
        </p:txBody>
      </p:sp>
    </p:spTree>
    <p:extLst>
      <p:ext uri="{BB962C8B-B14F-4D97-AF65-F5344CB8AC3E}">
        <p14:creationId xmlns:p14="http://schemas.microsoft.com/office/powerpoint/2010/main" val="4205012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dirty="0"/>
              <a:t>Module 1-GUI</a:t>
            </a:r>
            <a:endParaRPr sz="4400" b="1" dirty="0"/>
          </a:p>
        </p:txBody>
      </p:sp>
      <p:sp>
        <p:nvSpPr>
          <p:cNvPr id="213" name="Google Shape;213;p2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14" name="Google Shape;214;p25"/>
          <p:cNvSpPr txBox="1">
            <a:spLocks noGrp="1"/>
          </p:cNvSpPr>
          <p:nvPr>
            <p:ph type="body" idx="2"/>
          </p:nvPr>
        </p:nvSpPr>
        <p:spPr>
          <a:xfrm>
            <a:off x="5785571" y="1567550"/>
            <a:ext cx="3403200" cy="2911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def logcheck():</a:t>
            </a:r>
            <a:endParaRPr/>
          </a:p>
          <a:p>
            <a:pPr marL="0" lvl="0" indent="0" algn="l" rtl="0">
              <a:spcBef>
                <a:spcPts val="1200"/>
              </a:spcBef>
              <a:spcAft>
                <a:spcPts val="0"/>
              </a:spcAft>
              <a:buNone/>
            </a:pPr>
            <a:r>
              <a:rPr lang="en-GB"/>
              <a:t>     global username_var,pass_var</a:t>
            </a:r>
            <a:endParaRPr/>
          </a:p>
          <a:p>
            <a:pPr marL="0" lvl="0" indent="0" algn="l" rtl="0">
              <a:spcBef>
                <a:spcPts val="1200"/>
              </a:spcBef>
              <a:spcAft>
                <a:spcPts val="0"/>
              </a:spcAft>
              <a:buNone/>
            </a:pPr>
            <a:r>
              <a:rPr lang="en-GB"/>
              <a:t>     uname=username_var.get()</a:t>
            </a:r>
            <a:endParaRPr/>
          </a:p>
          <a:p>
            <a:pPr marL="0" lvl="0" indent="0" algn="l" rtl="0">
              <a:spcBef>
                <a:spcPts val="1200"/>
              </a:spcBef>
              <a:spcAft>
                <a:spcPts val="0"/>
              </a:spcAft>
              <a:buNone/>
            </a:pPr>
            <a:r>
              <a:rPr lang="en-GB"/>
              <a:t>     pass1=pass_var.get()</a:t>
            </a:r>
            <a:endParaRPr/>
          </a:p>
          <a:p>
            <a:pPr marL="0" lvl="0" indent="0" algn="l" rtl="0">
              <a:spcBef>
                <a:spcPts val="1200"/>
              </a:spcBef>
              <a:spcAft>
                <a:spcPts val="0"/>
              </a:spcAft>
              <a:buNone/>
            </a:pPr>
            <a:r>
              <a:rPr lang="en-GB"/>
              <a:t>     if uname=="admin" and pass1=="admin":</a:t>
            </a:r>
            <a:endParaRPr/>
          </a:p>
          <a:p>
            <a:pPr marL="0" lvl="0" indent="0" algn="l" rtl="0">
              <a:spcBef>
                <a:spcPts val="1200"/>
              </a:spcBef>
              <a:spcAft>
                <a:spcPts val="0"/>
              </a:spcAft>
              <a:buNone/>
            </a:pPr>
            <a:r>
              <a:rPr lang="en-GB"/>
              <a:t>        showcheck()</a:t>
            </a:r>
            <a:endParaRPr/>
          </a:p>
          <a:p>
            <a:pPr marL="0" lvl="0" indent="0" algn="l" rtl="0">
              <a:spcBef>
                <a:spcPts val="1200"/>
              </a:spcBef>
              <a:spcAft>
                <a:spcPts val="0"/>
              </a:spcAft>
              <a:buNone/>
            </a:pPr>
            <a:r>
              <a:rPr lang="en-GB"/>
              <a:t>     else:</a:t>
            </a:r>
            <a:endParaRPr/>
          </a:p>
          <a:p>
            <a:pPr marL="0" lvl="0" indent="0" algn="l" rtl="0">
              <a:spcBef>
                <a:spcPts val="1200"/>
              </a:spcBef>
              <a:spcAft>
                <a:spcPts val="0"/>
              </a:spcAft>
              <a:buNone/>
            </a:pPr>
            <a:r>
              <a:rPr lang="en-GB"/>
              <a:t>         messagebox.showinfo("alert","Wrong Credentials")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15" name="Google Shape;215;p25"/>
          <p:cNvPicPr preferRelativeResize="0"/>
          <p:nvPr/>
        </p:nvPicPr>
        <p:blipFill rotWithShape="1">
          <a:blip r:embed="rId3">
            <a:alphaModFix/>
          </a:blip>
          <a:srcRect r="5562" b="14185"/>
          <a:stretch/>
        </p:blipFill>
        <p:spPr>
          <a:xfrm>
            <a:off x="209400" y="1567550"/>
            <a:ext cx="5451773" cy="31618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2" name="Google Shape;222;p26"/>
          <p:cNvPicPr preferRelativeResize="0"/>
          <p:nvPr/>
        </p:nvPicPr>
        <p:blipFill rotWithShape="1">
          <a:blip r:embed="rId3">
            <a:alphaModFix/>
          </a:blip>
          <a:srcRect b="4159"/>
          <a:stretch/>
        </p:blipFill>
        <p:spPr>
          <a:xfrm>
            <a:off x="1445078" y="236766"/>
            <a:ext cx="7266879" cy="44819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7B8B-EA07-101A-D5A3-9CDB0361149E}"/>
              </a:ext>
            </a:extLst>
          </p:cNvPr>
          <p:cNvSpPr>
            <a:spLocks noGrp="1"/>
          </p:cNvSpPr>
          <p:nvPr>
            <p:ph type="title"/>
          </p:nvPr>
        </p:nvSpPr>
        <p:spPr>
          <a:xfrm>
            <a:off x="-1" y="1352550"/>
            <a:ext cx="3184071" cy="2733173"/>
          </a:xfrm>
        </p:spPr>
        <p:txBody>
          <a:bodyPr>
            <a:normAutofit/>
          </a:bodyPr>
          <a:lstStyle/>
          <a:p>
            <a:r>
              <a:rPr lang="en-US" sz="3200" b="1" dirty="0"/>
              <a:t>Module2-</a:t>
            </a:r>
            <a:br>
              <a:rPr lang="en-US" sz="3200" b="1" dirty="0"/>
            </a:br>
            <a:r>
              <a:rPr lang="en-US" sz="3200" b="1" dirty="0"/>
              <a:t>IMAGE</a:t>
            </a:r>
            <a:br>
              <a:rPr lang="en-US" sz="3200" b="1" dirty="0"/>
            </a:br>
            <a:r>
              <a:rPr lang="en-US" sz="3200" b="1" dirty="0"/>
              <a:t>CALIBRATION</a:t>
            </a:r>
          </a:p>
        </p:txBody>
      </p:sp>
      <p:pic>
        <p:nvPicPr>
          <p:cNvPr id="5" name="Picture 4">
            <a:extLst>
              <a:ext uri="{FF2B5EF4-FFF2-40B4-BE49-F238E27FC236}">
                <a16:creationId xmlns:a16="http://schemas.microsoft.com/office/drawing/2014/main" id="{0242EA94-7E1E-DB04-78DB-CAE2FA6EF37A}"/>
              </a:ext>
            </a:extLst>
          </p:cNvPr>
          <p:cNvPicPr>
            <a:picLocks noChangeAspect="1"/>
          </p:cNvPicPr>
          <p:nvPr/>
        </p:nvPicPr>
        <p:blipFill>
          <a:blip r:embed="rId2"/>
          <a:stretch>
            <a:fillRect/>
          </a:stretch>
        </p:blipFill>
        <p:spPr>
          <a:xfrm>
            <a:off x="3126381" y="672192"/>
            <a:ext cx="5814060" cy="3276600"/>
          </a:xfrm>
          <a:prstGeom prst="rect">
            <a:avLst/>
          </a:prstGeom>
        </p:spPr>
      </p:pic>
    </p:spTree>
    <p:extLst>
      <p:ext uri="{BB962C8B-B14F-4D97-AF65-F5344CB8AC3E}">
        <p14:creationId xmlns:p14="http://schemas.microsoft.com/office/powerpoint/2010/main" val="363930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D3DCD9-1BA7-10AE-08DE-DD9D7B542842}"/>
              </a:ext>
            </a:extLst>
          </p:cNvPr>
          <p:cNvPicPr>
            <a:picLocks noChangeAspect="1"/>
          </p:cNvPicPr>
          <p:nvPr/>
        </p:nvPicPr>
        <p:blipFill>
          <a:blip r:embed="rId2"/>
          <a:stretch>
            <a:fillRect/>
          </a:stretch>
        </p:blipFill>
        <p:spPr>
          <a:xfrm>
            <a:off x="1526721" y="139193"/>
            <a:ext cx="5306786" cy="4752697"/>
          </a:xfrm>
          <a:prstGeom prst="rect">
            <a:avLst/>
          </a:prstGeom>
        </p:spPr>
      </p:pic>
    </p:spTree>
    <p:extLst>
      <p:ext uri="{BB962C8B-B14F-4D97-AF65-F5344CB8AC3E}">
        <p14:creationId xmlns:p14="http://schemas.microsoft.com/office/powerpoint/2010/main" val="3064427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73479" y="1456539"/>
            <a:ext cx="3126921" cy="15560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t>MODULE 3-ARCHITECTURE CREATION</a:t>
            </a:r>
            <a:endParaRPr sz="2800" b="1" dirty="0"/>
          </a:p>
        </p:txBody>
      </p:sp>
      <p:pic>
        <p:nvPicPr>
          <p:cNvPr id="228" name="Google Shape;228;p27"/>
          <p:cNvPicPr preferRelativeResize="0"/>
          <p:nvPr/>
        </p:nvPicPr>
        <p:blipFill>
          <a:blip r:embed="rId3">
            <a:alphaModFix/>
          </a:blip>
          <a:stretch>
            <a:fillRect/>
          </a:stretch>
        </p:blipFill>
        <p:spPr>
          <a:xfrm>
            <a:off x="3200400" y="305124"/>
            <a:ext cx="5709722" cy="45332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71D009-4773-F930-01EC-6EA7E1D6E0F7}"/>
              </a:ext>
            </a:extLst>
          </p:cNvPr>
          <p:cNvPicPr>
            <a:picLocks noChangeAspect="1"/>
          </p:cNvPicPr>
          <p:nvPr/>
        </p:nvPicPr>
        <p:blipFill>
          <a:blip r:embed="rId2"/>
          <a:stretch>
            <a:fillRect/>
          </a:stretch>
        </p:blipFill>
        <p:spPr>
          <a:xfrm>
            <a:off x="1795598" y="979170"/>
            <a:ext cx="6156960" cy="2842260"/>
          </a:xfrm>
          <a:prstGeom prst="rect">
            <a:avLst/>
          </a:prstGeom>
        </p:spPr>
      </p:pic>
    </p:spTree>
    <p:extLst>
      <p:ext uri="{BB962C8B-B14F-4D97-AF65-F5344CB8AC3E}">
        <p14:creationId xmlns:p14="http://schemas.microsoft.com/office/powerpoint/2010/main" val="2965678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dirty="0">
                <a:latin typeface="Calibri"/>
                <a:ea typeface="Calibri"/>
                <a:cs typeface="Calibri"/>
                <a:sym typeface="Calibri"/>
              </a:rPr>
              <a:t>INTRODUCTION</a:t>
            </a:r>
            <a:endParaRPr dirty="0">
              <a:latin typeface="Calibri"/>
              <a:ea typeface="Calibri"/>
              <a:cs typeface="Calibri"/>
              <a:sym typeface="Calibri"/>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10000"/>
          </a:bodyPr>
          <a:lstStyle/>
          <a:p>
            <a:pPr marL="0" lvl="0" indent="0" algn="just" rtl="0">
              <a:lnSpc>
                <a:spcPct val="90000"/>
              </a:lnSpc>
              <a:spcBef>
                <a:spcPts val="0"/>
              </a:spcBef>
              <a:spcAft>
                <a:spcPts val="0"/>
              </a:spcAft>
              <a:buNone/>
            </a:pPr>
            <a:r>
              <a:rPr lang="en-GB" sz="2800">
                <a:latin typeface="Arial"/>
                <a:ea typeface="Arial"/>
                <a:cs typeface="Arial"/>
                <a:sym typeface="Arial"/>
              </a:rPr>
              <a:t>⮚</a:t>
            </a:r>
            <a:r>
              <a:rPr lang="en-GB" sz="2350">
                <a:latin typeface="Calibri"/>
                <a:ea typeface="Calibri"/>
                <a:cs typeface="Calibri"/>
                <a:sym typeface="Calibri"/>
              </a:rPr>
              <a:t>The purpose of ship classification is to identify various types of ships as accurately as possible, which is of great significance for monitoring the rights and interests of maritime traffic and improving coastal defense early warnings. </a:t>
            </a:r>
            <a:endParaRPr sz="2350">
              <a:latin typeface="Calibri"/>
              <a:ea typeface="Calibri"/>
              <a:cs typeface="Calibri"/>
              <a:sym typeface="Calibri"/>
            </a:endParaRPr>
          </a:p>
          <a:p>
            <a:pPr marL="0" lvl="0" indent="0" algn="just" rtl="0">
              <a:lnSpc>
                <a:spcPct val="90000"/>
              </a:lnSpc>
              <a:spcBef>
                <a:spcPts val="1000"/>
              </a:spcBef>
              <a:spcAft>
                <a:spcPts val="0"/>
              </a:spcAft>
              <a:buNone/>
            </a:pPr>
            <a:r>
              <a:rPr lang="en-GB" sz="2350">
                <a:latin typeface="Arial"/>
                <a:ea typeface="Arial"/>
                <a:cs typeface="Arial"/>
                <a:sym typeface="Arial"/>
              </a:rPr>
              <a:t>⮚</a:t>
            </a:r>
            <a:r>
              <a:rPr lang="en-GB" sz="2350">
                <a:latin typeface="Calibri"/>
                <a:ea typeface="Calibri"/>
                <a:cs typeface="Calibri"/>
                <a:sym typeface="Calibri"/>
              </a:rPr>
              <a:t>With the improvement of all kinds of imaging technology, the ship classification method of imaging technology has become the mainstream method of ship target classification and recognition.</a:t>
            </a:r>
            <a:endParaRPr sz="2350">
              <a:latin typeface="Calibri"/>
              <a:ea typeface="Calibri"/>
              <a:cs typeface="Calibri"/>
              <a:sym typeface="Calibri"/>
            </a:endParaRPr>
          </a:p>
          <a:p>
            <a:pPr marL="0" lvl="0" indent="0" algn="l" rtl="0">
              <a:spcBef>
                <a:spcPts val="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F7A46C-4CFC-5B99-63C0-2166BB37C3E4}"/>
              </a:ext>
            </a:extLst>
          </p:cNvPr>
          <p:cNvPicPr>
            <a:picLocks noChangeAspect="1"/>
          </p:cNvPicPr>
          <p:nvPr/>
        </p:nvPicPr>
        <p:blipFill>
          <a:blip r:embed="rId2"/>
          <a:stretch>
            <a:fillRect/>
          </a:stretch>
        </p:blipFill>
        <p:spPr>
          <a:xfrm>
            <a:off x="1485900" y="379639"/>
            <a:ext cx="6343650" cy="4384221"/>
          </a:xfrm>
          <a:prstGeom prst="rect">
            <a:avLst/>
          </a:prstGeom>
        </p:spPr>
      </p:pic>
    </p:spTree>
    <p:extLst>
      <p:ext uri="{BB962C8B-B14F-4D97-AF65-F5344CB8AC3E}">
        <p14:creationId xmlns:p14="http://schemas.microsoft.com/office/powerpoint/2010/main" val="1152448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F3BD3-06D2-3A8B-D6E0-359C68310761}"/>
              </a:ext>
            </a:extLst>
          </p:cNvPr>
          <p:cNvSpPr>
            <a:spLocks noGrp="1"/>
          </p:cNvSpPr>
          <p:nvPr>
            <p:ph type="title"/>
          </p:nvPr>
        </p:nvSpPr>
        <p:spPr>
          <a:xfrm>
            <a:off x="0" y="1953128"/>
            <a:ext cx="2939764" cy="2773993"/>
          </a:xfrm>
        </p:spPr>
        <p:txBody>
          <a:bodyPr>
            <a:normAutofit/>
          </a:bodyPr>
          <a:lstStyle/>
          <a:p>
            <a:r>
              <a:rPr lang="en-US" sz="3200" b="1" dirty="0"/>
              <a:t>MODULE-4</a:t>
            </a:r>
            <a:br>
              <a:rPr lang="en-US" sz="3200" b="1" dirty="0"/>
            </a:br>
            <a:r>
              <a:rPr lang="en-US" sz="3200" b="1" dirty="0"/>
              <a:t>PREDICTION</a:t>
            </a:r>
          </a:p>
        </p:txBody>
      </p:sp>
      <p:pic>
        <p:nvPicPr>
          <p:cNvPr id="4" name="Picture 3">
            <a:extLst>
              <a:ext uri="{FF2B5EF4-FFF2-40B4-BE49-F238E27FC236}">
                <a16:creationId xmlns:a16="http://schemas.microsoft.com/office/drawing/2014/main" id="{BFF86193-5BC3-0765-CF2E-24C60DD45CC6}"/>
              </a:ext>
            </a:extLst>
          </p:cNvPr>
          <p:cNvPicPr>
            <a:picLocks noChangeAspect="1"/>
          </p:cNvPicPr>
          <p:nvPr/>
        </p:nvPicPr>
        <p:blipFill>
          <a:blip r:embed="rId2"/>
          <a:stretch>
            <a:fillRect/>
          </a:stretch>
        </p:blipFill>
        <p:spPr>
          <a:xfrm>
            <a:off x="3347359" y="403315"/>
            <a:ext cx="4572000" cy="4549140"/>
          </a:xfrm>
          <a:prstGeom prst="rect">
            <a:avLst/>
          </a:prstGeom>
        </p:spPr>
      </p:pic>
    </p:spTree>
    <p:extLst>
      <p:ext uri="{BB962C8B-B14F-4D97-AF65-F5344CB8AC3E}">
        <p14:creationId xmlns:p14="http://schemas.microsoft.com/office/powerpoint/2010/main" val="1286744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36DFEF-F6B6-2ED8-7067-B42FCCC18428}"/>
              </a:ext>
            </a:extLst>
          </p:cNvPr>
          <p:cNvPicPr>
            <a:picLocks noChangeAspect="1"/>
          </p:cNvPicPr>
          <p:nvPr/>
        </p:nvPicPr>
        <p:blipFill>
          <a:blip r:embed="rId2"/>
          <a:stretch>
            <a:fillRect/>
          </a:stretch>
        </p:blipFill>
        <p:spPr>
          <a:xfrm>
            <a:off x="4287858" y="172721"/>
            <a:ext cx="4309136" cy="4798058"/>
          </a:xfrm>
          <a:prstGeom prst="rect">
            <a:avLst/>
          </a:prstGeom>
        </p:spPr>
      </p:pic>
      <p:pic>
        <p:nvPicPr>
          <p:cNvPr id="6" name="Picture 5">
            <a:extLst>
              <a:ext uri="{FF2B5EF4-FFF2-40B4-BE49-F238E27FC236}">
                <a16:creationId xmlns:a16="http://schemas.microsoft.com/office/drawing/2014/main" id="{7F31C322-90F4-87A5-2451-137635EB4D6B}"/>
              </a:ext>
            </a:extLst>
          </p:cNvPr>
          <p:cNvPicPr>
            <a:picLocks noChangeAspect="1"/>
          </p:cNvPicPr>
          <p:nvPr/>
        </p:nvPicPr>
        <p:blipFill>
          <a:blip r:embed="rId3"/>
          <a:stretch>
            <a:fillRect/>
          </a:stretch>
        </p:blipFill>
        <p:spPr>
          <a:xfrm>
            <a:off x="223700" y="2055223"/>
            <a:ext cx="3629843" cy="1226820"/>
          </a:xfrm>
          <a:prstGeom prst="rect">
            <a:avLst/>
          </a:prstGeom>
        </p:spPr>
      </p:pic>
    </p:spTree>
    <p:extLst>
      <p:ext uri="{BB962C8B-B14F-4D97-AF65-F5344CB8AC3E}">
        <p14:creationId xmlns:p14="http://schemas.microsoft.com/office/powerpoint/2010/main" val="4100571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a:latin typeface="Calibri"/>
                <a:ea typeface="Calibri"/>
                <a:cs typeface="Calibri"/>
                <a:sym typeface="Calibri"/>
              </a:rPr>
              <a:t>FUTURE SCOPE</a:t>
            </a:r>
            <a:endParaRPr>
              <a:latin typeface="Calibri"/>
              <a:ea typeface="Calibri"/>
              <a:cs typeface="Calibri"/>
              <a:sym typeface="Calibri"/>
            </a:endParaRPr>
          </a:p>
        </p:txBody>
      </p:sp>
      <p:sp>
        <p:nvSpPr>
          <p:cNvPr id="239" name="Google Shape;239;p29"/>
          <p:cNvSpPr txBox="1">
            <a:spLocks noGrp="1"/>
          </p:cNvSpPr>
          <p:nvPr>
            <p:ph type="body" idx="1"/>
          </p:nvPr>
        </p:nvSpPr>
        <p:spPr>
          <a:xfrm>
            <a:off x="926275" y="1438425"/>
            <a:ext cx="7410000" cy="3040200"/>
          </a:xfrm>
          <a:prstGeom prst="rect">
            <a:avLst/>
          </a:prstGeom>
        </p:spPr>
        <p:txBody>
          <a:bodyPr spcFirstLastPara="1" wrap="square" lIns="91425" tIns="91425" rIns="91425" bIns="91425" anchor="t" anchorCtr="0">
            <a:normAutofit/>
          </a:bodyPr>
          <a:lstStyle/>
          <a:p>
            <a:pPr marL="0" lvl="0" indent="0" algn="just" rtl="0">
              <a:lnSpc>
                <a:spcPct val="90000"/>
              </a:lnSpc>
              <a:spcBef>
                <a:spcPts val="0"/>
              </a:spcBef>
              <a:spcAft>
                <a:spcPts val="0"/>
              </a:spcAft>
              <a:buNone/>
            </a:pPr>
            <a:r>
              <a:rPr lang="en-GB" sz="2200">
                <a:latin typeface="Calibri"/>
                <a:ea typeface="Calibri"/>
                <a:cs typeface="Calibri"/>
                <a:sym typeface="Calibri"/>
              </a:rPr>
              <a:t>In the future there will be more advanced military operations.</a:t>
            </a:r>
            <a:endParaRPr sz="2200">
              <a:latin typeface="Calibri"/>
              <a:ea typeface="Calibri"/>
              <a:cs typeface="Calibri"/>
              <a:sym typeface="Calibri"/>
            </a:endParaRPr>
          </a:p>
          <a:p>
            <a:pPr marL="0" lvl="0" indent="0" algn="just" rtl="0">
              <a:lnSpc>
                <a:spcPct val="90000"/>
              </a:lnSpc>
              <a:spcBef>
                <a:spcPts val="1000"/>
              </a:spcBef>
              <a:spcAft>
                <a:spcPts val="0"/>
              </a:spcAft>
              <a:buNone/>
            </a:pPr>
            <a:r>
              <a:rPr lang="en-GB" sz="2200">
                <a:latin typeface="Calibri"/>
                <a:ea typeface="Calibri"/>
                <a:cs typeface="Calibri"/>
                <a:sym typeface="Calibri"/>
              </a:rPr>
              <a:t>The machine learning based satellite image classification holds a huge scope.</a:t>
            </a:r>
            <a:endParaRPr sz="2200">
              <a:latin typeface="Calibri"/>
              <a:ea typeface="Calibri"/>
              <a:cs typeface="Calibri"/>
              <a:sym typeface="Calibri"/>
            </a:endParaRPr>
          </a:p>
          <a:p>
            <a:pPr marL="0" lvl="0" indent="0" algn="just" rtl="0">
              <a:lnSpc>
                <a:spcPct val="90000"/>
              </a:lnSpc>
              <a:spcBef>
                <a:spcPts val="1000"/>
              </a:spcBef>
              <a:spcAft>
                <a:spcPts val="0"/>
              </a:spcAft>
              <a:buNone/>
            </a:pPr>
            <a:r>
              <a:rPr lang="en-GB" sz="2200">
                <a:latin typeface="Calibri"/>
                <a:ea typeface="Calibri"/>
                <a:cs typeface="Calibri"/>
                <a:sym typeface="Calibri"/>
              </a:rPr>
              <a:t>It can be used for rescue operations.</a:t>
            </a:r>
            <a:endParaRPr sz="2200">
              <a:latin typeface="Calibri"/>
              <a:ea typeface="Calibri"/>
              <a:cs typeface="Calibri"/>
              <a:sym typeface="Calibri"/>
            </a:endParaRPr>
          </a:p>
          <a:p>
            <a:pPr marL="0" lvl="0" indent="0" algn="just" rtl="0">
              <a:lnSpc>
                <a:spcPct val="90000"/>
              </a:lnSpc>
              <a:spcBef>
                <a:spcPts val="1000"/>
              </a:spcBef>
              <a:spcAft>
                <a:spcPts val="0"/>
              </a:spcAft>
              <a:buNone/>
            </a:pPr>
            <a:r>
              <a:rPr lang="en-GB" sz="2200">
                <a:latin typeface="Calibri"/>
                <a:ea typeface="Calibri"/>
                <a:cs typeface="Calibri"/>
                <a:sym typeface="Calibri"/>
              </a:rPr>
              <a:t>It can be used for finding lost ship in the sea.</a:t>
            </a:r>
            <a:endParaRPr sz="2200">
              <a:latin typeface="Calibri"/>
              <a:ea typeface="Calibri"/>
              <a:cs typeface="Calibri"/>
              <a:sym typeface="Calibri"/>
            </a:endParaRPr>
          </a:p>
          <a:p>
            <a:pPr marL="0" lvl="0" indent="0" algn="l" rtl="0">
              <a:spcBef>
                <a:spcPts val="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a:latin typeface="Calibri"/>
                <a:ea typeface="Calibri"/>
                <a:cs typeface="Calibri"/>
                <a:sym typeface="Calibri"/>
              </a:rPr>
              <a:t>CONCLUSION</a:t>
            </a:r>
            <a:endParaRPr sz="4400">
              <a:latin typeface="Calibri"/>
              <a:ea typeface="Calibri"/>
              <a:cs typeface="Calibri"/>
              <a:sym typeface="Calibri"/>
            </a:endParaRPr>
          </a:p>
        </p:txBody>
      </p:sp>
      <p:sp>
        <p:nvSpPr>
          <p:cNvPr id="245" name="Google Shape;245;p30"/>
          <p:cNvSpPr txBox="1">
            <a:spLocks noGrp="1"/>
          </p:cNvSpPr>
          <p:nvPr>
            <p:ph type="body" idx="1"/>
          </p:nvPr>
        </p:nvSpPr>
        <p:spPr>
          <a:xfrm>
            <a:off x="784600" y="1373225"/>
            <a:ext cx="7704300" cy="3171000"/>
          </a:xfrm>
          <a:prstGeom prst="rect">
            <a:avLst/>
          </a:prstGeom>
        </p:spPr>
        <p:txBody>
          <a:bodyPr spcFirstLastPara="1" wrap="square" lIns="91425" tIns="91425" rIns="91425" bIns="91425" anchor="t" anchorCtr="0">
            <a:normAutofit/>
          </a:bodyPr>
          <a:lstStyle/>
          <a:p>
            <a:pPr marL="0" lvl="0" indent="0" algn="just" rtl="0">
              <a:lnSpc>
                <a:spcPct val="90000"/>
              </a:lnSpc>
              <a:spcBef>
                <a:spcPts val="0"/>
              </a:spcBef>
              <a:spcAft>
                <a:spcPts val="0"/>
              </a:spcAft>
              <a:buNone/>
            </a:pPr>
            <a:r>
              <a:rPr lang="en-GB" sz="2400">
                <a:latin typeface="Calibri"/>
                <a:ea typeface="Calibri"/>
                <a:cs typeface="Calibri"/>
                <a:sym typeface="Calibri"/>
              </a:rPr>
              <a:t>⮚</a:t>
            </a:r>
            <a:r>
              <a:rPr lang="en-GB" sz="2200">
                <a:latin typeface="Calibri"/>
                <a:ea typeface="Calibri"/>
                <a:cs typeface="Calibri"/>
                <a:sym typeface="Calibri"/>
              </a:rPr>
              <a:t>The existing system classify ships from normal images using normal CNN</a:t>
            </a:r>
            <a:endParaRPr sz="2200">
              <a:latin typeface="Calibri"/>
              <a:ea typeface="Calibri"/>
              <a:cs typeface="Calibri"/>
              <a:sym typeface="Calibri"/>
            </a:endParaRPr>
          </a:p>
          <a:p>
            <a:pPr marL="0" lvl="0" indent="0" algn="just" rtl="0">
              <a:lnSpc>
                <a:spcPct val="90000"/>
              </a:lnSpc>
              <a:spcBef>
                <a:spcPts val="1000"/>
              </a:spcBef>
              <a:spcAft>
                <a:spcPts val="0"/>
              </a:spcAft>
              <a:buNone/>
            </a:pPr>
            <a:r>
              <a:rPr lang="en-GB" sz="2200">
                <a:latin typeface="Calibri"/>
                <a:ea typeface="Calibri"/>
                <a:cs typeface="Calibri"/>
                <a:sym typeface="Calibri"/>
              </a:rPr>
              <a:t>⮚The proposed system improved ship classification by introducing special Triplet deep learning model.</a:t>
            </a:r>
            <a:endParaRPr sz="2200">
              <a:latin typeface="Calibri"/>
              <a:ea typeface="Calibri"/>
              <a:cs typeface="Calibri"/>
              <a:sym typeface="Calibri"/>
            </a:endParaRPr>
          </a:p>
          <a:p>
            <a:pPr marL="0" lvl="0" indent="0" algn="l" rtl="0">
              <a:spcBef>
                <a:spcPts val="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b="1">
                <a:latin typeface="Arial"/>
                <a:ea typeface="Arial"/>
                <a:cs typeface="Arial"/>
                <a:sym typeface="Arial"/>
              </a:rPr>
              <a:t>REFERENCE</a:t>
            </a:r>
            <a:endParaRPr/>
          </a:p>
        </p:txBody>
      </p:sp>
      <p:sp>
        <p:nvSpPr>
          <p:cNvPr id="251" name="Google Shape;251;p31"/>
          <p:cNvSpPr txBox="1">
            <a:spLocks noGrp="1"/>
          </p:cNvSpPr>
          <p:nvPr>
            <p:ph type="body" idx="1"/>
          </p:nvPr>
        </p:nvSpPr>
        <p:spPr>
          <a:xfrm>
            <a:off x="850000" y="1253200"/>
            <a:ext cx="6996500" cy="3580057"/>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1600" dirty="0">
                <a:latin typeface="Calibri"/>
                <a:ea typeface="Calibri"/>
                <a:cs typeface="Calibri"/>
                <a:sym typeface="Calibri"/>
              </a:rPr>
              <a:t>•A. Moreira, P. Prats-</a:t>
            </a:r>
            <a:r>
              <a:rPr lang="en-GB" sz="1600" dirty="0" err="1">
                <a:latin typeface="Calibri"/>
                <a:ea typeface="Calibri"/>
                <a:cs typeface="Calibri"/>
                <a:sym typeface="Calibri"/>
              </a:rPr>
              <a:t>Iraola</a:t>
            </a:r>
            <a:r>
              <a:rPr lang="en-GB" sz="1600" dirty="0">
                <a:latin typeface="Calibri"/>
                <a:ea typeface="Calibri"/>
                <a:cs typeface="Calibri"/>
                <a:sym typeface="Calibri"/>
              </a:rPr>
              <a:t>, M. Younis, G. Krieger, I. </a:t>
            </a:r>
            <a:r>
              <a:rPr lang="en-GB" sz="1600" dirty="0" err="1">
                <a:latin typeface="Calibri"/>
                <a:ea typeface="Calibri"/>
                <a:cs typeface="Calibri"/>
                <a:sym typeface="Calibri"/>
              </a:rPr>
              <a:t>Hajnsek</a:t>
            </a:r>
            <a:r>
              <a:rPr lang="en-GB" sz="1600" dirty="0">
                <a:latin typeface="Calibri"/>
                <a:ea typeface="Calibri"/>
                <a:cs typeface="Calibri"/>
                <a:sym typeface="Calibri"/>
              </a:rPr>
              <a:t>, and K. P. Papathanassiou, “A tutorial on synthetic aperture radar,” IEEE </a:t>
            </a:r>
            <a:r>
              <a:rPr lang="en-GB" sz="1600" dirty="0" err="1">
                <a:latin typeface="Calibri"/>
                <a:ea typeface="Calibri"/>
                <a:cs typeface="Calibri"/>
                <a:sym typeface="Calibri"/>
              </a:rPr>
              <a:t>Geosci</a:t>
            </a:r>
            <a:r>
              <a:rPr lang="en-GB" sz="1600" dirty="0">
                <a:latin typeface="Calibri"/>
                <a:ea typeface="Calibri"/>
                <a:cs typeface="Calibri"/>
                <a:sym typeface="Calibri"/>
              </a:rPr>
              <a:t>. Remote Sens. Mag., vol. 1, no. 1, pp. 6–43, Mar. 2013.</a:t>
            </a:r>
            <a:endParaRPr sz="1600" dirty="0">
              <a:latin typeface="Calibri"/>
              <a:ea typeface="Calibri"/>
              <a:cs typeface="Calibri"/>
              <a:sym typeface="Calibri"/>
            </a:endParaRPr>
          </a:p>
          <a:p>
            <a:pPr marL="0" lvl="0" indent="0" algn="l" rtl="0">
              <a:lnSpc>
                <a:spcPct val="90000"/>
              </a:lnSpc>
              <a:spcBef>
                <a:spcPts val="1000"/>
              </a:spcBef>
              <a:spcAft>
                <a:spcPts val="0"/>
              </a:spcAft>
              <a:buNone/>
            </a:pPr>
            <a:r>
              <a:rPr lang="en-GB" sz="1600" dirty="0">
                <a:latin typeface="Calibri"/>
                <a:ea typeface="Calibri"/>
                <a:cs typeface="Calibri"/>
                <a:sym typeface="Calibri"/>
              </a:rPr>
              <a:t>•https://europepmc.org/article/</a:t>
            </a:r>
            <a:r>
              <a:rPr lang="en-GB" sz="1600" dirty="0" err="1">
                <a:latin typeface="Calibri"/>
                <a:ea typeface="Calibri"/>
                <a:cs typeface="Calibri"/>
                <a:sym typeface="Calibri"/>
              </a:rPr>
              <a:t>pmc</a:t>
            </a:r>
            <a:r>
              <a:rPr lang="en-GB" sz="1600" dirty="0">
                <a:latin typeface="Calibri"/>
                <a:ea typeface="Calibri"/>
                <a:cs typeface="Calibri"/>
                <a:sym typeface="Calibri"/>
              </a:rPr>
              <a:t>/pmc6164978#sec1-sensors-18-0292</a:t>
            </a:r>
          </a:p>
          <a:p>
            <a:pPr marL="0" lvl="0" indent="0" algn="l" rtl="0">
              <a:lnSpc>
                <a:spcPct val="90000"/>
              </a:lnSpc>
              <a:spcBef>
                <a:spcPts val="1000"/>
              </a:spcBef>
              <a:spcAft>
                <a:spcPts val="0"/>
              </a:spcAft>
              <a:buNone/>
            </a:pPr>
            <a:r>
              <a:rPr lang="en-US" sz="1600" dirty="0"/>
              <a:t>“Deep Neural Networks Do Not Recognize Negative Images” Hossein Hosseini and Radha </a:t>
            </a:r>
            <a:r>
              <a:rPr lang="en-US" sz="1600" dirty="0" err="1"/>
              <a:t>Poovendran</a:t>
            </a:r>
            <a:r>
              <a:rPr lang="en-US" sz="1600" dirty="0"/>
              <a:t> ,Network Security Lab (NSL) Department of Electrical Engineering, University of Washington, Seattle, WA </a:t>
            </a:r>
            <a:endParaRPr lang="en-GB" sz="1600" dirty="0">
              <a:latin typeface="Calibri"/>
              <a:ea typeface="Calibri"/>
              <a:cs typeface="Calibri"/>
              <a:sym typeface="Calibri"/>
            </a:endParaRPr>
          </a:p>
          <a:p>
            <a:pPr marL="0" lvl="0" indent="0" algn="l" rtl="0">
              <a:lnSpc>
                <a:spcPct val="90000"/>
              </a:lnSpc>
              <a:spcBef>
                <a:spcPts val="1000"/>
              </a:spcBef>
              <a:spcAft>
                <a:spcPts val="0"/>
              </a:spcAft>
              <a:buNone/>
            </a:pPr>
            <a:endParaRPr lang="en-GB" sz="2000" dirty="0">
              <a:latin typeface="Calibri"/>
              <a:ea typeface="Calibri"/>
              <a:cs typeface="Calibri"/>
              <a:sym typeface="Calibri"/>
            </a:endParaRPr>
          </a:p>
          <a:p>
            <a:pPr marL="0" lvl="0" indent="0" algn="l" rtl="0">
              <a:lnSpc>
                <a:spcPct val="90000"/>
              </a:lnSpc>
              <a:spcBef>
                <a:spcPts val="1000"/>
              </a:spcBef>
              <a:spcAft>
                <a:spcPts val="0"/>
              </a:spcAft>
              <a:buNone/>
            </a:pPr>
            <a:endParaRPr lang="en-GB" sz="2000" dirty="0">
              <a:latin typeface="Calibri"/>
              <a:ea typeface="Calibri"/>
              <a:cs typeface="Calibri"/>
              <a:sym typeface="Calibri"/>
            </a:endParaRPr>
          </a:p>
          <a:p>
            <a:pPr marL="0" lvl="0" indent="0" algn="l" rtl="0">
              <a:lnSpc>
                <a:spcPct val="90000"/>
              </a:lnSpc>
              <a:spcBef>
                <a:spcPts val="1000"/>
              </a:spcBef>
              <a:spcAft>
                <a:spcPts val="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4F44DC-F6B3-4F78-3B0E-8DB90C80361B}"/>
              </a:ext>
            </a:extLst>
          </p:cNvPr>
          <p:cNvSpPr>
            <a:spLocks noGrp="1"/>
          </p:cNvSpPr>
          <p:nvPr>
            <p:ph type="title"/>
          </p:nvPr>
        </p:nvSpPr>
        <p:spPr/>
        <p:txBody>
          <a:bodyPr>
            <a:noAutofit/>
          </a:bodyPr>
          <a:lstStyle/>
          <a:p>
            <a:r>
              <a:rPr lang="en-US" sz="8000" b="1" dirty="0"/>
              <a:t>THANK     YOU!</a:t>
            </a:r>
          </a:p>
        </p:txBody>
      </p:sp>
    </p:spTree>
    <p:extLst>
      <p:ext uri="{BB962C8B-B14F-4D97-AF65-F5344CB8AC3E}">
        <p14:creationId xmlns:p14="http://schemas.microsoft.com/office/powerpoint/2010/main" val="816430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a:latin typeface="Calibri"/>
                <a:ea typeface="Calibri"/>
                <a:cs typeface="Calibri"/>
                <a:sym typeface="Calibri"/>
              </a:rPr>
              <a:t>EXISTING SYSTEM</a:t>
            </a:r>
            <a:endParaRPr>
              <a:latin typeface="Calibri"/>
              <a:ea typeface="Calibri"/>
              <a:cs typeface="Calibri"/>
              <a:sym typeface="Calibri"/>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a:latin typeface="Arial"/>
                <a:ea typeface="Arial"/>
                <a:cs typeface="Arial"/>
                <a:sym typeface="Arial"/>
              </a:rPr>
              <a:t>⮚</a:t>
            </a:r>
            <a:r>
              <a:rPr lang="en-GB" sz="2200">
                <a:latin typeface="Calibri"/>
                <a:ea typeface="Calibri"/>
                <a:cs typeface="Calibri"/>
                <a:sym typeface="Calibri"/>
              </a:rPr>
              <a:t>Y. Wang and H. Liu, “</a:t>
            </a:r>
            <a:r>
              <a:rPr lang="en-GB" sz="2200" b="1">
                <a:latin typeface="Calibri"/>
                <a:ea typeface="Calibri"/>
                <a:cs typeface="Calibri"/>
                <a:sym typeface="Calibri"/>
              </a:rPr>
              <a:t>A hierarchical ship detection scheme for high resolution SAR images</a:t>
            </a:r>
            <a:r>
              <a:rPr lang="en-GB" sz="2200">
                <a:latin typeface="Calibri"/>
                <a:ea typeface="Calibri"/>
                <a:cs typeface="Calibri"/>
                <a:sym typeface="Calibri"/>
              </a:rPr>
              <a:t>,” IEEE Trans. Geosci. Remote Sens., vol. 50, no. 10, pp. 4173–4184, Oct. 2012</a:t>
            </a:r>
            <a:endParaRPr sz="2200">
              <a:latin typeface="Calibri"/>
              <a:ea typeface="Calibri"/>
              <a:cs typeface="Calibri"/>
              <a:sym typeface="Calibri"/>
            </a:endParaRPr>
          </a:p>
          <a:p>
            <a:pPr marL="0" lvl="0" indent="0" algn="l" rtl="0">
              <a:spcBef>
                <a:spcPts val="1000"/>
              </a:spcBef>
              <a:spcAft>
                <a:spcPts val="0"/>
              </a:spcAft>
              <a:buNone/>
            </a:pPr>
            <a:r>
              <a:rPr lang="en-GB" sz="2200">
                <a:latin typeface="Calibri"/>
                <a:ea typeface="Calibri"/>
                <a:cs typeface="Calibri"/>
                <a:sym typeface="Calibri"/>
              </a:rPr>
              <a:t>⮚The existing system classify ships from normal images using normal CNN. </a:t>
            </a:r>
            <a:endParaRPr sz="2200">
              <a:latin typeface="Calibri"/>
              <a:ea typeface="Calibri"/>
              <a:cs typeface="Calibri"/>
              <a:sym typeface="Calibri"/>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a:latin typeface="Calibri"/>
                <a:ea typeface="Calibri"/>
                <a:cs typeface="Calibri"/>
                <a:sym typeface="Calibri"/>
              </a:rPr>
              <a:t>DRAWBACKS</a:t>
            </a:r>
            <a:endParaRPr>
              <a:latin typeface="Calibri"/>
              <a:ea typeface="Calibri"/>
              <a:cs typeface="Calibri"/>
              <a:sym typeface="Calibri"/>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2200">
                <a:latin typeface="Calibri"/>
                <a:ea typeface="Calibri"/>
                <a:cs typeface="Calibri"/>
                <a:sym typeface="Calibri"/>
              </a:rPr>
              <a:t>⮚The existing system has low accuracy.</a:t>
            </a:r>
            <a:endParaRPr sz="2200">
              <a:latin typeface="Calibri"/>
              <a:ea typeface="Calibri"/>
              <a:cs typeface="Calibri"/>
              <a:sym typeface="Calibri"/>
            </a:endParaRPr>
          </a:p>
          <a:p>
            <a:pPr marL="0" lvl="0" indent="0" algn="l" rtl="0">
              <a:lnSpc>
                <a:spcPct val="90000"/>
              </a:lnSpc>
              <a:spcBef>
                <a:spcPts val="1000"/>
              </a:spcBef>
              <a:spcAft>
                <a:spcPts val="0"/>
              </a:spcAft>
              <a:buNone/>
            </a:pPr>
            <a:r>
              <a:rPr lang="en-GB" sz="2200">
                <a:latin typeface="Calibri"/>
                <a:ea typeface="Calibri"/>
                <a:cs typeface="Calibri"/>
                <a:sym typeface="Calibri"/>
              </a:rPr>
              <a:t>⮚It was only able to predict ship type from satellite   images.</a:t>
            </a:r>
            <a:endParaRPr sz="2200">
              <a:latin typeface="Calibri"/>
              <a:ea typeface="Calibri"/>
              <a:cs typeface="Calibri"/>
              <a:sym typeface="Calibri"/>
            </a:endParaRPr>
          </a:p>
          <a:p>
            <a:pPr marL="0" lvl="0" indent="0" algn="l" rtl="0">
              <a:lnSpc>
                <a:spcPct val="90000"/>
              </a:lnSpc>
              <a:spcBef>
                <a:spcPts val="1000"/>
              </a:spcBef>
              <a:spcAft>
                <a:spcPts val="0"/>
              </a:spcAft>
              <a:buNone/>
            </a:pPr>
            <a:r>
              <a:rPr lang="en-GB" sz="2200">
                <a:latin typeface="Calibri"/>
                <a:ea typeface="Calibri"/>
                <a:cs typeface="Calibri"/>
                <a:sym typeface="Calibri"/>
              </a:rPr>
              <a:t>⮚It cannot predict ship type from a SAR image.</a:t>
            </a:r>
            <a:endParaRPr sz="2200">
              <a:latin typeface="Calibri"/>
              <a:ea typeface="Calibri"/>
              <a:cs typeface="Calibri"/>
              <a:sym typeface="Calibri"/>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a:latin typeface="Calibri"/>
                <a:ea typeface="Calibri"/>
                <a:cs typeface="Calibri"/>
                <a:sym typeface="Calibri"/>
              </a:rPr>
              <a:t>PROPOSED SYSTEM</a:t>
            </a:r>
            <a:endParaRPr>
              <a:latin typeface="Calibri"/>
              <a:ea typeface="Calibri"/>
              <a:cs typeface="Calibri"/>
              <a:sym typeface="Calibri"/>
            </a:endParaRPr>
          </a:p>
        </p:txBody>
      </p:sp>
      <p:sp>
        <p:nvSpPr>
          <p:cNvPr id="166" name="Google Shape;166;p18"/>
          <p:cNvSpPr txBox="1">
            <a:spLocks noGrp="1"/>
          </p:cNvSpPr>
          <p:nvPr>
            <p:ph type="body" idx="1"/>
          </p:nvPr>
        </p:nvSpPr>
        <p:spPr>
          <a:xfrm>
            <a:off x="1297500" y="1567550"/>
            <a:ext cx="73767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2800">
                <a:latin typeface="Calibri"/>
                <a:ea typeface="Calibri"/>
                <a:cs typeface="Calibri"/>
                <a:sym typeface="Calibri"/>
              </a:rPr>
              <a:t>⮚</a:t>
            </a:r>
            <a:r>
              <a:rPr lang="en-GB" sz="2200">
                <a:latin typeface="Calibri"/>
                <a:ea typeface="Calibri"/>
                <a:cs typeface="Calibri"/>
                <a:sym typeface="Calibri"/>
              </a:rPr>
              <a:t>“</a:t>
            </a:r>
            <a:r>
              <a:rPr lang="en-GB" sz="2200" b="1">
                <a:latin typeface="Calibri"/>
                <a:ea typeface="Calibri"/>
                <a:cs typeface="Calibri"/>
                <a:sym typeface="Calibri"/>
              </a:rPr>
              <a:t>Ship Classification in Medium-Resolution SAR Images via Densely Connected Triplet CNNs Integrating Fisher Discrimination Regularized Metric Learning” </a:t>
            </a:r>
            <a:r>
              <a:rPr lang="en-GB" sz="2200">
                <a:latin typeface="Calibri"/>
                <a:ea typeface="Calibri"/>
                <a:cs typeface="Calibri"/>
                <a:sym typeface="Calibri"/>
              </a:rPr>
              <a:t>Jinglu He, Yinghua Wang ,Hongwei Liu, june 2020</a:t>
            </a:r>
            <a:endParaRPr sz="2200">
              <a:latin typeface="Calibri"/>
              <a:ea typeface="Calibri"/>
              <a:cs typeface="Calibri"/>
              <a:sym typeface="Calibri"/>
            </a:endParaRPr>
          </a:p>
          <a:p>
            <a:pPr marL="0" lvl="0" indent="0" algn="l" rtl="0">
              <a:lnSpc>
                <a:spcPct val="90000"/>
              </a:lnSpc>
              <a:spcBef>
                <a:spcPts val="1000"/>
              </a:spcBef>
              <a:spcAft>
                <a:spcPts val="0"/>
              </a:spcAft>
              <a:buNone/>
            </a:pPr>
            <a:r>
              <a:rPr lang="en-GB" sz="2200">
                <a:latin typeface="Calibri"/>
                <a:ea typeface="Calibri"/>
                <a:cs typeface="Calibri"/>
                <a:sym typeface="Calibri"/>
              </a:rPr>
              <a:t>⮚Use tripplet CNN for classifying ship from satellite image.</a:t>
            </a:r>
            <a:endParaRPr sz="2200">
              <a:latin typeface="Calibri"/>
              <a:ea typeface="Calibri"/>
              <a:cs typeface="Calibri"/>
              <a:sym typeface="Calibri"/>
            </a:endParaRPr>
          </a:p>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600" y="4589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a:latin typeface="Calibri"/>
                <a:ea typeface="Calibri"/>
                <a:cs typeface="Calibri"/>
                <a:sym typeface="Calibri"/>
              </a:rPr>
              <a:t>SAR</a:t>
            </a:r>
            <a:endParaRPr sz="4400">
              <a:latin typeface="Calibri"/>
              <a:ea typeface="Calibri"/>
              <a:cs typeface="Calibri"/>
              <a:sym typeface="Calibri"/>
            </a:endParaRPr>
          </a:p>
        </p:txBody>
      </p:sp>
      <p:sp>
        <p:nvSpPr>
          <p:cNvPr id="172" name="Google Shape;172;p19"/>
          <p:cNvSpPr txBox="1">
            <a:spLocks noGrp="1"/>
          </p:cNvSpPr>
          <p:nvPr>
            <p:ph type="body" idx="1"/>
          </p:nvPr>
        </p:nvSpPr>
        <p:spPr>
          <a:xfrm>
            <a:off x="784600" y="1373050"/>
            <a:ext cx="8238300" cy="3487200"/>
          </a:xfrm>
          <a:prstGeom prst="rect">
            <a:avLst/>
          </a:prstGeom>
        </p:spPr>
        <p:txBody>
          <a:bodyPr spcFirstLastPara="1" wrap="square" lIns="91425" tIns="91425" rIns="91425" bIns="91425" anchor="t" anchorCtr="0">
            <a:normAutofit fontScale="85000" lnSpcReduction="20000"/>
          </a:bodyPr>
          <a:lstStyle/>
          <a:p>
            <a:pPr marL="0" lvl="0" indent="0" algn="l" rtl="0">
              <a:spcBef>
                <a:spcPts val="600"/>
              </a:spcBef>
              <a:spcAft>
                <a:spcPts val="0"/>
              </a:spcAft>
              <a:buNone/>
            </a:pPr>
            <a:r>
              <a:rPr lang="en-GB" sz="2550">
                <a:solidFill>
                  <a:schemeClr val="dk2"/>
                </a:solidFill>
                <a:latin typeface="Calibri"/>
                <a:ea typeface="Calibri"/>
                <a:cs typeface="Calibri"/>
                <a:sym typeface="Calibri"/>
              </a:rPr>
              <a:t>•The medium to high resolution and wide coverage imaging ability of Synthetic Aperture Radar (SAR) systems are developed for intelligent maritime surveillance, especially for ship classification in SAR images </a:t>
            </a:r>
            <a:endParaRPr sz="2550">
              <a:solidFill>
                <a:schemeClr val="dk2"/>
              </a:solidFill>
              <a:latin typeface="Calibri"/>
              <a:ea typeface="Calibri"/>
              <a:cs typeface="Calibri"/>
              <a:sym typeface="Calibri"/>
            </a:endParaRPr>
          </a:p>
          <a:p>
            <a:pPr marL="0" lvl="0" indent="0" algn="l" rtl="0">
              <a:spcBef>
                <a:spcPts val="600"/>
              </a:spcBef>
              <a:spcAft>
                <a:spcPts val="0"/>
              </a:spcAft>
              <a:buNone/>
            </a:pPr>
            <a:r>
              <a:rPr lang="en-GB" sz="2550">
                <a:solidFill>
                  <a:schemeClr val="dk2"/>
                </a:solidFill>
                <a:latin typeface="Calibri"/>
                <a:ea typeface="Calibri"/>
                <a:cs typeface="Calibri"/>
                <a:sym typeface="Calibri"/>
              </a:rPr>
              <a:t>•SAR is independent of flight altitude, whether, and has day and night imaging capability</a:t>
            </a:r>
            <a:endParaRPr sz="2550">
              <a:solidFill>
                <a:schemeClr val="dk2"/>
              </a:solidFill>
              <a:latin typeface="Calibri"/>
              <a:ea typeface="Calibri"/>
              <a:cs typeface="Calibri"/>
              <a:sym typeface="Calibri"/>
            </a:endParaRPr>
          </a:p>
          <a:p>
            <a:pPr marL="0" lvl="0" indent="0" algn="l" rtl="0">
              <a:spcBef>
                <a:spcPts val="600"/>
              </a:spcBef>
              <a:spcAft>
                <a:spcPts val="0"/>
              </a:spcAft>
              <a:buNone/>
            </a:pPr>
            <a:r>
              <a:rPr lang="en-GB" sz="2550">
                <a:solidFill>
                  <a:schemeClr val="dk2"/>
                </a:solidFill>
                <a:latin typeface="Calibri"/>
                <a:ea typeface="Calibri"/>
                <a:cs typeface="Calibri"/>
                <a:sym typeface="Calibri"/>
              </a:rPr>
              <a:t>•Applications of SAR are numerous. Examples include topography, oceanography, glaciology, geology. SAR can also be applied for monitoring civil infrastructure stability such as bridges and also be used in environment monitoring such as oil spills, flooding, urban growth, military surveillance.</a:t>
            </a:r>
            <a:endParaRPr sz="2550">
              <a:solidFill>
                <a:schemeClr val="dk2"/>
              </a:solidFill>
              <a:latin typeface="Calibri"/>
              <a:ea typeface="Calibri"/>
              <a:cs typeface="Calibri"/>
              <a:sym typeface="Calibri"/>
            </a:endParaRPr>
          </a:p>
          <a:p>
            <a:pPr marL="0" lvl="0" indent="0" algn="l" rtl="0">
              <a:spcBef>
                <a:spcPts val="6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4400" b="1">
                <a:latin typeface="Calibri"/>
                <a:ea typeface="Calibri"/>
                <a:cs typeface="Calibri"/>
                <a:sym typeface="Calibri"/>
              </a:rPr>
              <a:t>SYSTEM SPECIFICATIONS</a:t>
            </a:r>
            <a:endParaRPr sz="4400">
              <a:latin typeface="Calibri"/>
              <a:ea typeface="Calibri"/>
              <a:cs typeface="Calibri"/>
              <a:sym typeface="Calibri"/>
            </a:endParaRPr>
          </a:p>
        </p:txBody>
      </p:sp>
      <p:sp>
        <p:nvSpPr>
          <p:cNvPr id="141" name="Google Shape;141;p14"/>
          <p:cNvSpPr txBox="1">
            <a:spLocks noGrp="1"/>
          </p:cNvSpPr>
          <p:nvPr>
            <p:ph type="body" idx="1"/>
          </p:nvPr>
        </p:nvSpPr>
        <p:spPr>
          <a:xfrm>
            <a:off x="795500" y="1567550"/>
            <a:ext cx="3905400" cy="2911200"/>
          </a:xfrm>
          <a:prstGeom prst="rect">
            <a:avLst/>
          </a:prstGeom>
        </p:spPr>
        <p:txBody>
          <a:bodyPr spcFirstLastPara="1" wrap="square" lIns="91425" tIns="91425" rIns="91425" bIns="91425" anchor="t" anchorCtr="0">
            <a:normAutofit fontScale="85000" lnSpcReduction="10000"/>
          </a:bodyPr>
          <a:lstStyle/>
          <a:p>
            <a:pPr marL="0" lvl="0" indent="0" algn="l" rtl="0">
              <a:spcBef>
                <a:spcPts val="800"/>
              </a:spcBef>
              <a:spcAft>
                <a:spcPts val="0"/>
              </a:spcAft>
              <a:buNone/>
            </a:pPr>
            <a:r>
              <a:rPr lang="en-GB" sz="3850" b="1" u="sng">
                <a:latin typeface="Calibri"/>
                <a:ea typeface="Calibri"/>
                <a:cs typeface="Calibri"/>
                <a:sym typeface="Calibri"/>
              </a:rPr>
              <a:t>Software Specification</a:t>
            </a:r>
            <a:endParaRPr sz="3850" b="1" u="sng">
              <a:latin typeface="Calibri"/>
              <a:ea typeface="Calibri"/>
              <a:cs typeface="Calibri"/>
              <a:sym typeface="Calibri"/>
            </a:endParaRPr>
          </a:p>
          <a:p>
            <a:pPr marL="0" lvl="0" indent="0" algn="l" rtl="0">
              <a:spcBef>
                <a:spcPts val="600"/>
              </a:spcBef>
              <a:spcAft>
                <a:spcPts val="0"/>
              </a:spcAft>
              <a:buNone/>
            </a:pPr>
            <a:r>
              <a:rPr lang="en-GB" sz="2050">
                <a:latin typeface="Arial"/>
                <a:ea typeface="Arial"/>
                <a:cs typeface="Arial"/>
                <a:sym typeface="Arial"/>
              </a:rPr>
              <a:t>❖</a:t>
            </a:r>
            <a:r>
              <a:rPr lang="en-GB" sz="2350">
                <a:latin typeface="Calibri"/>
                <a:ea typeface="Calibri"/>
                <a:cs typeface="Calibri"/>
                <a:sym typeface="Calibri"/>
              </a:rPr>
              <a:t>Tool: Sublime text, Anaconda,                    tkinter</a:t>
            </a:r>
            <a:endParaRPr sz="2350">
              <a:latin typeface="Calibri"/>
              <a:ea typeface="Calibri"/>
              <a:cs typeface="Calibri"/>
              <a:sym typeface="Calibri"/>
            </a:endParaRPr>
          </a:p>
          <a:p>
            <a:pPr marL="0" lvl="0" indent="0" algn="l" rtl="0">
              <a:spcBef>
                <a:spcPts val="600"/>
              </a:spcBef>
              <a:spcAft>
                <a:spcPts val="0"/>
              </a:spcAft>
              <a:buNone/>
            </a:pPr>
            <a:r>
              <a:rPr lang="en-GB" sz="2050">
                <a:latin typeface="Arial"/>
                <a:ea typeface="Arial"/>
                <a:cs typeface="Arial"/>
                <a:sym typeface="Arial"/>
              </a:rPr>
              <a:t>❖</a:t>
            </a:r>
            <a:r>
              <a:rPr lang="en-GB" sz="2350">
                <a:latin typeface="Calibri"/>
                <a:ea typeface="Calibri"/>
                <a:cs typeface="Calibri"/>
                <a:sym typeface="Calibri"/>
              </a:rPr>
              <a:t>Language: Python</a:t>
            </a:r>
            <a:endParaRPr sz="2350">
              <a:latin typeface="Calibri"/>
              <a:ea typeface="Calibri"/>
              <a:cs typeface="Calibri"/>
              <a:sym typeface="Calibri"/>
            </a:endParaRPr>
          </a:p>
          <a:p>
            <a:pPr marL="0" lvl="0" indent="0" algn="l" rtl="0">
              <a:spcBef>
                <a:spcPts val="600"/>
              </a:spcBef>
              <a:spcAft>
                <a:spcPts val="0"/>
              </a:spcAft>
              <a:buNone/>
            </a:pPr>
            <a:r>
              <a:rPr lang="en-GB" sz="2050">
                <a:latin typeface="Arial"/>
                <a:ea typeface="Arial"/>
                <a:cs typeface="Arial"/>
                <a:sym typeface="Arial"/>
              </a:rPr>
              <a:t>❖</a:t>
            </a:r>
            <a:r>
              <a:rPr lang="en-GB" sz="2350">
                <a:latin typeface="Calibri"/>
                <a:ea typeface="Calibri"/>
                <a:cs typeface="Calibri"/>
                <a:sym typeface="Calibri"/>
              </a:rPr>
              <a:t>Operating System: Windows 7 or   later</a:t>
            </a:r>
            <a:endParaRPr sz="2350">
              <a:latin typeface="Calibri"/>
              <a:ea typeface="Calibri"/>
              <a:cs typeface="Calibri"/>
              <a:sym typeface="Calibri"/>
            </a:endParaRPr>
          </a:p>
          <a:p>
            <a:pPr marL="0" lvl="0" indent="0" algn="l" rtl="0">
              <a:spcBef>
                <a:spcPts val="600"/>
              </a:spcBef>
              <a:spcAft>
                <a:spcPts val="1200"/>
              </a:spcAft>
              <a:buNone/>
            </a:pPr>
            <a:endParaRPr/>
          </a:p>
        </p:txBody>
      </p:sp>
      <p:sp>
        <p:nvSpPr>
          <p:cNvPr id="142" name="Google Shape;142;p14"/>
          <p:cNvSpPr txBox="1">
            <a:spLocks noGrp="1"/>
          </p:cNvSpPr>
          <p:nvPr>
            <p:ph type="body" idx="2"/>
          </p:nvPr>
        </p:nvSpPr>
        <p:spPr>
          <a:xfrm>
            <a:off x="4933225" y="1567550"/>
            <a:ext cx="4263900" cy="29112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GB" sz="3000" b="1" u="sng">
                <a:latin typeface="Calibri"/>
                <a:ea typeface="Calibri"/>
                <a:cs typeface="Calibri"/>
                <a:sym typeface="Calibri"/>
              </a:rPr>
              <a:t>Hardware Specification</a:t>
            </a:r>
            <a:endParaRPr sz="3000" b="1" u="sng">
              <a:latin typeface="Calibri"/>
              <a:ea typeface="Calibri"/>
              <a:cs typeface="Calibri"/>
              <a:sym typeface="Calibri"/>
            </a:endParaRPr>
          </a:p>
          <a:p>
            <a:pPr marL="0" lvl="0" indent="0" algn="just" rtl="0">
              <a:lnSpc>
                <a:spcPct val="150000"/>
              </a:lnSpc>
              <a:spcBef>
                <a:spcPts val="0"/>
              </a:spcBef>
              <a:spcAft>
                <a:spcPts val="0"/>
              </a:spcAft>
              <a:buNone/>
            </a:pPr>
            <a:r>
              <a:rPr lang="en-GB" sz="2050">
                <a:latin typeface="Arial"/>
                <a:ea typeface="Arial"/>
                <a:cs typeface="Arial"/>
                <a:sym typeface="Arial"/>
              </a:rPr>
              <a:t>❖</a:t>
            </a:r>
            <a:r>
              <a:rPr lang="en-GB" sz="1800">
                <a:latin typeface="Arial"/>
                <a:ea typeface="Arial"/>
                <a:cs typeface="Arial"/>
                <a:sym typeface="Arial"/>
              </a:rPr>
              <a:t>Processor: i3</a:t>
            </a:r>
            <a:endParaRPr sz="1800">
              <a:latin typeface="Arial"/>
              <a:ea typeface="Arial"/>
              <a:cs typeface="Arial"/>
              <a:sym typeface="Arial"/>
            </a:endParaRPr>
          </a:p>
          <a:p>
            <a:pPr marL="0" lvl="0" indent="0" algn="just" rtl="0">
              <a:lnSpc>
                <a:spcPct val="150000"/>
              </a:lnSpc>
              <a:spcBef>
                <a:spcPts val="0"/>
              </a:spcBef>
              <a:spcAft>
                <a:spcPts val="0"/>
              </a:spcAft>
              <a:buNone/>
            </a:pPr>
            <a:r>
              <a:rPr lang="en-GB" sz="2050">
                <a:latin typeface="Arial"/>
                <a:ea typeface="Arial"/>
                <a:cs typeface="Arial"/>
                <a:sym typeface="Arial"/>
              </a:rPr>
              <a:t>❖</a:t>
            </a:r>
            <a:r>
              <a:rPr lang="en-GB" sz="1800">
                <a:latin typeface="Arial"/>
                <a:ea typeface="Arial"/>
                <a:cs typeface="Arial"/>
                <a:sym typeface="Arial"/>
              </a:rPr>
              <a:t>RAM: 4GB</a:t>
            </a:r>
            <a:endParaRPr sz="1800">
              <a:latin typeface="Arial"/>
              <a:ea typeface="Arial"/>
              <a:cs typeface="Arial"/>
              <a:sym typeface="Arial"/>
            </a:endParaRPr>
          </a:p>
          <a:p>
            <a:pPr marL="0" lvl="0" indent="0" algn="just" rtl="0">
              <a:lnSpc>
                <a:spcPct val="150000"/>
              </a:lnSpc>
              <a:spcBef>
                <a:spcPts val="0"/>
              </a:spcBef>
              <a:spcAft>
                <a:spcPts val="0"/>
              </a:spcAft>
              <a:buNone/>
            </a:pPr>
            <a:r>
              <a:rPr lang="en-GB" sz="2050">
                <a:latin typeface="Arial"/>
                <a:ea typeface="Arial"/>
                <a:cs typeface="Arial"/>
                <a:sym typeface="Arial"/>
              </a:rPr>
              <a:t>❖</a:t>
            </a:r>
            <a:r>
              <a:rPr lang="en-GB" sz="1800">
                <a:latin typeface="Arial"/>
                <a:ea typeface="Arial"/>
                <a:cs typeface="Arial"/>
                <a:sym typeface="Arial"/>
              </a:rPr>
              <a:t>Hard Disk: 256GB or above</a:t>
            </a:r>
            <a:endParaRPr sz="1800">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a:latin typeface="Calibri"/>
                <a:ea typeface="Calibri"/>
                <a:cs typeface="Calibri"/>
                <a:sym typeface="Calibri"/>
              </a:rPr>
              <a:t>SYSTEM DESIGN</a:t>
            </a:r>
            <a:endParaRPr>
              <a:latin typeface="Calibri"/>
              <a:ea typeface="Calibri"/>
              <a:cs typeface="Calibri"/>
              <a:sym typeface="Calibri"/>
            </a:endParaRPr>
          </a:p>
        </p:txBody>
      </p:sp>
      <p:sp>
        <p:nvSpPr>
          <p:cNvPr id="178" name="Google Shape;178;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9" name="Google Shape;179;p20"/>
          <p:cNvPicPr preferRelativeResize="0"/>
          <p:nvPr/>
        </p:nvPicPr>
        <p:blipFill>
          <a:blip r:embed="rId3">
            <a:alphaModFix/>
          </a:blip>
          <a:stretch>
            <a:fillRect/>
          </a:stretch>
        </p:blipFill>
        <p:spPr>
          <a:xfrm>
            <a:off x="348700" y="1460225"/>
            <a:ext cx="8467024" cy="3399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a:latin typeface="Calibri"/>
                <a:ea typeface="Calibri"/>
                <a:cs typeface="Calibri"/>
                <a:sym typeface="Calibri"/>
              </a:rPr>
              <a:t>DFD</a:t>
            </a:r>
            <a:r>
              <a:rPr lang="en-GB" sz="4400">
                <a:latin typeface="Calibri"/>
                <a:ea typeface="Calibri"/>
                <a:cs typeface="Calibri"/>
                <a:sym typeface="Calibri"/>
              </a:rPr>
              <a:t>-Level 0</a:t>
            </a:r>
            <a:endParaRPr>
              <a:latin typeface="Calibri"/>
              <a:ea typeface="Calibri"/>
              <a:cs typeface="Calibri"/>
              <a:sym typeface="Calibri"/>
            </a:endParaRPr>
          </a:p>
        </p:txBody>
      </p:sp>
      <p:sp>
        <p:nvSpPr>
          <p:cNvPr id="185" name="Google Shape;185;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6" name="Google Shape;186;p21"/>
          <p:cNvPicPr preferRelativeResize="0"/>
          <p:nvPr/>
        </p:nvPicPr>
        <p:blipFill>
          <a:blip r:embed="rId3">
            <a:alphaModFix/>
          </a:blip>
          <a:stretch>
            <a:fillRect/>
          </a:stretch>
        </p:blipFill>
        <p:spPr>
          <a:xfrm>
            <a:off x="283325" y="1460400"/>
            <a:ext cx="8554350" cy="3443063"/>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660</Words>
  <Application>Microsoft Office PowerPoint</Application>
  <PresentationFormat>On-screen Show (16:9)</PresentationFormat>
  <Paragraphs>72</Paragraphs>
  <Slides>26</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Calibri</vt:lpstr>
      <vt:lpstr>Lato</vt:lpstr>
      <vt:lpstr>Times New Roman</vt:lpstr>
      <vt:lpstr>Montserrat</vt:lpstr>
      <vt:lpstr>arial</vt:lpstr>
      <vt:lpstr>arial</vt:lpstr>
      <vt:lpstr>Focus</vt:lpstr>
      <vt:lpstr>             SHIP  CLASSIFICATION  USING TRIPLET CNN </vt:lpstr>
      <vt:lpstr>INTRODUCTION</vt:lpstr>
      <vt:lpstr>EXISTING SYSTEM</vt:lpstr>
      <vt:lpstr>DRAWBACKS</vt:lpstr>
      <vt:lpstr>PROPOSED SYSTEM</vt:lpstr>
      <vt:lpstr>SAR</vt:lpstr>
      <vt:lpstr>SYSTEM SPECIFICATIONS</vt:lpstr>
      <vt:lpstr>SYSTEM DESIGN</vt:lpstr>
      <vt:lpstr>DFD-Level 0</vt:lpstr>
      <vt:lpstr>DFD-Level 1</vt:lpstr>
      <vt:lpstr>DFD-Level 2</vt:lpstr>
      <vt:lpstr>DFD-Level 3</vt:lpstr>
      <vt:lpstr>Libraries</vt:lpstr>
      <vt:lpstr>Module 1-GUI</vt:lpstr>
      <vt:lpstr>PowerPoint Presentation</vt:lpstr>
      <vt:lpstr>Module2- IMAGE CALIBRATION</vt:lpstr>
      <vt:lpstr>PowerPoint Presentation</vt:lpstr>
      <vt:lpstr>MODULE 3-ARCHITECTURE CREATION</vt:lpstr>
      <vt:lpstr>PowerPoint Presentation</vt:lpstr>
      <vt:lpstr>PowerPoint Presentation</vt:lpstr>
      <vt:lpstr>MODULE-4 PREDICTION</vt:lpstr>
      <vt:lpstr>PowerPoint Presentation</vt:lpstr>
      <vt:lpstr>FUTURE SCOPE</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Ashil Johnson</cp:lastModifiedBy>
  <cp:revision>6</cp:revision>
  <dcterms:modified xsi:type="dcterms:W3CDTF">2022-06-03T02:34:52Z</dcterms:modified>
</cp:coreProperties>
</file>