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1"/>
  </p:notesMasterIdLst>
  <p:sldIdLst>
    <p:sldId id="261" r:id="rId2"/>
    <p:sldId id="258" r:id="rId3"/>
    <p:sldId id="267" r:id="rId4"/>
    <p:sldId id="266" r:id="rId5"/>
    <p:sldId id="265" r:id="rId6"/>
    <p:sldId id="268" r:id="rId7"/>
    <p:sldId id="264" r:id="rId8"/>
    <p:sldId id="269" r:id="rId9"/>
    <p:sldId id="270" r:id="rId10"/>
    <p:sldId id="271" r:id="rId11"/>
    <p:sldId id="273" r:id="rId12"/>
    <p:sldId id="272" r:id="rId13"/>
    <p:sldId id="277" r:id="rId14"/>
    <p:sldId id="278" r:id="rId15"/>
    <p:sldId id="279" r:id="rId16"/>
    <p:sldId id="280" r:id="rId17"/>
    <p:sldId id="274" r:id="rId18"/>
    <p:sldId id="275" r:id="rId19"/>
    <p:sldId id="276" r:id="rId20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130" autoAdjust="0"/>
    <p:restoredTop sz="87621" autoAdjust="0"/>
  </p:normalViewPr>
  <p:slideViewPr>
    <p:cSldViewPr>
      <p:cViewPr>
        <p:scale>
          <a:sx n="66" d="100"/>
          <a:sy n="66" d="100"/>
        </p:scale>
        <p:origin x="-1814" y="-6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899023-5BD8-4C3A-8B61-A0CBC182F5C8}" type="doc">
      <dgm:prSet loTypeId="urn:microsoft.com/office/officeart/2005/8/layout/vList2" loCatId="list" qsTypeId="urn:microsoft.com/office/officeart/2005/8/quickstyle/simple3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41BB6223-8F99-4C3F-A833-6357D9FA8D60}">
      <dgm:prSet phldrT="[Text]"/>
      <dgm:spPr/>
      <dgm:t>
        <a:bodyPr/>
        <a:lstStyle/>
        <a:p>
          <a:r>
            <a:rPr lang="en-IN" b="1" dirty="0"/>
            <a:t>Insurance “claim” underwriting</a:t>
          </a:r>
          <a:endParaRPr lang="en-US" dirty="0"/>
        </a:p>
      </dgm:t>
    </dgm:pt>
    <dgm:pt modelId="{1900B1CB-DAA0-4AE3-B878-5D26F8D13B63}" type="parTrans" cxnId="{985F98CC-A77A-4FA5-8846-E549A4FD99BD}">
      <dgm:prSet/>
      <dgm:spPr/>
      <dgm:t>
        <a:bodyPr/>
        <a:lstStyle/>
        <a:p>
          <a:endParaRPr lang="en-US"/>
        </a:p>
      </dgm:t>
    </dgm:pt>
    <dgm:pt modelId="{AC5FCF27-F872-4FCD-878D-E25482C7921E}" type="sibTrans" cxnId="{985F98CC-A77A-4FA5-8846-E549A4FD99BD}">
      <dgm:prSet/>
      <dgm:spPr/>
      <dgm:t>
        <a:bodyPr/>
        <a:lstStyle/>
        <a:p>
          <a:endParaRPr lang="en-US"/>
        </a:p>
      </dgm:t>
    </dgm:pt>
    <dgm:pt modelId="{4D3868AC-C903-4AF8-963F-768E312A67FB}">
      <dgm:prSet phldrT="[Text]"/>
      <dgm:spPr/>
      <dgm:t>
        <a:bodyPr/>
        <a:lstStyle/>
        <a:p>
          <a:r>
            <a:rPr lang="en-IN" b="1" dirty="0"/>
            <a:t>Underwriting profit</a:t>
          </a:r>
          <a:endParaRPr lang="en-US" dirty="0"/>
        </a:p>
      </dgm:t>
    </dgm:pt>
    <dgm:pt modelId="{EB198AA1-52FA-4615-83A1-66E32F4AB1FD}" type="parTrans" cxnId="{A65A0D42-761D-4B8C-ADA5-9E037F61A1F6}">
      <dgm:prSet/>
      <dgm:spPr/>
      <dgm:t>
        <a:bodyPr/>
        <a:lstStyle/>
        <a:p>
          <a:endParaRPr lang="en-US"/>
        </a:p>
      </dgm:t>
    </dgm:pt>
    <dgm:pt modelId="{40D95997-F2FE-44D8-965D-763567C59E53}" type="sibTrans" cxnId="{A65A0D42-761D-4B8C-ADA5-9E037F61A1F6}">
      <dgm:prSet/>
      <dgm:spPr/>
      <dgm:t>
        <a:bodyPr/>
        <a:lstStyle/>
        <a:p>
          <a:endParaRPr lang="en-US"/>
        </a:p>
      </dgm:t>
    </dgm:pt>
    <dgm:pt modelId="{78FDACE6-4710-4279-9F6E-F6644E32AC3B}">
      <dgm:prSet phldrT="[Text]"/>
      <dgm:spPr/>
      <dgm:t>
        <a:bodyPr/>
        <a:lstStyle/>
        <a:p>
          <a:r>
            <a:rPr lang="en-IN" b="1" dirty="0"/>
            <a:t>Policy awareness of customers</a:t>
          </a:r>
          <a:endParaRPr lang="en-US" dirty="0"/>
        </a:p>
      </dgm:t>
    </dgm:pt>
    <dgm:pt modelId="{CD1D8E3D-F6DD-4C11-A932-28B455E9D71E}" type="parTrans" cxnId="{BB9F0D5D-1FA2-481F-B22D-EDC377248F7A}">
      <dgm:prSet/>
      <dgm:spPr/>
      <dgm:t>
        <a:bodyPr/>
        <a:lstStyle/>
        <a:p>
          <a:endParaRPr lang="en-US"/>
        </a:p>
      </dgm:t>
    </dgm:pt>
    <dgm:pt modelId="{F231111F-D321-4359-BF37-46E491F9B6FA}" type="sibTrans" cxnId="{BB9F0D5D-1FA2-481F-B22D-EDC377248F7A}">
      <dgm:prSet/>
      <dgm:spPr/>
      <dgm:t>
        <a:bodyPr/>
        <a:lstStyle/>
        <a:p>
          <a:endParaRPr lang="en-US"/>
        </a:p>
      </dgm:t>
    </dgm:pt>
    <dgm:pt modelId="{99F4E963-3F0E-444D-8B42-BFD60ECB8789}">
      <dgm:prSet phldrT="[Text]"/>
      <dgm:spPr/>
      <dgm:t>
        <a:bodyPr/>
        <a:lstStyle/>
        <a:p>
          <a:r>
            <a:rPr lang="en-IN" b="1" dirty="0"/>
            <a:t>Service provider’s competency</a:t>
          </a:r>
          <a:endParaRPr lang="en-US" dirty="0"/>
        </a:p>
      </dgm:t>
    </dgm:pt>
    <dgm:pt modelId="{8E2CFC0B-5DCB-45E7-A39C-6839691CB4CC}" type="parTrans" cxnId="{ADFC5874-0333-4092-98AF-05B0F0E73704}">
      <dgm:prSet/>
      <dgm:spPr/>
      <dgm:t>
        <a:bodyPr/>
        <a:lstStyle/>
        <a:p>
          <a:endParaRPr lang="en-US"/>
        </a:p>
      </dgm:t>
    </dgm:pt>
    <dgm:pt modelId="{4109CB96-FCDE-4ADD-B746-C27190E96D50}" type="sibTrans" cxnId="{ADFC5874-0333-4092-98AF-05B0F0E73704}">
      <dgm:prSet/>
      <dgm:spPr/>
      <dgm:t>
        <a:bodyPr/>
        <a:lstStyle/>
        <a:p>
          <a:endParaRPr lang="en-US"/>
        </a:p>
      </dgm:t>
    </dgm:pt>
    <dgm:pt modelId="{4423BB83-4CC1-48E3-86D0-32BF143EAC6F}">
      <dgm:prSet phldrT="[Text]"/>
      <dgm:spPr/>
      <dgm:t>
        <a:bodyPr/>
        <a:lstStyle/>
        <a:p>
          <a:r>
            <a:rPr lang="en-IN" b="1" dirty="0"/>
            <a:t>Investment income</a:t>
          </a:r>
          <a:endParaRPr lang="en-US" dirty="0"/>
        </a:p>
      </dgm:t>
    </dgm:pt>
    <dgm:pt modelId="{57192E38-1433-40C2-A1E7-388D31ACC651}" type="parTrans" cxnId="{2B10C868-C0DD-4828-BE39-468B91551562}">
      <dgm:prSet/>
      <dgm:spPr/>
    </dgm:pt>
    <dgm:pt modelId="{E02755CA-22D2-4652-8294-DDDFDAF9C04E}" type="sibTrans" cxnId="{2B10C868-C0DD-4828-BE39-468B91551562}">
      <dgm:prSet/>
      <dgm:spPr/>
    </dgm:pt>
    <dgm:pt modelId="{F5A602A5-B365-42D7-8244-07E763AD519E}">
      <dgm:prSet phldrT="[Text]"/>
      <dgm:spPr/>
      <dgm:t>
        <a:bodyPr/>
        <a:lstStyle/>
        <a:p>
          <a:r>
            <a:rPr lang="en-IN" b="1" dirty="0"/>
            <a:t>Claims staff competency</a:t>
          </a:r>
          <a:endParaRPr lang="en-US" dirty="0"/>
        </a:p>
      </dgm:t>
    </dgm:pt>
    <dgm:pt modelId="{65605E04-91D6-47DC-98EE-9DBB5CE9D88B}" type="sibTrans" cxnId="{93580630-5F51-468F-BFB1-311DB9DD36AF}">
      <dgm:prSet/>
      <dgm:spPr/>
    </dgm:pt>
    <dgm:pt modelId="{3C5514A7-27D9-451B-85F7-969792BC612B}" type="parTrans" cxnId="{93580630-5F51-468F-BFB1-311DB9DD36AF}">
      <dgm:prSet/>
      <dgm:spPr/>
    </dgm:pt>
    <dgm:pt modelId="{B1835875-42AF-45BB-B9F2-E8AF769E8D82}" type="pres">
      <dgm:prSet presAssocID="{F6899023-5BD8-4C3A-8B61-A0CBC182F5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F380170-C7B2-4ECF-AB66-76FD0D95F126}" type="pres">
      <dgm:prSet presAssocID="{41BB6223-8F99-4C3F-A833-6357D9FA8D60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22DCB1-D7D6-4821-90C0-C7383140EE5E}" type="pres">
      <dgm:prSet presAssocID="{AC5FCF27-F872-4FCD-878D-E25482C7921E}" presName="spacer" presStyleCnt="0"/>
      <dgm:spPr/>
    </dgm:pt>
    <dgm:pt modelId="{41D34847-9228-4204-8457-2EAE0F838EE8}" type="pres">
      <dgm:prSet presAssocID="{4D3868AC-C903-4AF8-963F-768E312A67FB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E704D8-8C35-4ECC-8F4D-D635FF23A71F}" type="pres">
      <dgm:prSet presAssocID="{40D95997-F2FE-44D8-965D-763567C59E53}" presName="spacer" presStyleCnt="0"/>
      <dgm:spPr/>
    </dgm:pt>
    <dgm:pt modelId="{772F5A03-D106-4361-BBE0-79DCB40E6F29}" type="pres">
      <dgm:prSet presAssocID="{78FDACE6-4710-4279-9F6E-F6644E32AC3B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8370F0-23DF-4459-9831-AC3A6FF5F142}" type="pres">
      <dgm:prSet presAssocID="{F231111F-D321-4359-BF37-46E491F9B6FA}" presName="spacer" presStyleCnt="0"/>
      <dgm:spPr/>
    </dgm:pt>
    <dgm:pt modelId="{08706BB8-78D5-442E-845D-6980B2E8391A}" type="pres">
      <dgm:prSet presAssocID="{99F4E963-3F0E-444D-8B42-BFD60ECB8789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023A01-BCEE-482C-8ABA-DCBE50A02CFE}" type="pres">
      <dgm:prSet presAssocID="{4109CB96-FCDE-4ADD-B746-C27190E96D50}" presName="spacer" presStyleCnt="0"/>
      <dgm:spPr/>
    </dgm:pt>
    <dgm:pt modelId="{06757484-6CAE-4F0A-9D8B-FD96CDC017D8}" type="pres">
      <dgm:prSet presAssocID="{F5A602A5-B365-42D7-8244-07E763AD519E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B34E79-E9C8-491C-87A4-BBDC42A0B82E}" type="pres">
      <dgm:prSet presAssocID="{65605E04-91D6-47DC-98EE-9DBB5CE9D88B}" presName="spacer" presStyleCnt="0"/>
      <dgm:spPr/>
    </dgm:pt>
    <dgm:pt modelId="{76D9E5DF-E448-4656-AAB5-A68BB927B5AE}" type="pres">
      <dgm:prSet presAssocID="{4423BB83-4CC1-48E3-86D0-32BF143EAC6F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E55E22-C22C-4B30-8CE5-4235F113D92C}" type="presOf" srcId="{99F4E963-3F0E-444D-8B42-BFD60ECB8789}" destId="{08706BB8-78D5-442E-845D-6980B2E8391A}" srcOrd="0" destOrd="0" presId="urn:microsoft.com/office/officeart/2005/8/layout/vList2"/>
    <dgm:cxn modelId="{ADFC5874-0333-4092-98AF-05B0F0E73704}" srcId="{F6899023-5BD8-4C3A-8B61-A0CBC182F5C8}" destId="{99F4E963-3F0E-444D-8B42-BFD60ECB8789}" srcOrd="3" destOrd="0" parTransId="{8E2CFC0B-5DCB-45E7-A39C-6839691CB4CC}" sibTransId="{4109CB96-FCDE-4ADD-B746-C27190E96D50}"/>
    <dgm:cxn modelId="{D75246C8-95AE-4E63-82D1-B08260D4E7A0}" type="presOf" srcId="{4423BB83-4CC1-48E3-86D0-32BF143EAC6F}" destId="{76D9E5DF-E448-4656-AAB5-A68BB927B5AE}" srcOrd="0" destOrd="0" presId="urn:microsoft.com/office/officeart/2005/8/layout/vList2"/>
    <dgm:cxn modelId="{985F98CC-A77A-4FA5-8846-E549A4FD99BD}" srcId="{F6899023-5BD8-4C3A-8B61-A0CBC182F5C8}" destId="{41BB6223-8F99-4C3F-A833-6357D9FA8D60}" srcOrd="0" destOrd="0" parTransId="{1900B1CB-DAA0-4AE3-B878-5D26F8D13B63}" sibTransId="{AC5FCF27-F872-4FCD-878D-E25482C7921E}"/>
    <dgm:cxn modelId="{2B10C868-C0DD-4828-BE39-468B91551562}" srcId="{F6899023-5BD8-4C3A-8B61-A0CBC182F5C8}" destId="{4423BB83-4CC1-48E3-86D0-32BF143EAC6F}" srcOrd="5" destOrd="0" parTransId="{57192E38-1433-40C2-A1E7-388D31ACC651}" sibTransId="{E02755CA-22D2-4652-8294-DDDFDAF9C04E}"/>
    <dgm:cxn modelId="{BB9F0D5D-1FA2-481F-B22D-EDC377248F7A}" srcId="{F6899023-5BD8-4C3A-8B61-A0CBC182F5C8}" destId="{78FDACE6-4710-4279-9F6E-F6644E32AC3B}" srcOrd="2" destOrd="0" parTransId="{CD1D8E3D-F6DD-4C11-A932-28B455E9D71E}" sibTransId="{F231111F-D321-4359-BF37-46E491F9B6FA}"/>
    <dgm:cxn modelId="{02B7FFD5-AA4D-479E-86F4-686C82DC6CB1}" type="presOf" srcId="{78FDACE6-4710-4279-9F6E-F6644E32AC3B}" destId="{772F5A03-D106-4361-BBE0-79DCB40E6F29}" srcOrd="0" destOrd="0" presId="urn:microsoft.com/office/officeart/2005/8/layout/vList2"/>
    <dgm:cxn modelId="{17BF8D66-9148-46F9-A95D-7E873A4D0D9B}" type="presOf" srcId="{4D3868AC-C903-4AF8-963F-768E312A67FB}" destId="{41D34847-9228-4204-8457-2EAE0F838EE8}" srcOrd="0" destOrd="0" presId="urn:microsoft.com/office/officeart/2005/8/layout/vList2"/>
    <dgm:cxn modelId="{A65A0D42-761D-4B8C-ADA5-9E037F61A1F6}" srcId="{F6899023-5BD8-4C3A-8B61-A0CBC182F5C8}" destId="{4D3868AC-C903-4AF8-963F-768E312A67FB}" srcOrd="1" destOrd="0" parTransId="{EB198AA1-52FA-4615-83A1-66E32F4AB1FD}" sibTransId="{40D95997-F2FE-44D8-965D-763567C59E53}"/>
    <dgm:cxn modelId="{E297E9B5-8CE3-4080-9961-6C9237919E87}" type="presOf" srcId="{F6899023-5BD8-4C3A-8B61-A0CBC182F5C8}" destId="{B1835875-42AF-45BB-B9F2-E8AF769E8D82}" srcOrd="0" destOrd="0" presId="urn:microsoft.com/office/officeart/2005/8/layout/vList2"/>
    <dgm:cxn modelId="{DADE3687-394B-4CA7-AE1C-5B03415D53E7}" type="presOf" srcId="{41BB6223-8F99-4C3F-A833-6357D9FA8D60}" destId="{2F380170-C7B2-4ECF-AB66-76FD0D95F126}" srcOrd="0" destOrd="0" presId="urn:microsoft.com/office/officeart/2005/8/layout/vList2"/>
    <dgm:cxn modelId="{46E81D2E-A161-479F-BBC0-3A1E8859EEF7}" type="presOf" srcId="{F5A602A5-B365-42D7-8244-07E763AD519E}" destId="{06757484-6CAE-4F0A-9D8B-FD96CDC017D8}" srcOrd="0" destOrd="0" presId="urn:microsoft.com/office/officeart/2005/8/layout/vList2"/>
    <dgm:cxn modelId="{93580630-5F51-468F-BFB1-311DB9DD36AF}" srcId="{F6899023-5BD8-4C3A-8B61-A0CBC182F5C8}" destId="{F5A602A5-B365-42D7-8244-07E763AD519E}" srcOrd="4" destOrd="0" parTransId="{3C5514A7-27D9-451B-85F7-969792BC612B}" sibTransId="{65605E04-91D6-47DC-98EE-9DBB5CE9D88B}"/>
    <dgm:cxn modelId="{308EAA77-D8F5-4D07-99FA-6025DCA25D11}" type="presParOf" srcId="{B1835875-42AF-45BB-B9F2-E8AF769E8D82}" destId="{2F380170-C7B2-4ECF-AB66-76FD0D95F126}" srcOrd="0" destOrd="0" presId="urn:microsoft.com/office/officeart/2005/8/layout/vList2"/>
    <dgm:cxn modelId="{A00B8465-7866-4870-B4A5-E5B0531F7264}" type="presParOf" srcId="{B1835875-42AF-45BB-B9F2-E8AF769E8D82}" destId="{B022DCB1-D7D6-4821-90C0-C7383140EE5E}" srcOrd="1" destOrd="0" presId="urn:microsoft.com/office/officeart/2005/8/layout/vList2"/>
    <dgm:cxn modelId="{A5774B14-BC79-4C7E-849A-408A79AF8B7D}" type="presParOf" srcId="{B1835875-42AF-45BB-B9F2-E8AF769E8D82}" destId="{41D34847-9228-4204-8457-2EAE0F838EE8}" srcOrd="2" destOrd="0" presId="urn:microsoft.com/office/officeart/2005/8/layout/vList2"/>
    <dgm:cxn modelId="{B8656F7F-0D95-46D2-B921-8BF403A0E5BE}" type="presParOf" srcId="{B1835875-42AF-45BB-B9F2-E8AF769E8D82}" destId="{3AE704D8-8C35-4ECC-8F4D-D635FF23A71F}" srcOrd="3" destOrd="0" presId="urn:microsoft.com/office/officeart/2005/8/layout/vList2"/>
    <dgm:cxn modelId="{5A8A942D-0426-4784-85C1-04781C9A222C}" type="presParOf" srcId="{B1835875-42AF-45BB-B9F2-E8AF769E8D82}" destId="{772F5A03-D106-4361-BBE0-79DCB40E6F29}" srcOrd="4" destOrd="0" presId="urn:microsoft.com/office/officeart/2005/8/layout/vList2"/>
    <dgm:cxn modelId="{7C3E9B78-DFC3-43DA-949D-C33345BA8438}" type="presParOf" srcId="{B1835875-42AF-45BB-B9F2-E8AF769E8D82}" destId="{318370F0-23DF-4459-9831-AC3A6FF5F142}" srcOrd="5" destOrd="0" presId="urn:microsoft.com/office/officeart/2005/8/layout/vList2"/>
    <dgm:cxn modelId="{7F720CAE-0EC9-4037-87D2-C519B911FD06}" type="presParOf" srcId="{B1835875-42AF-45BB-B9F2-E8AF769E8D82}" destId="{08706BB8-78D5-442E-845D-6980B2E8391A}" srcOrd="6" destOrd="0" presId="urn:microsoft.com/office/officeart/2005/8/layout/vList2"/>
    <dgm:cxn modelId="{1DA5E845-DC44-4875-BE94-E94829566CE4}" type="presParOf" srcId="{B1835875-42AF-45BB-B9F2-E8AF769E8D82}" destId="{C3023A01-BCEE-482C-8ABA-DCBE50A02CFE}" srcOrd="7" destOrd="0" presId="urn:microsoft.com/office/officeart/2005/8/layout/vList2"/>
    <dgm:cxn modelId="{C10E6F42-E135-4C92-9936-0E73A21918D2}" type="presParOf" srcId="{B1835875-42AF-45BB-B9F2-E8AF769E8D82}" destId="{06757484-6CAE-4F0A-9D8B-FD96CDC017D8}" srcOrd="8" destOrd="0" presId="urn:microsoft.com/office/officeart/2005/8/layout/vList2"/>
    <dgm:cxn modelId="{697D2522-C131-4090-9DB3-0F17E8B020B0}" type="presParOf" srcId="{B1835875-42AF-45BB-B9F2-E8AF769E8D82}" destId="{B2B34E79-E9C8-491C-87A4-BBDC42A0B82E}" srcOrd="9" destOrd="0" presId="urn:microsoft.com/office/officeart/2005/8/layout/vList2"/>
    <dgm:cxn modelId="{DF30D3FA-DB7A-4698-99CB-30806E07E5A1}" type="presParOf" srcId="{B1835875-42AF-45BB-B9F2-E8AF769E8D82}" destId="{76D9E5DF-E448-4656-AAB5-A68BB927B5AE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899023-5BD8-4C3A-8B61-A0CBC182F5C8}" type="doc">
      <dgm:prSet loTypeId="urn:microsoft.com/office/officeart/2005/8/layout/vList2" loCatId="list" qsTypeId="urn:microsoft.com/office/officeart/2005/8/quickstyle/simple3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41BB6223-8F99-4C3F-A833-6357D9FA8D60}">
      <dgm:prSet phldrT="[Text]"/>
      <dgm:spPr/>
      <dgm:t>
        <a:bodyPr/>
        <a:lstStyle/>
        <a:p>
          <a:r>
            <a:rPr lang="en-IN" b="1" dirty="0" err="1"/>
            <a:t>Upcoding</a:t>
          </a:r>
          <a:r>
            <a:rPr lang="en-IN" b="1" dirty="0"/>
            <a:t> of Services</a:t>
          </a:r>
          <a:endParaRPr lang="en-US" dirty="0"/>
        </a:p>
      </dgm:t>
    </dgm:pt>
    <dgm:pt modelId="{1900B1CB-DAA0-4AE3-B878-5D26F8D13B63}" type="parTrans" cxnId="{985F98CC-A77A-4FA5-8846-E549A4FD99BD}">
      <dgm:prSet/>
      <dgm:spPr/>
      <dgm:t>
        <a:bodyPr/>
        <a:lstStyle/>
        <a:p>
          <a:endParaRPr lang="en-US"/>
        </a:p>
      </dgm:t>
    </dgm:pt>
    <dgm:pt modelId="{AC5FCF27-F872-4FCD-878D-E25482C7921E}" type="sibTrans" cxnId="{985F98CC-A77A-4FA5-8846-E549A4FD99BD}">
      <dgm:prSet/>
      <dgm:spPr/>
      <dgm:t>
        <a:bodyPr/>
        <a:lstStyle/>
        <a:p>
          <a:endParaRPr lang="en-US"/>
        </a:p>
      </dgm:t>
    </dgm:pt>
    <dgm:pt modelId="{4D3868AC-C903-4AF8-963F-768E312A67FB}">
      <dgm:prSet phldrT="[Text]"/>
      <dgm:spPr/>
      <dgm:t>
        <a:bodyPr/>
        <a:lstStyle/>
        <a:p>
          <a:r>
            <a:rPr lang="en-IN" b="1" dirty="0"/>
            <a:t>Duplicate Claims</a:t>
          </a:r>
          <a:endParaRPr lang="en-US" dirty="0"/>
        </a:p>
      </dgm:t>
    </dgm:pt>
    <dgm:pt modelId="{EB198AA1-52FA-4615-83A1-66E32F4AB1FD}" type="parTrans" cxnId="{A65A0D42-761D-4B8C-ADA5-9E037F61A1F6}">
      <dgm:prSet/>
      <dgm:spPr/>
      <dgm:t>
        <a:bodyPr/>
        <a:lstStyle/>
        <a:p>
          <a:endParaRPr lang="en-US"/>
        </a:p>
      </dgm:t>
    </dgm:pt>
    <dgm:pt modelId="{40D95997-F2FE-44D8-965D-763567C59E53}" type="sibTrans" cxnId="{A65A0D42-761D-4B8C-ADA5-9E037F61A1F6}">
      <dgm:prSet/>
      <dgm:spPr/>
      <dgm:t>
        <a:bodyPr/>
        <a:lstStyle/>
        <a:p>
          <a:endParaRPr lang="en-US"/>
        </a:p>
      </dgm:t>
    </dgm:pt>
    <dgm:pt modelId="{99F4E963-3F0E-444D-8B42-BFD60ECB8789}">
      <dgm:prSet phldrT="[Text]"/>
      <dgm:spPr/>
      <dgm:t>
        <a:bodyPr/>
        <a:lstStyle/>
        <a:p>
          <a:r>
            <a:rPr lang="en-IN" b="1" dirty="0"/>
            <a:t>Analyzing the claim of the individuals</a:t>
          </a:r>
          <a:endParaRPr lang="en-US" dirty="0"/>
        </a:p>
      </dgm:t>
    </dgm:pt>
    <dgm:pt modelId="{8E2CFC0B-5DCB-45E7-A39C-6839691CB4CC}" type="parTrans" cxnId="{ADFC5874-0333-4092-98AF-05B0F0E73704}">
      <dgm:prSet/>
      <dgm:spPr/>
      <dgm:t>
        <a:bodyPr/>
        <a:lstStyle/>
        <a:p>
          <a:endParaRPr lang="en-US"/>
        </a:p>
      </dgm:t>
    </dgm:pt>
    <dgm:pt modelId="{4109CB96-FCDE-4ADD-B746-C27190E96D50}" type="sibTrans" cxnId="{ADFC5874-0333-4092-98AF-05B0F0E73704}">
      <dgm:prSet/>
      <dgm:spPr/>
      <dgm:t>
        <a:bodyPr/>
        <a:lstStyle/>
        <a:p>
          <a:endParaRPr lang="en-US"/>
        </a:p>
      </dgm:t>
    </dgm:pt>
    <dgm:pt modelId="{4423BB83-4CC1-48E3-86D0-32BF143EAC6F}">
      <dgm:prSet phldrT="[Text]"/>
      <dgm:spPr/>
      <dgm:t>
        <a:bodyPr/>
        <a:lstStyle/>
        <a:p>
          <a:r>
            <a:rPr lang="en-IN" dirty="0"/>
            <a:t>·</a:t>
          </a:r>
          <a:r>
            <a:rPr lang="en-IN" b="1" dirty="0"/>
            <a:t>Generating a Quote </a:t>
          </a:r>
          <a:endParaRPr lang="en-US" dirty="0"/>
        </a:p>
      </dgm:t>
    </dgm:pt>
    <dgm:pt modelId="{57192E38-1433-40C2-A1E7-388D31ACC651}" type="parTrans" cxnId="{2B10C868-C0DD-4828-BE39-468B91551562}">
      <dgm:prSet/>
      <dgm:spPr/>
    </dgm:pt>
    <dgm:pt modelId="{E02755CA-22D2-4652-8294-DDDFDAF9C04E}" type="sibTrans" cxnId="{2B10C868-C0DD-4828-BE39-468B91551562}">
      <dgm:prSet/>
      <dgm:spPr/>
    </dgm:pt>
    <dgm:pt modelId="{F5A602A5-B365-42D7-8244-07E763AD519E}">
      <dgm:prSet phldrT="[Text]"/>
      <dgm:spPr/>
      <dgm:t>
        <a:bodyPr/>
        <a:lstStyle/>
        <a:p>
          <a:r>
            <a:rPr lang="en-IN" dirty="0"/>
            <a:t>·</a:t>
          </a:r>
          <a:r>
            <a:rPr lang="en-IN" b="1" dirty="0"/>
            <a:t>Predicting the claim of the incident </a:t>
          </a:r>
          <a:endParaRPr lang="en-US" dirty="0"/>
        </a:p>
      </dgm:t>
    </dgm:pt>
    <dgm:pt modelId="{65605E04-91D6-47DC-98EE-9DBB5CE9D88B}" type="sibTrans" cxnId="{93580630-5F51-468F-BFB1-311DB9DD36AF}">
      <dgm:prSet/>
      <dgm:spPr/>
    </dgm:pt>
    <dgm:pt modelId="{3C5514A7-27D9-451B-85F7-969792BC612B}" type="parTrans" cxnId="{93580630-5F51-468F-BFB1-311DB9DD36AF}">
      <dgm:prSet/>
      <dgm:spPr/>
    </dgm:pt>
    <dgm:pt modelId="{78FDACE6-4710-4279-9F6E-F6644E32AC3B}">
      <dgm:prSet phldrT="[Text]"/>
      <dgm:spPr/>
      <dgm:t>
        <a:bodyPr/>
        <a:lstStyle/>
        <a:p>
          <a:r>
            <a:rPr lang="en-IN" b="1" dirty="0"/>
            <a:t>Unnecessary Services</a:t>
          </a:r>
          <a:endParaRPr lang="en-US" dirty="0"/>
        </a:p>
      </dgm:t>
    </dgm:pt>
    <dgm:pt modelId="{F231111F-D321-4359-BF37-46E491F9B6FA}" type="sibTrans" cxnId="{BB9F0D5D-1FA2-481F-B22D-EDC377248F7A}">
      <dgm:prSet/>
      <dgm:spPr/>
      <dgm:t>
        <a:bodyPr/>
        <a:lstStyle/>
        <a:p>
          <a:endParaRPr lang="en-US"/>
        </a:p>
      </dgm:t>
    </dgm:pt>
    <dgm:pt modelId="{CD1D8E3D-F6DD-4C11-A932-28B455E9D71E}" type="parTrans" cxnId="{BB9F0D5D-1FA2-481F-B22D-EDC377248F7A}">
      <dgm:prSet/>
      <dgm:spPr/>
      <dgm:t>
        <a:bodyPr/>
        <a:lstStyle/>
        <a:p>
          <a:endParaRPr lang="en-US"/>
        </a:p>
      </dgm:t>
    </dgm:pt>
    <dgm:pt modelId="{B1835875-42AF-45BB-B9F2-E8AF769E8D82}" type="pres">
      <dgm:prSet presAssocID="{F6899023-5BD8-4C3A-8B61-A0CBC182F5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F380170-C7B2-4ECF-AB66-76FD0D95F126}" type="pres">
      <dgm:prSet presAssocID="{41BB6223-8F99-4C3F-A833-6357D9FA8D60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22DCB1-D7D6-4821-90C0-C7383140EE5E}" type="pres">
      <dgm:prSet presAssocID="{AC5FCF27-F872-4FCD-878D-E25482C7921E}" presName="spacer" presStyleCnt="0"/>
      <dgm:spPr/>
    </dgm:pt>
    <dgm:pt modelId="{41D34847-9228-4204-8457-2EAE0F838EE8}" type="pres">
      <dgm:prSet presAssocID="{4D3868AC-C903-4AF8-963F-768E312A67FB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E704D8-8C35-4ECC-8F4D-D635FF23A71F}" type="pres">
      <dgm:prSet presAssocID="{40D95997-F2FE-44D8-965D-763567C59E53}" presName="spacer" presStyleCnt="0"/>
      <dgm:spPr/>
    </dgm:pt>
    <dgm:pt modelId="{772F5A03-D106-4361-BBE0-79DCB40E6F29}" type="pres">
      <dgm:prSet presAssocID="{78FDACE6-4710-4279-9F6E-F6644E32AC3B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8370F0-23DF-4459-9831-AC3A6FF5F142}" type="pres">
      <dgm:prSet presAssocID="{F231111F-D321-4359-BF37-46E491F9B6FA}" presName="spacer" presStyleCnt="0"/>
      <dgm:spPr/>
    </dgm:pt>
    <dgm:pt modelId="{08706BB8-78D5-442E-845D-6980B2E8391A}" type="pres">
      <dgm:prSet presAssocID="{99F4E963-3F0E-444D-8B42-BFD60ECB8789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023A01-BCEE-482C-8ABA-DCBE50A02CFE}" type="pres">
      <dgm:prSet presAssocID="{4109CB96-FCDE-4ADD-B746-C27190E96D50}" presName="spacer" presStyleCnt="0"/>
      <dgm:spPr/>
    </dgm:pt>
    <dgm:pt modelId="{06757484-6CAE-4F0A-9D8B-FD96CDC017D8}" type="pres">
      <dgm:prSet presAssocID="{F5A602A5-B365-42D7-8244-07E763AD519E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B34E79-E9C8-491C-87A4-BBDC42A0B82E}" type="pres">
      <dgm:prSet presAssocID="{65605E04-91D6-47DC-98EE-9DBB5CE9D88B}" presName="spacer" presStyleCnt="0"/>
      <dgm:spPr/>
    </dgm:pt>
    <dgm:pt modelId="{76D9E5DF-E448-4656-AAB5-A68BB927B5AE}" type="pres">
      <dgm:prSet presAssocID="{4423BB83-4CC1-48E3-86D0-32BF143EAC6F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14323F-1CFD-4D54-A8BF-C534D525DC8E}" type="presOf" srcId="{F5A602A5-B365-42D7-8244-07E763AD519E}" destId="{06757484-6CAE-4F0A-9D8B-FD96CDC017D8}" srcOrd="0" destOrd="0" presId="urn:microsoft.com/office/officeart/2005/8/layout/vList2"/>
    <dgm:cxn modelId="{ADFC5874-0333-4092-98AF-05B0F0E73704}" srcId="{F6899023-5BD8-4C3A-8B61-A0CBC182F5C8}" destId="{99F4E963-3F0E-444D-8B42-BFD60ECB8789}" srcOrd="3" destOrd="0" parTransId="{8E2CFC0B-5DCB-45E7-A39C-6839691CB4CC}" sibTransId="{4109CB96-FCDE-4ADD-B746-C27190E96D50}"/>
    <dgm:cxn modelId="{985F98CC-A77A-4FA5-8846-E549A4FD99BD}" srcId="{F6899023-5BD8-4C3A-8B61-A0CBC182F5C8}" destId="{41BB6223-8F99-4C3F-A833-6357D9FA8D60}" srcOrd="0" destOrd="0" parTransId="{1900B1CB-DAA0-4AE3-B878-5D26F8D13B63}" sibTransId="{AC5FCF27-F872-4FCD-878D-E25482C7921E}"/>
    <dgm:cxn modelId="{2B10C868-C0DD-4828-BE39-468B91551562}" srcId="{F6899023-5BD8-4C3A-8B61-A0CBC182F5C8}" destId="{4423BB83-4CC1-48E3-86D0-32BF143EAC6F}" srcOrd="5" destOrd="0" parTransId="{57192E38-1433-40C2-A1E7-388D31ACC651}" sibTransId="{E02755CA-22D2-4652-8294-DDDFDAF9C04E}"/>
    <dgm:cxn modelId="{BB9F0D5D-1FA2-481F-B22D-EDC377248F7A}" srcId="{F6899023-5BD8-4C3A-8B61-A0CBC182F5C8}" destId="{78FDACE6-4710-4279-9F6E-F6644E32AC3B}" srcOrd="2" destOrd="0" parTransId="{CD1D8E3D-F6DD-4C11-A932-28B455E9D71E}" sibTransId="{F231111F-D321-4359-BF37-46E491F9B6FA}"/>
    <dgm:cxn modelId="{502A3648-DAB3-4E0F-A0DE-75B3BD571D9F}" type="presOf" srcId="{78FDACE6-4710-4279-9F6E-F6644E32AC3B}" destId="{772F5A03-D106-4361-BBE0-79DCB40E6F29}" srcOrd="0" destOrd="0" presId="urn:microsoft.com/office/officeart/2005/8/layout/vList2"/>
    <dgm:cxn modelId="{173E02A1-FB68-40CA-88AC-BD3A9B2E855C}" type="presOf" srcId="{F6899023-5BD8-4C3A-8B61-A0CBC182F5C8}" destId="{B1835875-42AF-45BB-B9F2-E8AF769E8D82}" srcOrd="0" destOrd="0" presId="urn:microsoft.com/office/officeart/2005/8/layout/vList2"/>
    <dgm:cxn modelId="{A65A0D42-761D-4B8C-ADA5-9E037F61A1F6}" srcId="{F6899023-5BD8-4C3A-8B61-A0CBC182F5C8}" destId="{4D3868AC-C903-4AF8-963F-768E312A67FB}" srcOrd="1" destOrd="0" parTransId="{EB198AA1-52FA-4615-83A1-66E32F4AB1FD}" sibTransId="{40D95997-F2FE-44D8-965D-763567C59E53}"/>
    <dgm:cxn modelId="{93580630-5F51-468F-BFB1-311DB9DD36AF}" srcId="{F6899023-5BD8-4C3A-8B61-A0CBC182F5C8}" destId="{F5A602A5-B365-42D7-8244-07E763AD519E}" srcOrd="4" destOrd="0" parTransId="{3C5514A7-27D9-451B-85F7-969792BC612B}" sibTransId="{65605E04-91D6-47DC-98EE-9DBB5CE9D88B}"/>
    <dgm:cxn modelId="{49D3D5E2-478B-440F-B31B-2106844F7CBC}" type="presOf" srcId="{41BB6223-8F99-4C3F-A833-6357D9FA8D60}" destId="{2F380170-C7B2-4ECF-AB66-76FD0D95F126}" srcOrd="0" destOrd="0" presId="urn:microsoft.com/office/officeart/2005/8/layout/vList2"/>
    <dgm:cxn modelId="{14E14E8F-46F9-4324-B06A-AB72118FF290}" type="presOf" srcId="{4423BB83-4CC1-48E3-86D0-32BF143EAC6F}" destId="{76D9E5DF-E448-4656-AAB5-A68BB927B5AE}" srcOrd="0" destOrd="0" presId="urn:microsoft.com/office/officeart/2005/8/layout/vList2"/>
    <dgm:cxn modelId="{7E0C4C21-D6F1-4B15-A852-7642116D4FEA}" type="presOf" srcId="{99F4E963-3F0E-444D-8B42-BFD60ECB8789}" destId="{08706BB8-78D5-442E-845D-6980B2E8391A}" srcOrd="0" destOrd="0" presId="urn:microsoft.com/office/officeart/2005/8/layout/vList2"/>
    <dgm:cxn modelId="{D58098CF-50AD-4C4E-8466-57E8B20678E3}" type="presOf" srcId="{4D3868AC-C903-4AF8-963F-768E312A67FB}" destId="{41D34847-9228-4204-8457-2EAE0F838EE8}" srcOrd="0" destOrd="0" presId="urn:microsoft.com/office/officeart/2005/8/layout/vList2"/>
    <dgm:cxn modelId="{55D9D62B-4598-460C-A67F-B1EDC23980B3}" type="presParOf" srcId="{B1835875-42AF-45BB-B9F2-E8AF769E8D82}" destId="{2F380170-C7B2-4ECF-AB66-76FD0D95F126}" srcOrd="0" destOrd="0" presId="urn:microsoft.com/office/officeart/2005/8/layout/vList2"/>
    <dgm:cxn modelId="{73791E2E-B028-4F92-A552-B97C9DBDEA52}" type="presParOf" srcId="{B1835875-42AF-45BB-B9F2-E8AF769E8D82}" destId="{B022DCB1-D7D6-4821-90C0-C7383140EE5E}" srcOrd="1" destOrd="0" presId="urn:microsoft.com/office/officeart/2005/8/layout/vList2"/>
    <dgm:cxn modelId="{551C6472-1710-40BD-9A9F-C75CD1459E03}" type="presParOf" srcId="{B1835875-42AF-45BB-B9F2-E8AF769E8D82}" destId="{41D34847-9228-4204-8457-2EAE0F838EE8}" srcOrd="2" destOrd="0" presId="urn:microsoft.com/office/officeart/2005/8/layout/vList2"/>
    <dgm:cxn modelId="{820E16C2-F383-4427-9959-A8B7CF615D74}" type="presParOf" srcId="{B1835875-42AF-45BB-B9F2-E8AF769E8D82}" destId="{3AE704D8-8C35-4ECC-8F4D-D635FF23A71F}" srcOrd="3" destOrd="0" presId="urn:microsoft.com/office/officeart/2005/8/layout/vList2"/>
    <dgm:cxn modelId="{7EE10389-854B-4FA5-97CB-B73D2826C248}" type="presParOf" srcId="{B1835875-42AF-45BB-B9F2-E8AF769E8D82}" destId="{772F5A03-D106-4361-BBE0-79DCB40E6F29}" srcOrd="4" destOrd="0" presId="urn:microsoft.com/office/officeart/2005/8/layout/vList2"/>
    <dgm:cxn modelId="{317A96FA-5689-455C-8685-9BCE69688A5C}" type="presParOf" srcId="{B1835875-42AF-45BB-B9F2-E8AF769E8D82}" destId="{318370F0-23DF-4459-9831-AC3A6FF5F142}" srcOrd="5" destOrd="0" presId="urn:microsoft.com/office/officeart/2005/8/layout/vList2"/>
    <dgm:cxn modelId="{B5C253C4-743A-4C5B-B1C6-C64C0642F74F}" type="presParOf" srcId="{B1835875-42AF-45BB-B9F2-E8AF769E8D82}" destId="{08706BB8-78D5-442E-845D-6980B2E8391A}" srcOrd="6" destOrd="0" presId="urn:microsoft.com/office/officeart/2005/8/layout/vList2"/>
    <dgm:cxn modelId="{49C95971-0B48-44D4-84E6-D9E655B43910}" type="presParOf" srcId="{B1835875-42AF-45BB-B9F2-E8AF769E8D82}" destId="{C3023A01-BCEE-482C-8ABA-DCBE50A02CFE}" srcOrd="7" destOrd="0" presId="urn:microsoft.com/office/officeart/2005/8/layout/vList2"/>
    <dgm:cxn modelId="{7D546DC2-FCB5-45E5-8414-3A209AFF6C8C}" type="presParOf" srcId="{B1835875-42AF-45BB-B9F2-E8AF769E8D82}" destId="{06757484-6CAE-4F0A-9D8B-FD96CDC017D8}" srcOrd="8" destOrd="0" presId="urn:microsoft.com/office/officeart/2005/8/layout/vList2"/>
    <dgm:cxn modelId="{B89E2B53-E858-4817-BBF1-EDC5A0CACC30}" type="presParOf" srcId="{B1835875-42AF-45BB-B9F2-E8AF769E8D82}" destId="{B2B34E79-E9C8-491C-87A4-BBDC42A0B82E}" srcOrd="9" destOrd="0" presId="urn:microsoft.com/office/officeart/2005/8/layout/vList2"/>
    <dgm:cxn modelId="{A54F4537-A519-4938-96B2-0C2E045C6C19}" type="presParOf" srcId="{B1835875-42AF-45BB-B9F2-E8AF769E8D82}" destId="{76D9E5DF-E448-4656-AAB5-A68BB927B5AE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380170-C7B2-4ECF-AB66-76FD0D95F126}">
      <dsp:nvSpPr>
        <dsp:cNvPr id="0" name=""/>
        <dsp:cNvSpPr/>
      </dsp:nvSpPr>
      <dsp:spPr>
        <a:xfrm>
          <a:off x="0" y="50309"/>
          <a:ext cx="7543800" cy="501930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 dirty="0"/>
            <a:t>Insurance “claim” underwriting</a:t>
          </a:r>
          <a:endParaRPr lang="en-US" sz="2200" kern="1200" dirty="0"/>
        </a:p>
      </dsp:txBody>
      <dsp:txXfrm>
        <a:off x="24502" y="74811"/>
        <a:ext cx="7494796" cy="452926"/>
      </dsp:txXfrm>
    </dsp:sp>
    <dsp:sp modelId="{41D34847-9228-4204-8457-2EAE0F838EE8}">
      <dsp:nvSpPr>
        <dsp:cNvPr id="0" name=""/>
        <dsp:cNvSpPr/>
      </dsp:nvSpPr>
      <dsp:spPr>
        <a:xfrm>
          <a:off x="0" y="615599"/>
          <a:ext cx="7543800" cy="501930"/>
        </a:xfrm>
        <a:prstGeom prst="roundRect">
          <a:avLst/>
        </a:prstGeom>
        <a:solidFill>
          <a:schemeClr val="accent1">
            <a:shade val="80000"/>
            <a:hueOff val="58290"/>
            <a:satOff val="-4201"/>
            <a:lumOff val="6012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 dirty="0"/>
            <a:t>Underwriting profit</a:t>
          </a:r>
          <a:endParaRPr lang="en-US" sz="2200" kern="1200" dirty="0"/>
        </a:p>
      </dsp:txBody>
      <dsp:txXfrm>
        <a:off x="24502" y="640101"/>
        <a:ext cx="7494796" cy="452926"/>
      </dsp:txXfrm>
    </dsp:sp>
    <dsp:sp modelId="{772F5A03-D106-4361-BBE0-79DCB40E6F29}">
      <dsp:nvSpPr>
        <dsp:cNvPr id="0" name=""/>
        <dsp:cNvSpPr/>
      </dsp:nvSpPr>
      <dsp:spPr>
        <a:xfrm>
          <a:off x="0" y="1180889"/>
          <a:ext cx="7543800" cy="501930"/>
        </a:xfrm>
        <a:prstGeom prst="roundRect">
          <a:avLst/>
        </a:prstGeom>
        <a:solidFill>
          <a:schemeClr val="accent1">
            <a:shade val="80000"/>
            <a:hueOff val="116580"/>
            <a:satOff val="-8402"/>
            <a:lumOff val="12024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 dirty="0"/>
            <a:t>Policy awareness of customers</a:t>
          </a:r>
          <a:endParaRPr lang="en-US" sz="2200" kern="1200" dirty="0"/>
        </a:p>
      </dsp:txBody>
      <dsp:txXfrm>
        <a:off x="24502" y="1205391"/>
        <a:ext cx="7494796" cy="452926"/>
      </dsp:txXfrm>
    </dsp:sp>
    <dsp:sp modelId="{08706BB8-78D5-442E-845D-6980B2E8391A}">
      <dsp:nvSpPr>
        <dsp:cNvPr id="0" name=""/>
        <dsp:cNvSpPr/>
      </dsp:nvSpPr>
      <dsp:spPr>
        <a:xfrm>
          <a:off x="0" y="1746180"/>
          <a:ext cx="7543800" cy="501930"/>
        </a:xfrm>
        <a:prstGeom prst="roundRect">
          <a:avLst/>
        </a:prstGeom>
        <a:solidFill>
          <a:schemeClr val="accent1">
            <a:shade val="80000"/>
            <a:hueOff val="174870"/>
            <a:satOff val="-12604"/>
            <a:lumOff val="18037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 dirty="0"/>
            <a:t>Service provider’s competency</a:t>
          </a:r>
          <a:endParaRPr lang="en-US" sz="2200" kern="1200" dirty="0"/>
        </a:p>
      </dsp:txBody>
      <dsp:txXfrm>
        <a:off x="24502" y="1770682"/>
        <a:ext cx="7494796" cy="452926"/>
      </dsp:txXfrm>
    </dsp:sp>
    <dsp:sp modelId="{06757484-6CAE-4F0A-9D8B-FD96CDC017D8}">
      <dsp:nvSpPr>
        <dsp:cNvPr id="0" name=""/>
        <dsp:cNvSpPr/>
      </dsp:nvSpPr>
      <dsp:spPr>
        <a:xfrm>
          <a:off x="0" y="2311470"/>
          <a:ext cx="7543800" cy="501930"/>
        </a:xfrm>
        <a:prstGeom prst="roundRect">
          <a:avLst/>
        </a:prstGeom>
        <a:solidFill>
          <a:schemeClr val="accent1">
            <a:shade val="80000"/>
            <a:hueOff val="233161"/>
            <a:satOff val="-16805"/>
            <a:lumOff val="24049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 dirty="0"/>
            <a:t>Claims staff competency</a:t>
          </a:r>
          <a:endParaRPr lang="en-US" sz="2200" kern="1200" dirty="0"/>
        </a:p>
      </dsp:txBody>
      <dsp:txXfrm>
        <a:off x="24502" y="2335972"/>
        <a:ext cx="7494796" cy="452926"/>
      </dsp:txXfrm>
    </dsp:sp>
    <dsp:sp modelId="{76D9E5DF-E448-4656-AAB5-A68BB927B5AE}">
      <dsp:nvSpPr>
        <dsp:cNvPr id="0" name=""/>
        <dsp:cNvSpPr/>
      </dsp:nvSpPr>
      <dsp:spPr>
        <a:xfrm>
          <a:off x="0" y="2876760"/>
          <a:ext cx="7543800" cy="501930"/>
        </a:xfrm>
        <a:prstGeom prst="roundRect">
          <a:avLst/>
        </a:prstGeom>
        <a:solidFill>
          <a:schemeClr val="accent1">
            <a:shade val="80000"/>
            <a:hueOff val="291451"/>
            <a:satOff val="-21006"/>
            <a:lumOff val="30061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 dirty="0"/>
            <a:t>Investment income</a:t>
          </a:r>
          <a:endParaRPr lang="en-US" sz="2200" kern="1200" dirty="0"/>
        </a:p>
      </dsp:txBody>
      <dsp:txXfrm>
        <a:off x="24502" y="2901262"/>
        <a:ext cx="7494796" cy="4529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380170-C7B2-4ECF-AB66-76FD0D95F126}">
      <dsp:nvSpPr>
        <dsp:cNvPr id="0" name=""/>
        <dsp:cNvSpPr/>
      </dsp:nvSpPr>
      <dsp:spPr>
        <a:xfrm>
          <a:off x="0" y="50309"/>
          <a:ext cx="7543800" cy="501930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 dirty="0" err="1"/>
            <a:t>Upcoding</a:t>
          </a:r>
          <a:r>
            <a:rPr lang="en-IN" sz="2200" b="1" kern="1200" dirty="0"/>
            <a:t> of Services</a:t>
          </a:r>
          <a:endParaRPr lang="en-US" sz="2200" kern="1200" dirty="0"/>
        </a:p>
      </dsp:txBody>
      <dsp:txXfrm>
        <a:off x="24502" y="74811"/>
        <a:ext cx="7494796" cy="452926"/>
      </dsp:txXfrm>
    </dsp:sp>
    <dsp:sp modelId="{41D34847-9228-4204-8457-2EAE0F838EE8}">
      <dsp:nvSpPr>
        <dsp:cNvPr id="0" name=""/>
        <dsp:cNvSpPr/>
      </dsp:nvSpPr>
      <dsp:spPr>
        <a:xfrm>
          <a:off x="0" y="615599"/>
          <a:ext cx="7543800" cy="501930"/>
        </a:xfrm>
        <a:prstGeom prst="roundRect">
          <a:avLst/>
        </a:prstGeom>
        <a:solidFill>
          <a:schemeClr val="accent1">
            <a:shade val="80000"/>
            <a:hueOff val="58290"/>
            <a:satOff val="-4201"/>
            <a:lumOff val="6012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 dirty="0"/>
            <a:t>Duplicate Claims</a:t>
          </a:r>
          <a:endParaRPr lang="en-US" sz="2200" kern="1200" dirty="0"/>
        </a:p>
      </dsp:txBody>
      <dsp:txXfrm>
        <a:off x="24502" y="640101"/>
        <a:ext cx="7494796" cy="452926"/>
      </dsp:txXfrm>
    </dsp:sp>
    <dsp:sp modelId="{772F5A03-D106-4361-BBE0-79DCB40E6F29}">
      <dsp:nvSpPr>
        <dsp:cNvPr id="0" name=""/>
        <dsp:cNvSpPr/>
      </dsp:nvSpPr>
      <dsp:spPr>
        <a:xfrm>
          <a:off x="0" y="1180889"/>
          <a:ext cx="7543800" cy="501930"/>
        </a:xfrm>
        <a:prstGeom prst="roundRect">
          <a:avLst/>
        </a:prstGeom>
        <a:solidFill>
          <a:schemeClr val="accent1">
            <a:shade val="80000"/>
            <a:hueOff val="116580"/>
            <a:satOff val="-8402"/>
            <a:lumOff val="12024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 dirty="0"/>
            <a:t>Unnecessary Services</a:t>
          </a:r>
          <a:endParaRPr lang="en-US" sz="2200" kern="1200" dirty="0"/>
        </a:p>
      </dsp:txBody>
      <dsp:txXfrm>
        <a:off x="24502" y="1205391"/>
        <a:ext cx="7494796" cy="452926"/>
      </dsp:txXfrm>
    </dsp:sp>
    <dsp:sp modelId="{08706BB8-78D5-442E-845D-6980B2E8391A}">
      <dsp:nvSpPr>
        <dsp:cNvPr id="0" name=""/>
        <dsp:cNvSpPr/>
      </dsp:nvSpPr>
      <dsp:spPr>
        <a:xfrm>
          <a:off x="0" y="1746180"/>
          <a:ext cx="7543800" cy="501930"/>
        </a:xfrm>
        <a:prstGeom prst="roundRect">
          <a:avLst/>
        </a:prstGeom>
        <a:solidFill>
          <a:schemeClr val="accent1">
            <a:shade val="80000"/>
            <a:hueOff val="174870"/>
            <a:satOff val="-12604"/>
            <a:lumOff val="18037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 dirty="0"/>
            <a:t>Analyzing the claim of the individuals</a:t>
          </a:r>
          <a:endParaRPr lang="en-US" sz="2200" kern="1200" dirty="0"/>
        </a:p>
      </dsp:txBody>
      <dsp:txXfrm>
        <a:off x="24502" y="1770682"/>
        <a:ext cx="7494796" cy="452926"/>
      </dsp:txXfrm>
    </dsp:sp>
    <dsp:sp modelId="{06757484-6CAE-4F0A-9D8B-FD96CDC017D8}">
      <dsp:nvSpPr>
        <dsp:cNvPr id="0" name=""/>
        <dsp:cNvSpPr/>
      </dsp:nvSpPr>
      <dsp:spPr>
        <a:xfrm>
          <a:off x="0" y="2311470"/>
          <a:ext cx="7543800" cy="501930"/>
        </a:xfrm>
        <a:prstGeom prst="roundRect">
          <a:avLst/>
        </a:prstGeom>
        <a:solidFill>
          <a:schemeClr val="accent1">
            <a:shade val="80000"/>
            <a:hueOff val="233161"/>
            <a:satOff val="-16805"/>
            <a:lumOff val="24049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·</a:t>
          </a:r>
          <a:r>
            <a:rPr lang="en-IN" sz="2200" b="1" kern="1200" dirty="0"/>
            <a:t>Predicting the claim of the incident </a:t>
          </a:r>
          <a:endParaRPr lang="en-US" sz="2200" kern="1200" dirty="0"/>
        </a:p>
      </dsp:txBody>
      <dsp:txXfrm>
        <a:off x="24502" y="2335972"/>
        <a:ext cx="7494796" cy="452926"/>
      </dsp:txXfrm>
    </dsp:sp>
    <dsp:sp modelId="{76D9E5DF-E448-4656-AAB5-A68BB927B5AE}">
      <dsp:nvSpPr>
        <dsp:cNvPr id="0" name=""/>
        <dsp:cNvSpPr/>
      </dsp:nvSpPr>
      <dsp:spPr>
        <a:xfrm>
          <a:off x="0" y="2876760"/>
          <a:ext cx="7543800" cy="501930"/>
        </a:xfrm>
        <a:prstGeom prst="roundRect">
          <a:avLst/>
        </a:prstGeom>
        <a:solidFill>
          <a:schemeClr val="accent1">
            <a:shade val="80000"/>
            <a:hueOff val="291451"/>
            <a:satOff val="-21006"/>
            <a:lumOff val="30061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·</a:t>
          </a:r>
          <a:r>
            <a:rPr lang="en-IN" sz="2200" b="1" kern="1200" dirty="0"/>
            <a:t>Generating a Quote </a:t>
          </a:r>
          <a:endParaRPr lang="en-US" sz="2200" kern="1200" dirty="0"/>
        </a:p>
      </dsp:txBody>
      <dsp:txXfrm>
        <a:off x="24502" y="2901262"/>
        <a:ext cx="7494796" cy="4529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8/25/2020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8/25/2020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 smtClean="0"/>
              <a:pPr/>
              <a:t>8/25/2020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8/25/2020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8/25/2020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pPr/>
              <a:t>8/25/2020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pPr/>
              <a:t>8/25/2020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  <a:pPr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E4606EA6-EFEA-4C30-9264-4F9291A5780D}" type="datetime1">
              <a:rPr lang="en-US" smtClean="0"/>
              <a:pPr/>
              <a:t>8/25/2020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8/25/2020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400" b="1" dirty="0"/>
              <a:t/>
            </a:r>
            <a:br>
              <a:rPr lang="en-IN" sz="4400" b="1" dirty="0"/>
            </a:br>
            <a:r>
              <a:rPr lang="en-IN" sz="4400" b="1" dirty="0"/>
              <a:t>Insurance claim Underwriting</a:t>
            </a:r>
            <a:r>
              <a:rPr lang="en-US" sz="4400" b="1" dirty="0"/>
              <a:t/>
            </a:r>
            <a:br>
              <a:rPr lang="en-US" sz="4400" b="1" dirty="0"/>
            </a:br>
            <a:endParaRPr lang="en-US" sz="4400" b="1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/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0"/>
            <a:ext cx="7543800" cy="348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504950"/>
            <a:ext cx="6768378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840" y="1962150"/>
            <a:ext cx="417871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19600" y="1504950"/>
            <a:ext cx="4195762" cy="3157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4" y="142858"/>
            <a:ext cx="5440855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14678" y="3500444"/>
            <a:ext cx="3143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Classification report of </a:t>
            </a:r>
            <a:r>
              <a:rPr lang="en-IN" dirty="0" err="1" smtClean="0"/>
              <a:t>XGboost</a:t>
            </a:r>
            <a:r>
              <a:rPr lang="en-IN" dirty="0" smtClean="0"/>
              <a:t> </a:t>
            </a:r>
            <a:r>
              <a:rPr lang="en-IN" dirty="0" smtClean="0"/>
              <a:t>model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0285" y="1924050"/>
            <a:ext cx="458343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14678" y="3500444"/>
            <a:ext cx="3143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Classification report of </a:t>
            </a:r>
            <a:r>
              <a:rPr lang="en-IN" dirty="0" smtClean="0"/>
              <a:t>Support Vector Machine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0298" y="1857370"/>
            <a:ext cx="4062095" cy="1313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4" name="Picture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85390" y="1571618"/>
            <a:ext cx="4173220" cy="166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214678" y="3500444"/>
            <a:ext cx="3143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Classification report of Decision </a:t>
            </a:r>
            <a:r>
              <a:rPr lang="en-IN" dirty="0" smtClean="0"/>
              <a:t>Tree </a:t>
            </a:r>
            <a:r>
              <a:rPr lang="en-IN" dirty="0" smtClean="0"/>
              <a:t>model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14678" y="3500444"/>
            <a:ext cx="3143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Classification report </a:t>
            </a:r>
            <a:r>
              <a:rPr lang="en-IN" dirty="0" smtClean="0"/>
              <a:t>of Naïve Bayes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93962" y="1903412"/>
            <a:ext cx="4156075" cy="133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Discussion</a:t>
            </a:r>
          </a:p>
        </p:txBody>
      </p:sp>
      <p:pic>
        <p:nvPicPr>
          <p:cNvPr id="4" name="Picture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2000246"/>
            <a:ext cx="2480955" cy="15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14810" y="1643056"/>
            <a:ext cx="3482496" cy="214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14348" y="3714758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Models Performance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86314" y="4000510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Models Accuracy plot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1657350"/>
            <a:ext cx="8686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 err="1"/>
              <a:t>Akkor</a:t>
            </a:r>
            <a:r>
              <a:rPr lang="en-IN" dirty="0"/>
              <a:t>, D.G. and </a:t>
            </a:r>
            <a:r>
              <a:rPr lang="en-IN" dirty="0" err="1"/>
              <a:t>Ozyukse</a:t>
            </a:r>
            <a:r>
              <a:rPr lang="en-IN" dirty="0"/>
              <a:t>, S., 2020. The effects of new technologies on the insurance sector: a proposition for underwriting qualifications for the future. </a:t>
            </a:r>
            <a:r>
              <a:rPr lang="en-IN" i="1" dirty="0"/>
              <a:t>Eurasian Journal of Business and Management</a:t>
            </a:r>
            <a:r>
              <a:rPr lang="en-IN" dirty="0"/>
              <a:t>, </a:t>
            </a:r>
            <a:r>
              <a:rPr lang="en-IN" i="1" dirty="0"/>
              <a:t>8</a:t>
            </a:r>
            <a:r>
              <a:rPr lang="en-IN" dirty="0"/>
              <a:t>(1), pp.36-50.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IN" dirty="0" err="1"/>
              <a:t>Bonissone</a:t>
            </a:r>
            <a:r>
              <a:rPr lang="en-IN" dirty="0"/>
              <a:t>, P.P., </a:t>
            </a:r>
            <a:r>
              <a:rPr lang="en-IN" dirty="0" err="1"/>
              <a:t>Messmer</a:t>
            </a:r>
            <a:r>
              <a:rPr lang="en-IN" dirty="0"/>
              <a:t>, R.P., Durham, W.M., Yang, D., </a:t>
            </a:r>
            <a:r>
              <a:rPr lang="en-IN" dirty="0" err="1"/>
              <a:t>Pavese</a:t>
            </a:r>
            <a:r>
              <a:rPr lang="en-IN" dirty="0"/>
              <a:t>, M. and Russell, D.M., Pacific Life Insurance Co, 2018. </a:t>
            </a:r>
            <a:r>
              <a:rPr lang="en-IN" i="1" dirty="0"/>
              <a:t>System for rule-based insurance underwriting suitable for use by an automated system</a:t>
            </a:r>
            <a:r>
              <a:rPr lang="en-IN" dirty="0"/>
              <a:t>. U.S. Patent Application 15/836,689.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Denning, R.O., </a:t>
            </a:r>
            <a:r>
              <a:rPr lang="en-IN" dirty="0" err="1"/>
              <a:t>Moin</a:t>
            </a:r>
            <a:r>
              <a:rPr lang="en-IN" dirty="0"/>
              <a:t>, M.M. and </a:t>
            </a:r>
            <a:r>
              <a:rPr lang="en-IN" dirty="0" err="1"/>
              <a:t>Perschy</a:t>
            </a:r>
            <a:r>
              <a:rPr lang="en-IN" dirty="0"/>
              <a:t>, D.L., Hartford Fire Insurance Co, 2020. </a:t>
            </a:r>
            <a:r>
              <a:rPr lang="en-IN" i="1" dirty="0"/>
              <a:t>System and method for proactive underwriting using social </a:t>
            </a:r>
            <a:r>
              <a:rPr lang="en-IN" i="1" dirty="0" err="1"/>
              <a:t>data</a:t>
            </a:r>
            <a:r>
              <a:rPr lang="en-IN" dirty="0" err="1"/>
              <a:t>.U.S</a:t>
            </a:r>
            <a:r>
              <a:rPr lang="en-IN" dirty="0"/>
              <a:t>. Patent 10,672,077.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IN" dirty="0" err="1"/>
              <a:t>Devereaux</a:t>
            </a:r>
            <a:r>
              <a:rPr lang="en-IN" dirty="0"/>
              <a:t>, R., Franck, D.S., Moritz, K., Read, S., Wheeler, D., </a:t>
            </a:r>
            <a:r>
              <a:rPr lang="en-IN" dirty="0" err="1"/>
              <a:t>Vaith</a:t>
            </a:r>
            <a:r>
              <a:rPr lang="en-IN" dirty="0"/>
              <a:t>, E., McCaw, E., Norman, C., Healy, J.J., Prasad, B. and Swain, K.L., 2017. </a:t>
            </a:r>
            <a:r>
              <a:rPr lang="en-IN" i="1" dirty="0"/>
              <a:t>Utilizing credit and </a:t>
            </a:r>
            <a:r>
              <a:rPr lang="en-IN" i="1" dirty="0" err="1"/>
              <a:t>informatic</a:t>
            </a:r>
            <a:r>
              <a:rPr lang="en-IN" i="1" dirty="0"/>
              <a:t> data for insurance underwriting </a:t>
            </a:r>
            <a:r>
              <a:rPr lang="en-IN" i="1" dirty="0" err="1"/>
              <a:t>purposes</a:t>
            </a:r>
            <a:r>
              <a:rPr lang="en-IN" dirty="0" err="1"/>
              <a:t>.U.S</a:t>
            </a:r>
            <a:r>
              <a:rPr lang="en-IN" dirty="0"/>
              <a:t>. Patent 9,818,158.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58367" y="2410420"/>
            <a:ext cx="38599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and Ideology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504950"/>
            <a:ext cx="6138863" cy="3185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Research Rationale (1)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428750"/>
            <a:ext cx="6291263" cy="284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609600" y="4552950"/>
            <a:ext cx="739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Insurance market for motor in the United Kingdom</a:t>
            </a:r>
            <a:endParaRPr lang="en-US" sz="2400" b="1" dirty="0"/>
          </a:p>
          <a:p>
            <a:pPr algn="ctr"/>
            <a:endParaRPr lang="en-US" sz="2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454746"/>
            <a:ext cx="4824412" cy="3688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Flow</a:t>
            </a:r>
          </a:p>
        </p:txBody>
      </p:sp>
      <p:graphicFrame>
        <p:nvGraphicFramePr>
          <p:cNvPr id="3" name="Diagram 2"/>
          <p:cNvGraphicFramePr/>
          <p:nvPr/>
        </p:nvGraphicFramePr>
        <p:xfrm>
          <a:off x="1066800" y="1352550"/>
          <a:ext cx="7543800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Empirical Study</a:t>
            </a:r>
            <a:endParaRPr lang="en-US" dirty="0"/>
          </a:p>
        </p:txBody>
      </p:sp>
      <p:graphicFrame>
        <p:nvGraphicFramePr>
          <p:cNvPr id="3" name="Diagram 2"/>
          <p:cNvGraphicFramePr/>
          <p:nvPr/>
        </p:nvGraphicFramePr>
        <p:xfrm>
          <a:off x="1066800" y="1352550"/>
          <a:ext cx="7543800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Models and theories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585913"/>
            <a:ext cx="6196013" cy="2831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Models and theories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495425"/>
            <a:ext cx="5381625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1643056"/>
            <a:ext cx="6794500" cy="292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160</Words>
  <Application>Microsoft Office PowerPoint</Application>
  <PresentationFormat>On-screen Show (16:9)</PresentationFormat>
  <Paragraphs>61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WidescreenPresentation</vt:lpstr>
      <vt:lpstr> Insurance claim Underwriting </vt:lpstr>
      <vt:lpstr>Objective and Ideology</vt:lpstr>
      <vt:lpstr>Research Rationale (1)</vt:lpstr>
      <vt:lpstr>Methodology </vt:lpstr>
      <vt:lpstr>Work Flow</vt:lpstr>
      <vt:lpstr>Empirical Study</vt:lpstr>
      <vt:lpstr>Models and theories</vt:lpstr>
      <vt:lpstr>Models and theories</vt:lpstr>
      <vt:lpstr>Methodology</vt:lpstr>
      <vt:lpstr>Analysis</vt:lpstr>
      <vt:lpstr>Analysis</vt:lpstr>
      <vt:lpstr>Result</vt:lpstr>
      <vt:lpstr>Result</vt:lpstr>
      <vt:lpstr>Result</vt:lpstr>
      <vt:lpstr>Result</vt:lpstr>
      <vt:lpstr>Result</vt:lpstr>
      <vt:lpstr>Results and Discussion</vt:lpstr>
      <vt:lpstr>References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Insurance claim Underwriting </dc:title>
  <dc:creator/>
  <cp:lastModifiedBy/>
  <cp:revision>2</cp:revision>
  <dcterms:created xsi:type="dcterms:W3CDTF">2020-08-25T04:11:14Z</dcterms:created>
  <dcterms:modified xsi:type="dcterms:W3CDTF">2020-08-25T16:35:19Z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