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en.wikipedia.org/wiki/Directed_acyclic_graph" TargetMode="External" Type="http://schemas.openxmlformats.org/officeDocument/2006/relationships/hyperlink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946648"/>
            <a:ext cx="7632254" cy="5560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399"/>
              </a:lnSpc>
            </a:pPr>
            <a:r>
              <a:rPr lang="en-US" sz="14399" spc="-143">
                <a:solidFill>
                  <a:srgbClr val="000000"/>
                </a:solidFill>
                <a:latin typeface="DM Sans Bold"/>
              </a:rPr>
              <a:t>Critical </a:t>
            </a:r>
          </a:p>
          <a:p>
            <a:pPr>
              <a:lnSpc>
                <a:spcPts val="14399"/>
              </a:lnSpc>
            </a:pPr>
            <a:r>
              <a:rPr lang="en-US" sz="14399" spc="-143">
                <a:solidFill>
                  <a:srgbClr val="000000"/>
                </a:solidFill>
                <a:latin typeface="DM Sans Bold"/>
              </a:rPr>
              <a:t>Path</a:t>
            </a:r>
          </a:p>
          <a:p>
            <a:pPr marL="0" indent="0" lvl="0">
              <a:lnSpc>
                <a:spcPts val="14399"/>
              </a:lnSpc>
            </a:pPr>
            <a:r>
              <a:rPr lang="en-US" sz="14399" spc="-143">
                <a:solidFill>
                  <a:srgbClr val="000000"/>
                </a:solidFill>
                <a:latin typeface="DM Sans Bold"/>
              </a:rPr>
              <a:t>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326257" y="981075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March 17th,</a:t>
            </a:r>
            <a:r>
              <a:rPr lang="en-US" sz="2400" u="none">
                <a:solidFill>
                  <a:srgbClr val="000000"/>
                </a:solidFill>
                <a:latin typeface="DM Sans"/>
              </a:rPr>
              <a:t> 2023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81075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IOE, Pulchowk Campus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231007" y="2533898"/>
            <a:ext cx="3743074" cy="953097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8142698" y="7299385"/>
            <a:ext cx="5183559" cy="2987615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8767956" y="7507040"/>
            <a:ext cx="3933043" cy="1887412"/>
            <a:chOff x="0" y="0"/>
            <a:chExt cx="5244057" cy="251654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5244057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DM Sans"/>
                </a:rPr>
                <a:t>Project by: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29964"/>
              <a:ext cx="5244057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DM Sans"/>
                </a:rPr>
                <a:t>Anil Paudel - 077BCT010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310684"/>
              <a:ext cx="5244057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DM Sans"/>
                </a:rPr>
                <a:t>Ashim B. Karki - 077BCT013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991404"/>
              <a:ext cx="5244057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DM Sans"/>
                </a:rPr>
                <a:t>Bishal Aryal - 077BCT021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4305300" cy="205578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6764135" y="3745636"/>
            <a:ext cx="4533352" cy="2019954"/>
            <a:chOff x="0" y="0"/>
            <a:chExt cx="6044469" cy="269327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685800" y="0"/>
              <a:ext cx="4672870" cy="2693272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0" y="864762"/>
              <a:ext cx="6044469" cy="415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DM Sans"/>
                </a:rPr>
                <a:t>Find our project on Github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060157" y="5926246"/>
            <a:ext cx="4552788" cy="3086100"/>
            <a:chOff x="0" y="0"/>
            <a:chExt cx="1199088" cy="8128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199088" cy="812800"/>
            </a:xfrm>
            <a:custGeom>
              <a:avLst/>
              <a:gdLst/>
              <a:ahLst/>
              <a:cxnLst/>
              <a:rect r="r" b="b" t="t" l="l"/>
              <a:pathLst>
                <a:path h="812800" w="1199088">
                  <a:moveTo>
                    <a:pt x="86724" y="0"/>
                  </a:moveTo>
                  <a:lnTo>
                    <a:pt x="1112364" y="0"/>
                  </a:lnTo>
                  <a:cubicBezTo>
                    <a:pt x="1160260" y="0"/>
                    <a:pt x="1199088" y="38828"/>
                    <a:pt x="1199088" y="86724"/>
                  </a:cubicBezTo>
                  <a:lnTo>
                    <a:pt x="1199088" y="726076"/>
                  </a:lnTo>
                  <a:cubicBezTo>
                    <a:pt x="1199088" y="749076"/>
                    <a:pt x="1189951" y="771135"/>
                    <a:pt x="1173687" y="787399"/>
                  </a:cubicBezTo>
                  <a:cubicBezTo>
                    <a:pt x="1157423" y="803663"/>
                    <a:pt x="1135365" y="812800"/>
                    <a:pt x="1112364" y="812800"/>
                  </a:cubicBezTo>
                  <a:lnTo>
                    <a:pt x="86724" y="812800"/>
                  </a:lnTo>
                  <a:cubicBezTo>
                    <a:pt x="63724" y="812800"/>
                    <a:pt x="41665" y="803663"/>
                    <a:pt x="25401" y="787399"/>
                  </a:cubicBezTo>
                  <a:cubicBezTo>
                    <a:pt x="9137" y="771135"/>
                    <a:pt x="0" y="749076"/>
                    <a:pt x="0" y="726076"/>
                  </a:cubicBezTo>
                  <a:lnTo>
                    <a:pt x="0" y="86724"/>
                  </a:lnTo>
                  <a:cubicBezTo>
                    <a:pt x="0" y="63724"/>
                    <a:pt x="9137" y="41665"/>
                    <a:pt x="25401" y="25401"/>
                  </a:cubicBezTo>
                  <a:cubicBezTo>
                    <a:pt x="41665" y="9137"/>
                    <a:pt x="63724" y="0"/>
                    <a:pt x="867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6AC66B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7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375658" y="2104215"/>
            <a:ext cx="11310305" cy="1413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40"/>
              </a:lnSpc>
            </a:pPr>
            <a:r>
              <a:rPr lang="en-US" sz="9600" spc="-96">
                <a:solidFill>
                  <a:srgbClr val="000000"/>
                </a:solidFill>
                <a:latin typeface="DM Sans Bold"/>
              </a:rPr>
              <a:t>Thank You!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42340" y="6356140"/>
            <a:ext cx="4407352" cy="2159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DM Sans"/>
              </a:rPr>
              <a:t>All files have already been included. Just download and run in Visual Studio IDE!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96712"/>
            <a:ext cx="16230600" cy="324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M Sans"/>
              </a:rPr>
              <a:t>Critical path analysis (CPA) is a: 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DM Sans"/>
              </a:rPr>
              <a:t>Project management technique 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DM Sans"/>
              </a:rPr>
              <a:t>M</a:t>
            </a:r>
            <a:r>
              <a:rPr lang="en-US" sz="3099">
                <a:solidFill>
                  <a:srgbClr val="000000"/>
                </a:solidFill>
                <a:latin typeface="DM Sans"/>
              </a:rPr>
              <a:t>aps out every key task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DM Sans"/>
              </a:rPr>
              <a:t>It includes identifying the amount of time necessary to finish each activity 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DM Sans"/>
              </a:rPr>
              <a:t>T</a:t>
            </a:r>
            <a:r>
              <a:rPr lang="en-US" sz="3099">
                <a:solidFill>
                  <a:srgbClr val="000000"/>
                </a:solidFill>
                <a:latin typeface="DM Sans"/>
              </a:rPr>
              <a:t>he dependencies of each activity on any others</a:t>
            </a:r>
          </a:p>
          <a:p>
            <a:pPr marL="669286" indent="-334643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DM Sans"/>
              </a:rPr>
              <a:t>Then calculation of minimum time to complete a project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642273" y="5375544"/>
            <a:ext cx="3831908" cy="4114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599497"/>
            <a:ext cx="13123827" cy="1209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1"/>
              </a:lnSpc>
            </a:pPr>
            <a:r>
              <a:rPr lang="en-US" sz="9001" spc="-90">
                <a:solidFill>
                  <a:srgbClr val="000000"/>
                </a:solidFill>
                <a:latin typeface="DM Sans Bold"/>
              </a:rPr>
              <a:t>What is CPA?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7151" b="2789"/>
          <a:stretch>
            <a:fillRect/>
          </a:stretch>
        </p:blipFill>
        <p:spPr>
          <a:xfrm flipH="false" flipV="false" rot="0">
            <a:off x="-1400229" y="671210"/>
            <a:ext cx="19238906" cy="1133029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638616" y="4845297"/>
            <a:ext cx="2533206" cy="1432986"/>
            <a:chOff x="0" y="0"/>
            <a:chExt cx="667182" cy="377412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67182" cy="377412"/>
            </a:xfrm>
            <a:custGeom>
              <a:avLst/>
              <a:gdLst/>
              <a:ahLst/>
              <a:cxnLst/>
              <a:rect r="r" b="b" t="t" l="l"/>
              <a:pathLst>
                <a:path h="377412" w="667182">
                  <a:moveTo>
                    <a:pt x="155865" y="0"/>
                  </a:moveTo>
                  <a:lnTo>
                    <a:pt x="511317" y="0"/>
                  </a:lnTo>
                  <a:cubicBezTo>
                    <a:pt x="597399" y="0"/>
                    <a:pt x="667182" y="69783"/>
                    <a:pt x="667182" y="155865"/>
                  </a:cubicBezTo>
                  <a:lnTo>
                    <a:pt x="667182" y="221547"/>
                  </a:lnTo>
                  <a:cubicBezTo>
                    <a:pt x="667182" y="307629"/>
                    <a:pt x="597399" y="377412"/>
                    <a:pt x="511317" y="377412"/>
                  </a:cubicBezTo>
                  <a:lnTo>
                    <a:pt x="155865" y="377412"/>
                  </a:lnTo>
                  <a:cubicBezTo>
                    <a:pt x="69783" y="377412"/>
                    <a:pt x="0" y="307629"/>
                    <a:pt x="0" y="221547"/>
                  </a:cubicBezTo>
                  <a:lnTo>
                    <a:pt x="0" y="155865"/>
                  </a:lnTo>
                  <a:cubicBezTo>
                    <a:pt x="0" y="69783"/>
                    <a:pt x="69783" y="0"/>
                    <a:pt x="1558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FF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190625"/>
            <a:ext cx="13123827" cy="1209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1"/>
              </a:lnSpc>
            </a:pPr>
            <a:r>
              <a:rPr lang="en-US" sz="9001" spc="-90">
                <a:solidFill>
                  <a:srgbClr val="000000"/>
                </a:solidFill>
                <a:latin typeface="DM Sans Bold"/>
              </a:rPr>
              <a:t>For example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21028" y="5310108"/>
            <a:ext cx="3753524" cy="446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7"/>
              </a:lnSpc>
              <a:spcBef>
                <a:spcPct val="0"/>
              </a:spcBef>
            </a:pPr>
            <a:r>
              <a:rPr lang="en-US" sz="2576">
                <a:solidFill>
                  <a:srgbClr val="000000"/>
                </a:solidFill>
                <a:latin typeface="DM Sans"/>
              </a:rPr>
              <a:t>Start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24676" y="3204234"/>
            <a:ext cx="3753524" cy="90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7"/>
              </a:lnSpc>
            </a:pPr>
            <a:r>
              <a:rPr lang="en-US" sz="2576">
                <a:solidFill>
                  <a:srgbClr val="000000"/>
                </a:solidFill>
                <a:latin typeface="DM Sans"/>
              </a:rPr>
              <a:t>Creating</a:t>
            </a:r>
          </a:p>
          <a:p>
            <a:pPr algn="ctr" marL="0" indent="0" lvl="0">
              <a:lnSpc>
                <a:spcPts val="3607"/>
              </a:lnSpc>
              <a:spcBef>
                <a:spcPct val="0"/>
              </a:spcBef>
            </a:pPr>
            <a:r>
              <a:rPr lang="en-US" sz="2576">
                <a:solidFill>
                  <a:srgbClr val="000000"/>
                </a:solidFill>
                <a:latin typeface="DM Sans"/>
              </a:rPr>
              <a:t>Wireframes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24676" y="7008166"/>
            <a:ext cx="3753524" cy="90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7"/>
              </a:lnSpc>
            </a:pPr>
            <a:r>
              <a:rPr lang="en-US" sz="2576">
                <a:solidFill>
                  <a:srgbClr val="000000"/>
                </a:solidFill>
                <a:latin typeface="DM Sans"/>
              </a:rPr>
              <a:t>Designing</a:t>
            </a:r>
          </a:p>
          <a:p>
            <a:pPr algn="ctr" marL="0" indent="0" lvl="0">
              <a:lnSpc>
                <a:spcPts val="3607"/>
              </a:lnSpc>
              <a:spcBef>
                <a:spcPct val="0"/>
              </a:spcBef>
            </a:pPr>
            <a:r>
              <a:rPr lang="en-US" sz="2576">
                <a:solidFill>
                  <a:srgbClr val="000000"/>
                </a:solidFill>
                <a:latin typeface="DM Sans"/>
              </a:rPr>
              <a:t>UI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19256" y="3204234"/>
            <a:ext cx="3753524" cy="90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7"/>
              </a:lnSpc>
            </a:pPr>
            <a:r>
              <a:rPr lang="en-US" sz="2576">
                <a:solidFill>
                  <a:srgbClr val="000000"/>
                </a:solidFill>
                <a:latin typeface="DM Sans"/>
              </a:rPr>
              <a:t>Backend</a:t>
            </a:r>
          </a:p>
          <a:p>
            <a:pPr algn="ctr" marL="0" indent="0" lvl="0">
              <a:lnSpc>
                <a:spcPts val="3607"/>
              </a:lnSpc>
              <a:spcBef>
                <a:spcPct val="0"/>
              </a:spcBef>
            </a:pPr>
            <a:r>
              <a:rPr lang="en-US" sz="2576">
                <a:solidFill>
                  <a:srgbClr val="000000"/>
                </a:solidFill>
                <a:latin typeface="DM Sans"/>
              </a:rPr>
              <a:t>Development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19256" y="7008166"/>
            <a:ext cx="3753524" cy="90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7"/>
              </a:lnSpc>
            </a:pPr>
            <a:r>
              <a:rPr lang="en-US" sz="2576">
                <a:solidFill>
                  <a:srgbClr val="000000"/>
                </a:solidFill>
                <a:latin typeface="DM Sans"/>
              </a:rPr>
              <a:t>Frontend</a:t>
            </a:r>
          </a:p>
          <a:p>
            <a:pPr algn="ctr" marL="0" indent="0" lvl="0">
              <a:lnSpc>
                <a:spcPts val="3607"/>
              </a:lnSpc>
              <a:spcBef>
                <a:spcPct val="0"/>
              </a:spcBef>
            </a:pPr>
            <a:r>
              <a:rPr lang="en-US" sz="2576">
                <a:solidFill>
                  <a:srgbClr val="000000"/>
                </a:solidFill>
                <a:latin typeface="DM Sans"/>
              </a:rPr>
              <a:t>Development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72780" y="3204234"/>
            <a:ext cx="3753524" cy="90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7"/>
              </a:lnSpc>
            </a:pPr>
            <a:r>
              <a:rPr lang="en-US" sz="2576">
                <a:solidFill>
                  <a:srgbClr val="000000"/>
                </a:solidFill>
                <a:latin typeface="DM Sans"/>
              </a:rPr>
              <a:t>Testing &amp;</a:t>
            </a:r>
          </a:p>
          <a:p>
            <a:pPr algn="ctr" marL="0" indent="0" lvl="0">
              <a:lnSpc>
                <a:spcPts val="3607"/>
              </a:lnSpc>
              <a:spcBef>
                <a:spcPct val="0"/>
              </a:spcBef>
            </a:pPr>
            <a:r>
              <a:rPr lang="en-US" sz="2576">
                <a:solidFill>
                  <a:srgbClr val="000000"/>
                </a:solidFill>
                <a:latin typeface="DM Sans"/>
              </a:rPr>
              <a:t>Debugging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72780" y="6780910"/>
            <a:ext cx="3753524" cy="1355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7"/>
              </a:lnSpc>
            </a:pPr>
            <a:r>
              <a:rPr lang="en-US" sz="2576">
                <a:solidFill>
                  <a:srgbClr val="000000"/>
                </a:solidFill>
                <a:latin typeface="DM Sans"/>
              </a:rPr>
              <a:t>Content</a:t>
            </a:r>
          </a:p>
          <a:p>
            <a:pPr algn="ctr">
              <a:lnSpc>
                <a:spcPts val="3607"/>
              </a:lnSpc>
            </a:pPr>
            <a:r>
              <a:rPr lang="en-US" sz="2576">
                <a:solidFill>
                  <a:srgbClr val="000000"/>
                </a:solidFill>
                <a:latin typeface="DM Sans"/>
              </a:rPr>
              <a:t>Creation &amp;</a:t>
            </a:r>
          </a:p>
          <a:p>
            <a:pPr algn="ctr" marL="0" indent="0" lvl="0">
              <a:lnSpc>
                <a:spcPts val="3607"/>
              </a:lnSpc>
              <a:spcBef>
                <a:spcPct val="0"/>
              </a:spcBef>
            </a:pPr>
            <a:r>
              <a:rPr lang="en-US" sz="2576">
                <a:solidFill>
                  <a:srgbClr val="000000"/>
                </a:solidFill>
                <a:latin typeface="DM Sans"/>
              </a:rPr>
              <a:t>Addition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34476" y="5119213"/>
            <a:ext cx="3753524" cy="90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7"/>
              </a:lnSpc>
            </a:pPr>
            <a:r>
              <a:rPr lang="en-US" sz="2576">
                <a:solidFill>
                  <a:srgbClr val="000000"/>
                </a:solidFill>
                <a:latin typeface="DM Sans"/>
              </a:rPr>
              <a:t>Demo</a:t>
            </a:r>
          </a:p>
          <a:p>
            <a:pPr algn="ctr" marL="0" indent="0" lvl="0">
              <a:lnSpc>
                <a:spcPts val="3607"/>
              </a:lnSpc>
              <a:spcBef>
                <a:spcPct val="0"/>
              </a:spcBef>
            </a:pPr>
            <a:r>
              <a:rPr lang="en-US" sz="2576">
                <a:solidFill>
                  <a:srgbClr val="000000"/>
                </a:solidFill>
                <a:latin typeface="DM Sans"/>
              </a:rPr>
              <a:t>Launch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21028" y="4411705"/>
            <a:ext cx="3753524" cy="446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7"/>
              </a:lnSpc>
              <a:spcBef>
                <a:spcPct val="0"/>
              </a:spcBef>
            </a:pPr>
            <a:r>
              <a:rPr lang="en-US" sz="2576">
                <a:solidFill>
                  <a:srgbClr val="000000"/>
                </a:solidFill>
                <a:latin typeface="DM Sans"/>
              </a:rPr>
              <a:t>TR = 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24676" y="2533374"/>
            <a:ext cx="3753524" cy="446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7"/>
              </a:lnSpc>
              <a:spcBef>
                <a:spcPct val="0"/>
              </a:spcBef>
            </a:pPr>
            <a:r>
              <a:rPr lang="en-US" sz="2576">
                <a:solidFill>
                  <a:srgbClr val="000000"/>
                </a:solidFill>
                <a:latin typeface="DM Sans"/>
              </a:rPr>
              <a:t>TR = 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24676" y="6290037"/>
            <a:ext cx="3753524" cy="446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7"/>
              </a:lnSpc>
              <a:spcBef>
                <a:spcPct val="0"/>
              </a:spcBef>
            </a:pPr>
            <a:r>
              <a:rPr lang="en-US" sz="2576">
                <a:solidFill>
                  <a:srgbClr val="000000"/>
                </a:solidFill>
                <a:latin typeface="DM Sans"/>
              </a:rPr>
              <a:t>TR = 8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19256" y="8178989"/>
            <a:ext cx="3753524" cy="446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7"/>
              </a:lnSpc>
              <a:spcBef>
                <a:spcPct val="0"/>
              </a:spcBef>
            </a:pPr>
            <a:r>
              <a:rPr lang="en-US" sz="2576">
                <a:solidFill>
                  <a:srgbClr val="000000"/>
                </a:solidFill>
                <a:latin typeface="DM Sans"/>
              </a:rPr>
              <a:t>TR = 17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62373" y="8151719"/>
            <a:ext cx="3753524" cy="446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7"/>
              </a:lnSpc>
              <a:spcBef>
                <a:spcPct val="0"/>
              </a:spcBef>
            </a:pPr>
            <a:r>
              <a:rPr lang="en-US" sz="2576">
                <a:solidFill>
                  <a:srgbClr val="000000"/>
                </a:solidFill>
                <a:latin typeface="DM Sans"/>
              </a:rPr>
              <a:t>TR = 6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719256" y="2546287"/>
            <a:ext cx="3753524" cy="446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7"/>
              </a:lnSpc>
              <a:spcBef>
                <a:spcPct val="0"/>
              </a:spcBef>
            </a:pPr>
            <a:r>
              <a:rPr lang="en-US" sz="2576">
                <a:solidFill>
                  <a:srgbClr val="000000"/>
                </a:solidFill>
                <a:latin typeface="DM Sans"/>
              </a:rPr>
              <a:t>TR = 15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472780" y="2515193"/>
            <a:ext cx="3753524" cy="446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7"/>
              </a:lnSpc>
              <a:spcBef>
                <a:spcPct val="0"/>
              </a:spcBef>
            </a:pPr>
            <a:r>
              <a:rPr lang="en-US" sz="2576">
                <a:solidFill>
                  <a:srgbClr val="000000"/>
                </a:solidFill>
                <a:latin typeface="DM Sans"/>
              </a:rPr>
              <a:t>TR = 12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516296" y="4457157"/>
            <a:ext cx="3753524" cy="446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7"/>
              </a:lnSpc>
              <a:spcBef>
                <a:spcPct val="0"/>
              </a:spcBef>
            </a:pPr>
            <a:r>
              <a:rPr lang="en-US" sz="2576">
                <a:solidFill>
                  <a:srgbClr val="000000"/>
                </a:solidFill>
                <a:latin typeface="DM Sans"/>
              </a:rPr>
              <a:t>TR = 0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505776" y="971550"/>
            <a:ext cx="4211591" cy="448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7"/>
              </a:lnSpc>
              <a:spcBef>
                <a:spcPct val="0"/>
              </a:spcBef>
            </a:pPr>
            <a:r>
              <a:rPr lang="en-US" sz="2576">
                <a:solidFill>
                  <a:srgbClr val="000000"/>
                </a:solidFill>
                <a:latin typeface="DM Sans"/>
              </a:rPr>
              <a:t>TR = Time Required in Days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133233" y="9025252"/>
            <a:ext cx="14021533" cy="654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27"/>
              </a:lnSpc>
              <a:spcBef>
                <a:spcPct val="0"/>
              </a:spcBef>
            </a:pPr>
            <a:r>
              <a:rPr lang="en-US" sz="3876">
                <a:solidFill>
                  <a:srgbClr val="000000"/>
                </a:solidFill>
                <a:latin typeface="DM Sans"/>
              </a:rPr>
              <a:t>Total time required to complete the project = 37 days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3882460" y="6755299"/>
            <a:ext cx="2533206" cy="1432986"/>
            <a:chOff x="0" y="0"/>
            <a:chExt cx="667182" cy="377412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667182" cy="377412"/>
            </a:xfrm>
            <a:custGeom>
              <a:avLst/>
              <a:gdLst/>
              <a:ahLst/>
              <a:cxnLst/>
              <a:rect r="r" b="b" t="t" l="l"/>
              <a:pathLst>
                <a:path h="377412" w="667182">
                  <a:moveTo>
                    <a:pt x="155865" y="0"/>
                  </a:moveTo>
                  <a:lnTo>
                    <a:pt x="511317" y="0"/>
                  </a:lnTo>
                  <a:cubicBezTo>
                    <a:pt x="597399" y="0"/>
                    <a:pt x="667182" y="69783"/>
                    <a:pt x="667182" y="155865"/>
                  </a:cubicBezTo>
                  <a:lnTo>
                    <a:pt x="667182" y="221547"/>
                  </a:lnTo>
                  <a:cubicBezTo>
                    <a:pt x="667182" y="307629"/>
                    <a:pt x="597399" y="377412"/>
                    <a:pt x="511317" y="377412"/>
                  </a:cubicBezTo>
                  <a:lnTo>
                    <a:pt x="155865" y="377412"/>
                  </a:lnTo>
                  <a:cubicBezTo>
                    <a:pt x="69783" y="377412"/>
                    <a:pt x="0" y="307629"/>
                    <a:pt x="0" y="221547"/>
                  </a:cubicBezTo>
                  <a:lnTo>
                    <a:pt x="0" y="155865"/>
                  </a:lnTo>
                  <a:cubicBezTo>
                    <a:pt x="0" y="69783"/>
                    <a:pt x="69783" y="0"/>
                    <a:pt x="1558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FF0000"/>
              </a:solidFill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7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357990" y="6764824"/>
            <a:ext cx="2533206" cy="1432986"/>
            <a:chOff x="0" y="0"/>
            <a:chExt cx="667182" cy="377412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667182" cy="377412"/>
            </a:xfrm>
            <a:custGeom>
              <a:avLst/>
              <a:gdLst/>
              <a:ahLst/>
              <a:cxnLst/>
              <a:rect r="r" b="b" t="t" l="l"/>
              <a:pathLst>
                <a:path h="377412" w="667182">
                  <a:moveTo>
                    <a:pt x="155865" y="0"/>
                  </a:moveTo>
                  <a:lnTo>
                    <a:pt x="511317" y="0"/>
                  </a:lnTo>
                  <a:cubicBezTo>
                    <a:pt x="597399" y="0"/>
                    <a:pt x="667182" y="69783"/>
                    <a:pt x="667182" y="155865"/>
                  </a:cubicBezTo>
                  <a:lnTo>
                    <a:pt x="667182" y="221547"/>
                  </a:lnTo>
                  <a:cubicBezTo>
                    <a:pt x="667182" y="307629"/>
                    <a:pt x="597399" y="377412"/>
                    <a:pt x="511317" y="377412"/>
                  </a:cubicBezTo>
                  <a:lnTo>
                    <a:pt x="155865" y="377412"/>
                  </a:lnTo>
                  <a:cubicBezTo>
                    <a:pt x="69783" y="377412"/>
                    <a:pt x="0" y="307629"/>
                    <a:pt x="0" y="221547"/>
                  </a:cubicBezTo>
                  <a:lnTo>
                    <a:pt x="0" y="155865"/>
                  </a:lnTo>
                  <a:cubicBezTo>
                    <a:pt x="0" y="69783"/>
                    <a:pt x="69783" y="0"/>
                    <a:pt x="1558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FF0000"/>
              </a:solidFill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7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1073414" y="2961406"/>
            <a:ext cx="2533206" cy="1432986"/>
            <a:chOff x="0" y="0"/>
            <a:chExt cx="667182" cy="377412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667182" cy="377412"/>
            </a:xfrm>
            <a:custGeom>
              <a:avLst/>
              <a:gdLst/>
              <a:ahLst/>
              <a:cxnLst/>
              <a:rect r="r" b="b" t="t" l="l"/>
              <a:pathLst>
                <a:path h="377412" w="667182">
                  <a:moveTo>
                    <a:pt x="155865" y="0"/>
                  </a:moveTo>
                  <a:lnTo>
                    <a:pt x="511317" y="0"/>
                  </a:lnTo>
                  <a:cubicBezTo>
                    <a:pt x="597399" y="0"/>
                    <a:pt x="667182" y="69783"/>
                    <a:pt x="667182" y="155865"/>
                  </a:cubicBezTo>
                  <a:lnTo>
                    <a:pt x="667182" y="221547"/>
                  </a:lnTo>
                  <a:cubicBezTo>
                    <a:pt x="667182" y="307629"/>
                    <a:pt x="597399" y="377412"/>
                    <a:pt x="511317" y="377412"/>
                  </a:cubicBezTo>
                  <a:lnTo>
                    <a:pt x="155865" y="377412"/>
                  </a:lnTo>
                  <a:cubicBezTo>
                    <a:pt x="69783" y="377412"/>
                    <a:pt x="0" y="307629"/>
                    <a:pt x="0" y="221547"/>
                  </a:cubicBezTo>
                  <a:lnTo>
                    <a:pt x="0" y="155865"/>
                  </a:lnTo>
                  <a:cubicBezTo>
                    <a:pt x="0" y="69783"/>
                    <a:pt x="69783" y="0"/>
                    <a:pt x="1558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FF0000"/>
              </a:solidFill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7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5126455" y="4903369"/>
            <a:ext cx="2533206" cy="1432986"/>
            <a:chOff x="0" y="0"/>
            <a:chExt cx="667182" cy="377412"/>
          </a:xfrm>
        </p:grpSpPr>
        <p:sp>
          <p:nvSpPr>
            <p:cNvPr name="Freeform 35" id="35"/>
            <p:cNvSpPr/>
            <p:nvPr/>
          </p:nvSpPr>
          <p:spPr>
            <a:xfrm>
              <a:off x="0" y="0"/>
              <a:ext cx="667182" cy="377412"/>
            </a:xfrm>
            <a:custGeom>
              <a:avLst/>
              <a:gdLst/>
              <a:ahLst/>
              <a:cxnLst/>
              <a:rect r="r" b="b" t="t" l="l"/>
              <a:pathLst>
                <a:path h="377412" w="667182">
                  <a:moveTo>
                    <a:pt x="155865" y="0"/>
                  </a:moveTo>
                  <a:lnTo>
                    <a:pt x="511317" y="0"/>
                  </a:lnTo>
                  <a:cubicBezTo>
                    <a:pt x="597399" y="0"/>
                    <a:pt x="667182" y="69783"/>
                    <a:pt x="667182" y="155865"/>
                  </a:cubicBezTo>
                  <a:lnTo>
                    <a:pt x="667182" y="221547"/>
                  </a:lnTo>
                  <a:cubicBezTo>
                    <a:pt x="667182" y="307629"/>
                    <a:pt x="597399" y="377412"/>
                    <a:pt x="511317" y="377412"/>
                  </a:cubicBezTo>
                  <a:lnTo>
                    <a:pt x="155865" y="377412"/>
                  </a:lnTo>
                  <a:cubicBezTo>
                    <a:pt x="69783" y="377412"/>
                    <a:pt x="0" y="307629"/>
                    <a:pt x="0" y="221547"/>
                  </a:cubicBezTo>
                  <a:lnTo>
                    <a:pt x="0" y="155865"/>
                  </a:lnTo>
                  <a:cubicBezTo>
                    <a:pt x="0" y="69783"/>
                    <a:pt x="69783" y="0"/>
                    <a:pt x="1558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FF0000"/>
              </a:solidFill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7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791700" y="6080912"/>
            <a:ext cx="4894263" cy="282087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972156" y="6481699"/>
            <a:ext cx="4533352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DM Sans"/>
              </a:rPr>
              <a:t>By the use of Graph DS, Topological sorting and PERT Chart.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4305300" cy="205578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488847" y="4460583"/>
            <a:ext cx="11310305" cy="1413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40"/>
              </a:lnSpc>
            </a:pPr>
            <a:r>
              <a:rPr lang="en-US" sz="9600" spc="-96">
                <a:solidFill>
                  <a:srgbClr val="000000"/>
                </a:solidFill>
                <a:latin typeface="DM Sans Bold"/>
              </a:rPr>
              <a:t>Methodology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034923"/>
            <a:ext cx="3440429" cy="222337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2344851"/>
            <a:ext cx="16230600" cy="3788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M Sans"/>
              </a:rPr>
              <a:t>Graph is a: 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DM Sans"/>
              </a:rPr>
              <a:t>Graph is a non-linear data structure consisting of vertices and edges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43C466"/>
                </a:solidFill>
                <a:latin typeface="DM Sans Bold"/>
              </a:rPr>
              <a:t>Vertices</a:t>
            </a:r>
            <a:r>
              <a:rPr lang="en-US" sz="3099">
                <a:solidFill>
                  <a:srgbClr val="000000"/>
                </a:solidFill>
                <a:latin typeface="DM Sans"/>
              </a:rPr>
              <a:t>: Vertices are the fundamental units of the graph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43C466"/>
                </a:solidFill>
                <a:latin typeface="DM Sans Bold"/>
              </a:rPr>
              <a:t>Edges</a:t>
            </a:r>
            <a:r>
              <a:rPr lang="en-US" sz="3099">
                <a:solidFill>
                  <a:srgbClr val="000000"/>
                </a:solidFill>
                <a:latin typeface="DM Sans"/>
              </a:rPr>
              <a:t>: Edges are drawn or used to connect two nodes of the graph</a:t>
            </a:r>
            <a:r>
              <a:rPr lang="en-US" sz="3099">
                <a:solidFill>
                  <a:srgbClr val="000000"/>
                </a:solidFill>
                <a:latin typeface="DM Sans"/>
              </a:rPr>
              <a:t> 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DM Sans"/>
              </a:rPr>
              <a:t>The following two are the most commonly used representations of a graph: </a:t>
            </a:r>
          </a:p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M Sans"/>
              </a:rPr>
              <a:t>         1. Adjacency Matrix </a:t>
            </a:r>
          </a:p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DM Sans"/>
              </a:rPr>
              <a:t>         </a:t>
            </a:r>
            <a:r>
              <a:rPr lang="en-US" sz="3099">
                <a:solidFill>
                  <a:srgbClr val="000000"/>
                </a:solidFill>
                <a:latin typeface="DM Sans"/>
              </a:rPr>
              <a:t>2. Adjacency List (used in our project)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123024" y="6381380"/>
            <a:ext cx="12032668" cy="311883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947636"/>
            <a:ext cx="13123827" cy="1209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1"/>
              </a:lnSpc>
            </a:pPr>
            <a:r>
              <a:rPr lang="en-US" sz="9001" spc="-90">
                <a:solidFill>
                  <a:srgbClr val="000000"/>
                </a:solidFill>
                <a:latin typeface="DM Sans Bold"/>
              </a:rPr>
              <a:t>Graph Data Structure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78654" y="9452590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Digraph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57137" y="9452590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Adjacency Matrix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081039" y="9452590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Adjacency List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37452"/>
            <a:ext cx="16230600" cy="2702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M Sans"/>
              </a:rPr>
              <a:t>Topological Sorting is a: 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DM Sans"/>
              </a:rPr>
              <a:t>Graph traversal 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DM Sans"/>
              </a:rPr>
              <a:t>Each node v is visited only after all its dependencies are visited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DM Sans"/>
              </a:rPr>
              <a:t>Possible only if it is a </a:t>
            </a:r>
            <a:r>
              <a:rPr lang="en-US" sz="3099">
                <a:solidFill>
                  <a:srgbClr val="000000"/>
                </a:solidFill>
                <a:latin typeface="DM Sans"/>
                <a:hlinkClick r:id="rId2" tooltip="https://en.wikipedia.org/wiki/Directed_acyclic_graph"/>
              </a:rPr>
              <a:t>directed acyclic graph</a:t>
            </a:r>
            <a:r>
              <a:rPr lang="en-US" sz="3099">
                <a:solidFill>
                  <a:srgbClr val="000000"/>
                </a:solidFill>
                <a:latin typeface="DM Sans"/>
              </a:rPr>
              <a:t> (DAG)</a:t>
            </a:r>
            <a:r>
              <a:rPr lang="en-US" sz="3099">
                <a:solidFill>
                  <a:srgbClr val="000000"/>
                </a:solidFill>
                <a:latin typeface="DM Sans"/>
              </a:rPr>
              <a:t> </a:t>
            </a:r>
          </a:p>
          <a:p>
            <a:pPr>
              <a:lnSpc>
                <a:spcPts val="4339"/>
              </a:lnSpc>
              <a:spcBef>
                <a:spcPct val="0"/>
              </a:spcBef>
            </a:pP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93493" y="5304975"/>
            <a:ext cx="11673430" cy="425593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891944" y="5552818"/>
            <a:ext cx="3367356" cy="370548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1190625"/>
            <a:ext cx="13123827" cy="1209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1"/>
              </a:lnSpc>
            </a:pPr>
            <a:r>
              <a:rPr lang="en-US" sz="9001" spc="-90">
                <a:solidFill>
                  <a:srgbClr val="000000"/>
                </a:solidFill>
                <a:latin typeface="DM Sans Bold"/>
              </a:rPr>
              <a:t>Topological sorting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1985513"/>
            <a:ext cx="13457222" cy="75696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797038" y="6674985"/>
            <a:ext cx="3169426" cy="288021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593698"/>
            <a:ext cx="13123827" cy="1209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1"/>
              </a:lnSpc>
            </a:pPr>
            <a:r>
              <a:rPr lang="en-US" sz="9001" spc="-90">
                <a:solidFill>
                  <a:srgbClr val="000000"/>
                </a:solidFill>
                <a:latin typeface="DM Sans Bold"/>
              </a:rPr>
              <a:t>PERT Chart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786473" y="775763"/>
            <a:ext cx="3472827" cy="347282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10180" y="4181915"/>
            <a:ext cx="16171340" cy="487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M Sans"/>
              </a:rPr>
              <a:t>SFML: 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DM Sans"/>
              </a:rPr>
              <a:t>Provides a simple interface to the various components of your PC, to ease the development of games and multimedia applications.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DM Sans"/>
              </a:rPr>
              <a:t>Is perfect for writing 2d games and applications of any size or complexity at all.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DM Sans"/>
              </a:rPr>
              <a:t>Is highly object oriented compared to other graphics libraries so perfect for the use in our case of C++ programming.</a:t>
            </a:r>
          </a:p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DM Sans"/>
              </a:rPr>
              <a:t>It is setup by: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DM Sans"/>
              </a:rPr>
              <a:t>Including </a:t>
            </a:r>
            <a:r>
              <a:rPr lang="en-US" sz="3099">
                <a:solidFill>
                  <a:srgbClr val="000000"/>
                </a:solidFill>
                <a:latin typeface="DM Sans"/>
              </a:rPr>
              <a:t>#include &lt;</a:t>
            </a:r>
            <a:r>
              <a:rPr lang="en-US" sz="3099">
                <a:solidFill>
                  <a:srgbClr val="43C466"/>
                </a:solidFill>
                <a:latin typeface="DM Sans"/>
              </a:rPr>
              <a:t>SFML/Graphics.hpp</a:t>
            </a:r>
            <a:r>
              <a:rPr lang="en-US" sz="3099">
                <a:solidFill>
                  <a:srgbClr val="000000"/>
                </a:solidFill>
                <a:latin typeface="DM Sans"/>
              </a:rPr>
              <a:t>&gt; after all the header and dll files are included in the IDE.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416784"/>
            <a:ext cx="13123827" cy="2352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1"/>
              </a:lnSpc>
            </a:pPr>
            <a:r>
              <a:rPr lang="en-US" sz="9001" spc="-90">
                <a:solidFill>
                  <a:srgbClr val="000000"/>
                </a:solidFill>
                <a:latin typeface="DM Sans Bold"/>
              </a:rPr>
              <a:t>Graph visualization</a:t>
            </a:r>
          </a:p>
          <a:p>
            <a:pPr marL="1943391" indent="-971696" lvl="1">
              <a:lnSpc>
                <a:spcPts val="9001"/>
              </a:lnSpc>
              <a:buFont typeface="Arial"/>
              <a:buChar char="•"/>
            </a:pPr>
            <a:r>
              <a:rPr lang="en-US" sz="9001" spc="-90">
                <a:solidFill>
                  <a:srgbClr val="43C466"/>
                </a:solidFill>
                <a:latin typeface="DM Sans Bold"/>
              </a:rPr>
              <a:t>SFML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791700" y="6080912"/>
            <a:ext cx="4894263" cy="282087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972156" y="6974875"/>
            <a:ext cx="4533352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DM Sans"/>
              </a:rPr>
              <a:t>In Visual Studio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4305300" cy="205578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488847" y="4460583"/>
            <a:ext cx="11310305" cy="1413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40"/>
              </a:lnSpc>
            </a:pPr>
            <a:r>
              <a:rPr lang="en-US" sz="9600" spc="-96">
                <a:solidFill>
                  <a:srgbClr val="000000"/>
                </a:solidFill>
                <a:latin typeface="DM Sans Bold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DAFdXiAPCZU</dc:identifier>
  <dcterms:modified xsi:type="dcterms:W3CDTF">2011-08-01T06:04:30Z</dcterms:modified>
  <cp:revision>1</cp:revision>
  <dc:title>Critical Path Method</dc:title>
</cp:coreProperties>
</file>