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0" r:id="rId4"/>
    <p:sldId id="256" r:id="rId5"/>
    <p:sldId id="259" r:id="rId6"/>
    <p:sldId id="262"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04" autoAdjust="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113C-523B-4CA0-952E-B594E5B262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1A6EA-6264-409F-8502-7AF05BE69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0A369-57F4-452C-A85E-A9715F1F2ABB}"/>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8AD6CCDE-24C5-4604-97F9-6D4B37F58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B7E00-350F-45CB-897C-C72F495F8A07}"/>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20464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B5FA-8829-4963-82A1-B74F01589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5A1094-680A-4632-B5E3-B12F024AC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59F33-9641-4EED-8F97-E2D0D28EC488}"/>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C2E30026-4C11-4B30-BCBE-BB19191EB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78418-2CBF-468F-9CC1-AAD2A437A31B}"/>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108045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42ABA-9AA0-4F8B-8FB6-011C36730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FC018-CDD1-4761-B39A-A67A090CC6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96E69-40F4-45A4-8458-BAABE71488CC}"/>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48EFF937-FBF3-4442-8FF9-0CBF650FD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532AD-277F-42AF-89DC-48CBAAE881A9}"/>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162103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B2B1-465C-418E-8AB1-E44A150A8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50AD9-F901-4C66-9279-C3B0FC987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C7D34-0886-40F5-AC46-D59158130BBD}"/>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24B287EB-0552-4FD8-9EB6-F04AAFA8B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1E749-C633-49C5-86D6-F992172DBEFB}"/>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6549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B7DA-566B-4812-B6D7-1D96EF78B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EB763-8841-470C-A1B9-CB1E43759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46BEC-1A2D-40E5-91D1-892AD6CF3921}"/>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7286827C-1CD1-46E8-81C4-08B667046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215F0-E83D-4D4D-A0FF-5A15B73FABA4}"/>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193394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3405-B991-4CC2-A6E6-3EF649A4E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0B7D7-B23B-449E-85C9-F36D28504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292A9-C1B0-401B-B817-DC361B3AD7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5B9B26-8512-4BFC-8A65-696245339167}"/>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6" name="Footer Placeholder 5">
            <a:extLst>
              <a:ext uri="{FF2B5EF4-FFF2-40B4-BE49-F238E27FC236}">
                <a16:creationId xmlns:a16="http://schemas.microsoft.com/office/drawing/2014/main" id="{844A7306-3D66-44A6-89FD-6222C5D2A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E38D6-20B4-4C9D-9367-5C0201BC13EB}"/>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243686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7A71-9DD4-4D31-95C5-25CDA0667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E2AEC-BE5D-459D-A691-A2A1BF9D6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D0A5A-C9F5-4BFE-A8F3-ED23B1B01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558FE-93BB-4197-A086-39B3C8D2A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BDF620-98DE-45F1-ADD0-5C48608B9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10FBD-D58D-4BA6-B51C-ACA93215E99E}"/>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8" name="Footer Placeholder 7">
            <a:extLst>
              <a:ext uri="{FF2B5EF4-FFF2-40B4-BE49-F238E27FC236}">
                <a16:creationId xmlns:a16="http://schemas.microsoft.com/office/drawing/2014/main" id="{ECB4E1D9-419D-458C-B82B-6D061BC4D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86FDE-0E8F-4D28-A25C-692553FE2900}"/>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26851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0D80-9986-431D-B2CA-C60407E2D9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49140-8017-4211-AF78-F89983B84475}"/>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4" name="Footer Placeholder 3">
            <a:extLst>
              <a:ext uri="{FF2B5EF4-FFF2-40B4-BE49-F238E27FC236}">
                <a16:creationId xmlns:a16="http://schemas.microsoft.com/office/drawing/2014/main" id="{CA49627D-0DF3-4D3F-AA8D-0188F0BCE3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18636-BEF4-4376-9CD5-BF1E7E1651E5}"/>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199668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2042A-357B-4A69-99E9-174E90329844}"/>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3" name="Footer Placeholder 2">
            <a:extLst>
              <a:ext uri="{FF2B5EF4-FFF2-40B4-BE49-F238E27FC236}">
                <a16:creationId xmlns:a16="http://schemas.microsoft.com/office/drawing/2014/main" id="{86E77ED9-6935-4CD2-A61D-05A546A40E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CEBCA-71C7-4FE3-9FB0-2E59AADF1007}"/>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245261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6C3-D06A-40D6-B598-A2C910D42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CD8BCA-DDA6-4934-8D4C-10784DAD2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840EE-A7D6-4455-A856-191F38DFD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2B944-2B8C-4586-9B9C-0042E38BC426}"/>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6" name="Footer Placeholder 5">
            <a:extLst>
              <a:ext uri="{FF2B5EF4-FFF2-40B4-BE49-F238E27FC236}">
                <a16:creationId xmlns:a16="http://schemas.microsoft.com/office/drawing/2014/main" id="{249F9203-12F9-498E-8FE2-AF7B7407F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3DAA5-4836-44EA-B744-9AEE2A7CF80A}"/>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355943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EB76-BCE2-4071-96E2-BB9ACFAB1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8AF9E-3940-4185-8519-AA076AEA0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02337-B893-4D14-8306-82D97E369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54AB4-D990-4BB7-B0FD-883FFF26FC87}"/>
              </a:ext>
            </a:extLst>
          </p:cNvPr>
          <p:cNvSpPr>
            <a:spLocks noGrp="1"/>
          </p:cNvSpPr>
          <p:nvPr>
            <p:ph type="dt" sz="half" idx="10"/>
          </p:nvPr>
        </p:nvSpPr>
        <p:spPr/>
        <p:txBody>
          <a:bodyPr/>
          <a:lstStyle/>
          <a:p>
            <a:fld id="{197E2A01-659C-4CBF-83BB-E2F58ABF230E}" type="datetimeFigureOut">
              <a:rPr lang="en-US" smtClean="0"/>
              <a:t>6/15/2024</a:t>
            </a:fld>
            <a:endParaRPr lang="en-US"/>
          </a:p>
        </p:txBody>
      </p:sp>
      <p:sp>
        <p:nvSpPr>
          <p:cNvPr id="6" name="Footer Placeholder 5">
            <a:extLst>
              <a:ext uri="{FF2B5EF4-FFF2-40B4-BE49-F238E27FC236}">
                <a16:creationId xmlns:a16="http://schemas.microsoft.com/office/drawing/2014/main" id="{A920CC73-2D61-46E1-80EF-BDF78F837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ECCDB-BD05-4D45-8748-D03B74562005}"/>
              </a:ext>
            </a:extLst>
          </p:cNvPr>
          <p:cNvSpPr>
            <a:spLocks noGrp="1"/>
          </p:cNvSpPr>
          <p:nvPr>
            <p:ph type="sldNum" sz="quarter" idx="12"/>
          </p:nvPr>
        </p:nvSpPr>
        <p:spPr/>
        <p:txBody>
          <a:bodyPr/>
          <a:lstStyle/>
          <a:p>
            <a:fld id="{1E587D72-7DF0-4FB7-B85F-FEAD308E57EB}" type="slidenum">
              <a:rPr lang="en-US" smtClean="0"/>
              <a:t>‹#›</a:t>
            </a:fld>
            <a:endParaRPr lang="en-US"/>
          </a:p>
        </p:txBody>
      </p:sp>
    </p:spTree>
    <p:extLst>
      <p:ext uri="{BB962C8B-B14F-4D97-AF65-F5344CB8AC3E}">
        <p14:creationId xmlns:p14="http://schemas.microsoft.com/office/powerpoint/2010/main" val="72977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FCC1C-D9FE-468E-BFE4-6756BBB82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FFBDD-4C17-41F4-B275-554F7309C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9EC3E-A1F8-4633-8788-29C658C13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E2A01-659C-4CBF-83BB-E2F58ABF230E}" type="datetimeFigureOut">
              <a:rPr lang="en-US" smtClean="0"/>
              <a:t>6/15/2024</a:t>
            </a:fld>
            <a:endParaRPr lang="en-US"/>
          </a:p>
        </p:txBody>
      </p:sp>
      <p:sp>
        <p:nvSpPr>
          <p:cNvPr id="5" name="Footer Placeholder 4">
            <a:extLst>
              <a:ext uri="{FF2B5EF4-FFF2-40B4-BE49-F238E27FC236}">
                <a16:creationId xmlns:a16="http://schemas.microsoft.com/office/drawing/2014/main" id="{6FC33861-A35C-4139-9152-43E0D938B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FD8073-C928-4E0A-A76F-3B61FEEED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87D72-7DF0-4FB7-B85F-FEAD308E57EB}" type="slidenum">
              <a:rPr lang="en-US" smtClean="0"/>
              <a:t>‹#›</a:t>
            </a:fld>
            <a:endParaRPr lang="en-US"/>
          </a:p>
        </p:txBody>
      </p:sp>
    </p:spTree>
    <p:extLst>
      <p:ext uri="{BB962C8B-B14F-4D97-AF65-F5344CB8AC3E}">
        <p14:creationId xmlns:p14="http://schemas.microsoft.com/office/powerpoint/2010/main" val="342882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vscode-file://vscode-app/c:/Users/ashim/AppData/Local/Programs/Microsoft%20VS%20Code/resources/app/out/vs/code/electron-sandbox/workbench/workbench.htm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76DC-03DC-4386-A328-55CF9ABCBC6A}"/>
              </a:ext>
            </a:extLst>
          </p:cNvPr>
          <p:cNvSpPr>
            <a:spLocks noGrp="1"/>
          </p:cNvSpPr>
          <p:nvPr>
            <p:ph type="title"/>
          </p:nvPr>
        </p:nvSpPr>
        <p:spPr/>
        <p:txBody>
          <a:bodyPr/>
          <a:lstStyle/>
          <a:p>
            <a:r>
              <a:rPr lang="en-US" dirty="0"/>
              <a:t>Clean Architecture review and differences</a:t>
            </a:r>
          </a:p>
        </p:txBody>
      </p:sp>
      <p:pic>
        <p:nvPicPr>
          <p:cNvPr id="5" name="Picture 4">
            <a:extLst>
              <a:ext uri="{FF2B5EF4-FFF2-40B4-BE49-F238E27FC236}">
                <a16:creationId xmlns:a16="http://schemas.microsoft.com/office/drawing/2014/main" id="{BF4CBF6E-40AD-4C78-AF42-6A0E62EC93CF}"/>
              </a:ext>
            </a:extLst>
          </p:cNvPr>
          <p:cNvPicPr>
            <a:picLocks noChangeAspect="1"/>
          </p:cNvPicPr>
          <p:nvPr/>
        </p:nvPicPr>
        <p:blipFill>
          <a:blip r:embed="rId2"/>
          <a:stretch>
            <a:fillRect/>
          </a:stretch>
        </p:blipFill>
        <p:spPr>
          <a:xfrm>
            <a:off x="803032" y="1310902"/>
            <a:ext cx="6859035" cy="5065411"/>
          </a:xfrm>
          <a:prstGeom prst="rect">
            <a:avLst/>
          </a:prstGeom>
        </p:spPr>
      </p:pic>
      <p:sp>
        <p:nvSpPr>
          <p:cNvPr id="7" name="TextBox 6">
            <a:extLst>
              <a:ext uri="{FF2B5EF4-FFF2-40B4-BE49-F238E27FC236}">
                <a16:creationId xmlns:a16="http://schemas.microsoft.com/office/drawing/2014/main" id="{9E4A8832-5B85-4723-ACD4-7099F175BE1A}"/>
              </a:ext>
            </a:extLst>
          </p:cNvPr>
          <p:cNvSpPr txBox="1"/>
          <p:nvPr/>
        </p:nvSpPr>
        <p:spPr>
          <a:xfrm>
            <a:off x="7552268" y="1996070"/>
            <a:ext cx="3860800" cy="3416320"/>
          </a:xfrm>
          <a:prstGeom prst="rect">
            <a:avLst/>
          </a:prstGeom>
          <a:noFill/>
        </p:spPr>
        <p:txBody>
          <a:bodyPr wrap="square">
            <a:spAutoFit/>
          </a:bodyPr>
          <a:lstStyle/>
          <a:p>
            <a:r>
              <a:rPr lang="en-US" b="0" i="0" dirty="0">
                <a:effectLst/>
                <a:latin typeface="Segoe WPC"/>
              </a:rPr>
              <a:t>Clean Architecture achieves framework independence by placing the business rules and application-specific rules at the center of the design and treating the frameworks as mere details that live on the outer layers of the architecture.</a:t>
            </a:r>
          </a:p>
          <a:p>
            <a:endParaRPr lang="en-US" dirty="0">
              <a:latin typeface="Segoe WPC"/>
            </a:endParaRPr>
          </a:p>
          <a:p>
            <a:endParaRPr lang="en-US" dirty="0">
              <a:latin typeface="Segoe WPC"/>
            </a:endParaRPr>
          </a:p>
          <a:p>
            <a:r>
              <a:rPr lang="en-US" dirty="0"/>
              <a:t>This ensures that the </a:t>
            </a:r>
            <a:r>
              <a:rPr lang="en-US" b="1" dirty="0">
                <a:highlight>
                  <a:srgbClr val="FFFF00"/>
                </a:highlight>
              </a:rPr>
              <a:t>core business logic remains unaffected by changes in external</a:t>
            </a:r>
            <a:r>
              <a:rPr lang="en-US" dirty="0"/>
              <a:t> systems and frameworks.</a:t>
            </a:r>
          </a:p>
        </p:txBody>
      </p:sp>
    </p:spTree>
    <p:extLst>
      <p:ext uri="{BB962C8B-B14F-4D97-AF65-F5344CB8AC3E}">
        <p14:creationId xmlns:p14="http://schemas.microsoft.com/office/powerpoint/2010/main" val="37487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FF9AA8-ED94-45F8-8BEC-2766F527F2F2}"/>
              </a:ext>
            </a:extLst>
          </p:cNvPr>
          <p:cNvPicPr>
            <a:picLocks noGrp="1" noChangeAspect="1"/>
          </p:cNvPicPr>
          <p:nvPr>
            <p:ph idx="1"/>
          </p:nvPr>
        </p:nvPicPr>
        <p:blipFill>
          <a:blip r:embed="rId2"/>
          <a:stretch>
            <a:fillRect/>
          </a:stretch>
        </p:blipFill>
        <p:spPr>
          <a:xfrm>
            <a:off x="1283677" y="-216145"/>
            <a:ext cx="6606896" cy="7074145"/>
          </a:xfrm>
        </p:spPr>
      </p:pic>
    </p:spTree>
    <p:extLst>
      <p:ext uri="{BB962C8B-B14F-4D97-AF65-F5344CB8AC3E}">
        <p14:creationId xmlns:p14="http://schemas.microsoft.com/office/powerpoint/2010/main" val="28743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FD85-9752-4F10-B9AD-C674B1A2FEED}"/>
              </a:ext>
            </a:extLst>
          </p:cNvPr>
          <p:cNvSpPr>
            <a:spLocks noGrp="1"/>
          </p:cNvSpPr>
          <p:nvPr>
            <p:ph type="title"/>
          </p:nvPr>
        </p:nvSpPr>
        <p:spPr>
          <a:xfrm>
            <a:off x="838200" y="365126"/>
            <a:ext cx="10515600" cy="315912"/>
          </a:xfrm>
        </p:spPr>
        <p:txBody>
          <a:bodyPr>
            <a:normAutofit fontScale="90000"/>
          </a:bodyPr>
          <a:lstStyle/>
          <a:p>
            <a:r>
              <a:rPr lang="en-US" dirty="0"/>
              <a:t>Class diagram</a:t>
            </a:r>
          </a:p>
        </p:txBody>
      </p:sp>
      <p:sp>
        <p:nvSpPr>
          <p:cNvPr id="4" name="Rectangle 1">
            <a:extLst>
              <a:ext uri="{FF2B5EF4-FFF2-40B4-BE49-F238E27FC236}">
                <a16:creationId xmlns:a16="http://schemas.microsoft.com/office/drawing/2014/main" id="{F049E6EF-A0CD-47E3-AF91-5838A26E790E}"/>
              </a:ext>
            </a:extLst>
          </p:cNvPr>
          <p:cNvSpPr>
            <a:spLocks noGrp="1" noChangeArrowheads="1"/>
          </p:cNvSpPr>
          <p:nvPr>
            <p:ph idx="1"/>
          </p:nvPr>
        </p:nvSpPr>
        <p:spPr bwMode="auto">
          <a:xfrm>
            <a:off x="905933" y="1246256"/>
            <a:ext cx="6722534" cy="433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Domain Layer</a:t>
            </a:r>
            <a:r>
              <a:rPr lang="en-US" sz="1100" dirty="0">
                <a:effectLst/>
                <a:latin typeface="Calibri" panose="020F0502020204030204" pitchFamily="34" charset="0"/>
              </a:rPr>
              <a:t>:</a:t>
            </a: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Model</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Actor</a:t>
            </a:r>
          </a:p>
          <a:p>
            <a:pPr marL="1143000" lvl="2" indent="-22860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Film</a:t>
            </a: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Repository</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highlight>
                  <a:srgbClr val="FFFF00"/>
                </a:highlight>
                <a:latin typeface="Calibri" panose="020F0502020204030204" pitchFamily="34" charset="0"/>
              </a:rPr>
              <a:t>FilmRepository</a:t>
            </a:r>
            <a:endParaRPr lang="en-US" sz="1100" dirty="0">
              <a:effectLst/>
              <a:highlight>
                <a:srgbClr val="FFFF00"/>
              </a:highligh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Application Layer</a:t>
            </a:r>
            <a:r>
              <a:rPr lang="en-US" sz="1100" dirty="0">
                <a:effectLst/>
                <a:latin typeface="Calibri" panose="020F0502020204030204" pitchFamily="34" charset="0"/>
              </a:rPr>
              <a:t>:</a:t>
            </a: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Use Cases</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GetFilmByIdUseCase</a:t>
            </a:r>
            <a:r>
              <a:rPr lang="en-US" sz="1100" dirty="0">
                <a:effectLst/>
                <a:latin typeface="Calibri" panose="020F0502020204030204" pitchFamily="34" charset="0"/>
              </a:rPr>
              <a:t> (implements </a:t>
            </a:r>
            <a:r>
              <a:rPr lang="en-US" sz="1100" dirty="0" err="1">
                <a:effectLst/>
                <a:latin typeface="Calibri" panose="020F0502020204030204" pitchFamily="34" charset="0"/>
              </a:rPr>
              <a:t>IGetFilmById</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GetFilmsStartingWithUseCase</a:t>
            </a:r>
            <a:r>
              <a:rPr lang="en-US" sz="1100" dirty="0">
                <a:effectLst/>
                <a:latin typeface="Calibri" panose="020F0502020204030204" pitchFamily="34" charset="0"/>
              </a:rPr>
              <a:t> (implements </a:t>
            </a:r>
            <a:r>
              <a:rPr lang="en-US" sz="1100" dirty="0" err="1">
                <a:effectLst/>
                <a:latin typeface="Calibri" panose="020F0502020204030204" pitchFamily="34" charset="0"/>
              </a:rPr>
              <a:t>IGetFilmsStartingWith</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GetFilmsWithLengthGreaterThanUseCase</a:t>
            </a:r>
            <a:r>
              <a:rPr lang="en-US" sz="1100" dirty="0">
                <a:effectLst/>
                <a:latin typeface="Calibri" panose="020F0502020204030204" pitchFamily="34" charset="0"/>
              </a:rPr>
              <a:t> (implements </a:t>
            </a:r>
            <a:r>
              <a:rPr lang="en-US" sz="1100" dirty="0" err="1">
                <a:effectLst/>
                <a:latin typeface="Calibri" panose="020F0502020204030204" pitchFamily="34" charset="0"/>
              </a:rPr>
              <a:t>IGetFilmsWithLengthGreaterThan</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GetPagedFilmsUseCase</a:t>
            </a:r>
            <a:r>
              <a:rPr lang="en-US" sz="1100" dirty="0">
                <a:effectLst/>
                <a:latin typeface="Calibri" panose="020F0502020204030204" pitchFamily="34" charset="0"/>
              </a:rPr>
              <a:t> (implements </a:t>
            </a:r>
            <a:r>
              <a:rPr lang="en-US" sz="1100" dirty="0" err="1">
                <a:effectLst/>
                <a:latin typeface="Calibri" panose="020F0502020204030204" pitchFamily="34" charset="0"/>
              </a:rPr>
              <a:t>IGetPagedFilms</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UpdateRentalRateUseCase</a:t>
            </a:r>
            <a:r>
              <a:rPr lang="en-US" sz="1100" dirty="0">
                <a:effectLst/>
                <a:latin typeface="Calibri" panose="020F0502020204030204" pitchFamily="34" charset="0"/>
              </a:rPr>
              <a:t> (implements </a:t>
            </a:r>
            <a:r>
              <a:rPr lang="en-US" sz="1100" dirty="0" err="1">
                <a:effectLst/>
                <a:latin typeface="Calibri" panose="020F0502020204030204" pitchFamily="34" charset="0"/>
              </a:rPr>
              <a:t>IUpdateRentalRate</a:t>
            </a:r>
            <a:r>
              <a:rPr lang="en-US" sz="1100" dirty="0">
                <a:effectLst/>
                <a:latin typeface="Calibri" panose="020F0502020204030204" pitchFamily="34" charset="0"/>
              </a:rPr>
              <a:t>)</a:t>
            </a: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Interfaces</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IGetFilmById</a:t>
            </a:r>
            <a:endParaRPr lang="en-US" sz="1100" dirty="0">
              <a:effectLst/>
              <a:latin typeface="Calibri" panose="020F0502020204030204" pitchFamily="34" charset="0"/>
            </a:endParaRP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IGetFilmsStartingWith</a:t>
            </a:r>
            <a:endParaRPr lang="en-US" sz="1100" dirty="0">
              <a:effectLst/>
              <a:latin typeface="Calibri" panose="020F0502020204030204" pitchFamily="34" charset="0"/>
            </a:endParaRP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IGetFilmsWithLengthGreaterThan</a:t>
            </a:r>
            <a:endParaRPr lang="en-US" sz="1100" dirty="0">
              <a:effectLst/>
              <a:latin typeface="Calibri" panose="020F0502020204030204" pitchFamily="34" charset="0"/>
            </a:endParaRP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IGetPagedFilms</a:t>
            </a:r>
            <a:endParaRPr lang="en-US" sz="1100" dirty="0">
              <a:effectLst/>
              <a:latin typeface="Calibri" panose="020F0502020204030204" pitchFamily="34" charset="0"/>
            </a:endParaRP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IUpdateRentalRate</a:t>
            </a:r>
            <a:endParaRPr lang="en-US" sz="11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Adapters Layer</a:t>
            </a:r>
            <a:r>
              <a:rPr lang="en-US" sz="1100" dirty="0">
                <a:effectLst/>
                <a:latin typeface="Calibri" panose="020F0502020204030204" pitchFamily="34" charset="0"/>
              </a:rPr>
              <a:t>:</a:t>
            </a: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Controllers</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latin typeface="Calibri" panose="020F0502020204030204" pitchFamily="34" charset="0"/>
              </a:rPr>
              <a:t>FilmController</a:t>
            </a:r>
            <a:endParaRPr lang="en-US" sz="1100" dirty="0">
              <a:effectLst/>
              <a:latin typeface="Calibri" panose="020F0502020204030204" pitchFamily="34" charset="0"/>
            </a:endParaRPr>
          </a:p>
          <a:p>
            <a:pPr marL="742950" lvl="1" indent="-285750" rtl="0" fontAlgn="ctr">
              <a:spcBef>
                <a:spcPts val="0"/>
              </a:spcBef>
              <a:spcAft>
                <a:spcPts val="0"/>
              </a:spcAft>
              <a:buFont typeface="Arial" panose="020B0604020202020204" pitchFamily="34" charset="0"/>
              <a:buChar char="•"/>
            </a:pPr>
            <a:r>
              <a:rPr lang="en-US" sz="1100" b="1" dirty="0">
                <a:effectLst/>
                <a:latin typeface="Calibri" panose="020F0502020204030204" pitchFamily="34" charset="0"/>
              </a:rPr>
              <a:t>Gateways</a:t>
            </a:r>
            <a:r>
              <a:rPr lang="en-US" sz="1100" dirty="0">
                <a:effectLst/>
                <a:latin typeface="Calibri" panose="020F0502020204030204" pitchFamily="34" charset="0"/>
              </a:rPr>
              <a:t>:</a:t>
            </a:r>
          </a:p>
          <a:p>
            <a:pPr marL="1143000" lvl="2" indent="-228600" rtl="0" fontAlgn="ctr">
              <a:spcBef>
                <a:spcPts val="0"/>
              </a:spcBef>
              <a:spcAft>
                <a:spcPts val="0"/>
              </a:spcAft>
              <a:buFont typeface="Courier New" panose="02070309020205020404" pitchFamily="49" charset="0"/>
              <a:buChar char="o"/>
            </a:pPr>
            <a:r>
              <a:rPr lang="en-US" sz="1100" dirty="0" err="1">
                <a:effectLst/>
                <a:highlight>
                  <a:srgbClr val="FFFF00"/>
                </a:highlight>
                <a:latin typeface="Calibri" panose="020F0502020204030204" pitchFamily="34" charset="0"/>
              </a:rPr>
              <a:t>FilmDataSource</a:t>
            </a:r>
            <a:endParaRPr lang="en-US" sz="1100" dirty="0">
              <a:effectLst/>
              <a:highlight>
                <a:srgbClr val="FFFF00"/>
              </a:highlight>
              <a:latin typeface="Calibri" panose="020F0502020204030204" pitchFamily="34" charset="0"/>
            </a:endParaRPr>
          </a:p>
          <a:p>
            <a:pPr lvl="2" fontAlgn="ctr">
              <a:spcBef>
                <a:spcPts val="0"/>
              </a:spcBef>
              <a:buFont typeface="Courier New" panose="02070309020205020404" pitchFamily="49" charset="0"/>
              <a:buChar char="o"/>
            </a:pPr>
            <a:r>
              <a:rPr lang="en-US" sz="1100" dirty="0" err="1">
                <a:solidFill>
                  <a:srgbClr val="FF0000"/>
                </a:solidFill>
                <a:effectLst/>
                <a:latin typeface="Calibri" panose="020F0502020204030204" pitchFamily="34" charset="0"/>
              </a:rPr>
              <a:t>PanacheFilmDataSource</a:t>
            </a:r>
            <a:endParaRPr lang="en-US" sz="1100" dirty="0">
              <a:solidFill>
                <a:srgbClr val="FF0000"/>
              </a:solidFill>
              <a:effectLst/>
              <a:latin typeface="Calibri" panose="020F0502020204030204" pitchFamily="34" charset="0"/>
            </a:endParaRPr>
          </a:p>
          <a:p>
            <a:pPr marL="1143000" lvl="2" indent="-228600" rtl="0" fontAlgn="ctr">
              <a:spcBef>
                <a:spcPts val="0"/>
              </a:spcBef>
              <a:spcAft>
                <a:spcPts val="0"/>
              </a:spcAft>
              <a:buFont typeface="Courier New" panose="02070309020205020404" pitchFamily="49" charset="0"/>
              <a:buChar char="o"/>
            </a:pPr>
            <a:endParaRPr lang="en-US" sz="1100" dirty="0">
              <a:effectLst/>
              <a:highlight>
                <a:srgbClr val="FFFF00"/>
              </a:highligh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EBEBB576-EC81-4F8A-8F23-42BD10247D73}"/>
              </a:ext>
            </a:extLst>
          </p:cNvPr>
          <p:cNvPicPr>
            <a:picLocks noChangeAspect="1"/>
          </p:cNvPicPr>
          <p:nvPr/>
        </p:nvPicPr>
        <p:blipFill>
          <a:blip r:embed="rId2"/>
          <a:stretch>
            <a:fillRect/>
          </a:stretch>
        </p:blipFill>
        <p:spPr>
          <a:xfrm>
            <a:off x="3644215" y="1357503"/>
            <a:ext cx="2219635" cy="714475"/>
          </a:xfrm>
          <a:prstGeom prst="rect">
            <a:avLst/>
          </a:prstGeom>
        </p:spPr>
      </p:pic>
      <p:pic>
        <p:nvPicPr>
          <p:cNvPr id="16" name="Picture 15">
            <a:extLst>
              <a:ext uri="{FF2B5EF4-FFF2-40B4-BE49-F238E27FC236}">
                <a16:creationId xmlns:a16="http://schemas.microsoft.com/office/drawing/2014/main" id="{4ED837B8-D603-4A84-8E4F-7ADA028871B6}"/>
              </a:ext>
            </a:extLst>
          </p:cNvPr>
          <p:cNvPicPr>
            <a:picLocks noChangeAspect="1"/>
          </p:cNvPicPr>
          <p:nvPr/>
        </p:nvPicPr>
        <p:blipFill>
          <a:blip r:embed="rId3"/>
          <a:stretch>
            <a:fillRect/>
          </a:stretch>
        </p:blipFill>
        <p:spPr>
          <a:xfrm>
            <a:off x="3644215" y="2071978"/>
            <a:ext cx="3181794" cy="571580"/>
          </a:xfrm>
          <a:prstGeom prst="rect">
            <a:avLst/>
          </a:prstGeom>
        </p:spPr>
      </p:pic>
      <p:pic>
        <p:nvPicPr>
          <p:cNvPr id="18" name="Picture 17">
            <a:extLst>
              <a:ext uri="{FF2B5EF4-FFF2-40B4-BE49-F238E27FC236}">
                <a16:creationId xmlns:a16="http://schemas.microsoft.com/office/drawing/2014/main" id="{0E5D2069-A89D-48EC-AFDC-48CCCA4D6002}"/>
              </a:ext>
            </a:extLst>
          </p:cNvPr>
          <p:cNvPicPr>
            <a:picLocks noChangeAspect="1"/>
          </p:cNvPicPr>
          <p:nvPr/>
        </p:nvPicPr>
        <p:blipFill>
          <a:blip r:embed="rId4"/>
          <a:stretch>
            <a:fillRect/>
          </a:stretch>
        </p:blipFill>
        <p:spPr>
          <a:xfrm>
            <a:off x="7292146" y="2232333"/>
            <a:ext cx="4296375" cy="3172268"/>
          </a:xfrm>
          <a:prstGeom prst="rect">
            <a:avLst/>
          </a:prstGeom>
        </p:spPr>
      </p:pic>
      <p:pic>
        <p:nvPicPr>
          <p:cNvPr id="20" name="Picture 19">
            <a:extLst>
              <a:ext uri="{FF2B5EF4-FFF2-40B4-BE49-F238E27FC236}">
                <a16:creationId xmlns:a16="http://schemas.microsoft.com/office/drawing/2014/main" id="{2A6771A2-F5D0-486C-B8C4-B21393A099FA}"/>
              </a:ext>
            </a:extLst>
          </p:cNvPr>
          <p:cNvPicPr>
            <a:picLocks noChangeAspect="1"/>
          </p:cNvPicPr>
          <p:nvPr/>
        </p:nvPicPr>
        <p:blipFill>
          <a:blip r:embed="rId5"/>
          <a:stretch>
            <a:fillRect/>
          </a:stretch>
        </p:blipFill>
        <p:spPr>
          <a:xfrm>
            <a:off x="3114986" y="5404601"/>
            <a:ext cx="3134162" cy="1314633"/>
          </a:xfrm>
          <a:prstGeom prst="rect">
            <a:avLst/>
          </a:prstGeom>
        </p:spPr>
      </p:pic>
      <p:cxnSp>
        <p:nvCxnSpPr>
          <p:cNvPr id="24" name="Straight Arrow Connector 23">
            <a:extLst>
              <a:ext uri="{FF2B5EF4-FFF2-40B4-BE49-F238E27FC236}">
                <a16:creationId xmlns:a16="http://schemas.microsoft.com/office/drawing/2014/main" id="{1EE77EBD-42D8-4DA7-B0FB-8835E8E327BE}"/>
              </a:ext>
            </a:extLst>
          </p:cNvPr>
          <p:cNvCxnSpPr/>
          <p:nvPr/>
        </p:nvCxnSpPr>
        <p:spPr>
          <a:xfrm>
            <a:off x="3114986" y="4792133"/>
            <a:ext cx="669614"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79D041-C3D4-4D60-8F72-989B3F028473}"/>
              </a:ext>
            </a:extLst>
          </p:cNvPr>
          <p:cNvCxnSpPr/>
          <p:nvPr/>
        </p:nvCxnSpPr>
        <p:spPr>
          <a:xfrm flipV="1">
            <a:off x="3449793" y="1524000"/>
            <a:ext cx="258607" cy="770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67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3A472-3912-4DCC-B93F-546BACF66930}"/>
              </a:ext>
            </a:extLst>
          </p:cNvPr>
          <p:cNvPicPr>
            <a:picLocks noChangeAspect="1"/>
          </p:cNvPicPr>
          <p:nvPr/>
        </p:nvPicPr>
        <p:blipFill>
          <a:blip r:embed="rId2"/>
          <a:stretch>
            <a:fillRect/>
          </a:stretch>
        </p:blipFill>
        <p:spPr>
          <a:xfrm>
            <a:off x="0" y="109423"/>
            <a:ext cx="5305780" cy="4720682"/>
          </a:xfrm>
          <a:prstGeom prst="rect">
            <a:avLst/>
          </a:prstGeom>
        </p:spPr>
      </p:pic>
      <p:sp>
        <p:nvSpPr>
          <p:cNvPr id="7" name="TextBox 6">
            <a:extLst>
              <a:ext uri="{FF2B5EF4-FFF2-40B4-BE49-F238E27FC236}">
                <a16:creationId xmlns:a16="http://schemas.microsoft.com/office/drawing/2014/main" id="{376F7012-9798-4997-958A-0FE4A784F574}"/>
              </a:ext>
            </a:extLst>
          </p:cNvPr>
          <p:cNvSpPr txBox="1"/>
          <p:nvPr/>
        </p:nvSpPr>
        <p:spPr>
          <a:xfrm>
            <a:off x="5706533" y="549038"/>
            <a:ext cx="6485467" cy="5355312"/>
          </a:xfrm>
          <a:prstGeom prst="rect">
            <a:avLst/>
          </a:prstGeom>
          <a:noFill/>
        </p:spPr>
        <p:txBody>
          <a:bodyPr wrap="square">
            <a:spAutoFit/>
          </a:bodyPr>
          <a:lstStyle/>
          <a:p>
            <a:r>
              <a:rPr lang="en-US" dirty="0"/>
              <a:t>Clean Architecture, dependencies point inwards (from outer layers to inner layers), and the inner layers (Entities and Use Cases) are not aware of the outer layers (Controllers, web, DB/Data Sources). This results in a decoupled, testable, and independent system.</a:t>
            </a:r>
          </a:p>
          <a:p>
            <a:endParaRPr lang="en-US" dirty="0"/>
          </a:p>
          <a:p>
            <a:r>
              <a:rPr lang="en-US" sz="1800" dirty="0" err="1">
                <a:solidFill>
                  <a:srgbClr val="000000"/>
                </a:solidFill>
                <a:effectLst/>
                <a:highlight>
                  <a:srgbClr val="FFFF00"/>
                </a:highlight>
                <a:latin typeface="Calibri" panose="020F0502020204030204" pitchFamily="34" charset="0"/>
                <a:hlinkClick r:id="rId3"/>
              </a:rPr>
              <a:t>PanacheFilmDataSource</a:t>
            </a:r>
            <a:r>
              <a:rPr lang="en-US" sz="1800" dirty="0">
                <a:solidFill>
                  <a:srgbClr val="000000"/>
                </a:solidFill>
                <a:effectLst/>
                <a:highlight>
                  <a:srgbClr val="FFFF00"/>
                </a:highlight>
                <a:latin typeface="Calibri" panose="020F0502020204030204" pitchFamily="34" charset="0"/>
              </a:rPr>
              <a:t> implements </a:t>
            </a:r>
            <a:r>
              <a:rPr lang="en-US" sz="1800" dirty="0" err="1">
                <a:solidFill>
                  <a:srgbClr val="000000"/>
                </a:solidFill>
                <a:effectLst/>
                <a:highlight>
                  <a:srgbClr val="FFFF00"/>
                </a:highlight>
                <a:latin typeface="Calibri" panose="020F0502020204030204" pitchFamily="34" charset="0"/>
                <a:hlinkClick r:id="rId3"/>
              </a:rPr>
              <a:t>FilmDataSource</a:t>
            </a:r>
            <a:r>
              <a:rPr lang="en-US" sz="1800" dirty="0">
                <a:solidFill>
                  <a:srgbClr val="000000"/>
                </a:solidFill>
                <a:effectLst/>
                <a:highlight>
                  <a:srgbClr val="FFFF00"/>
                </a:highlight>
                <a:latin typeface="Calibri" panose="020F0502020204030204" pitchFamily="34" charset="0"/>
              </a:rPr>
              <a:t> and </a:t>
            </a:r>
            <a:r>
              <a:rPr lang="en-US" sz="1800" dirty="0" err="1">
                <a:solidFill>
                  <a:srgbClr val="000000"/>
                </a:solidFill>
                <a:effectLst/>
                <a:highlight>
                  <a:srgbClr val="FFFF00"/>
                </a:highlight>
                <a:latin typeface="Calibri" panose="020F0502020204030204" pitchFamily="34" charset="0"/>
                <a:hlinkClick r:id="rId3"/>
              </a:rPr>
              <a:t>FilmRepository</a:t>
            </a:r>
            <a:r>
              <a:rPr lang="en-US" sz="1800" dirty="0">
                <a:solidFill>
                  <a:srgbClr val="000000"/>
                </a:solidFill>
                <a:effectLst/>
                <a:highlight>
                  <a:srgbClr val="FFFF00"/>
                </a:highlight>
                <a:latin typeface="Calibri" panose="020F0502020204030204" pitchFamily="34" charset="0"/>
              </a:rPr>
              <a:t>, acting as an adapter between the database and the use cases</a:t>
            </a:r>
            <a:r>
              <a:rPr lang="en-US" sz="1800" dirty="0">
                <a:solidFill>
                  <a:srgbClr val="000000"/>
                </a:solidFill>
                <a:effectLst/>
                <a:latin typeface="Calibri" panose="020F0502020204030204" pitchFamily="34" charset="0"/>
              </a:rPr>
              <a:t>. </a:t>
            </a:r>
          </a:p>
          <a:p>
            <a:endParaRPr lang="en-US" dirty="0">
              <a:solidFill>
                <a:srgbClr val="000000"/>
              </a:solidFill>
              <a:latin typeface="Calibri" panose="020F0502020204030204" pitchFamily="34" charset="0"/>
            </a:endParaRPr>
          </a:p>
          <a:p>
            <a:r>
              <a:rPr lang="en-US" sz="1800" dirty="0">
                <a:solidFill>
                  <a:srgbClr val="000000"/>
                </a:solidFill>
                <a:effectLst/>
                <a:latin typeface="Calibri" panose="020F0502020204030204" pitchFamily="34" charset="0"/>
              </a:rPr>
              <a:t>The use cases don't know about </a:t>
            </a:r>
            <a:r>
              <a:rPr lang="en-US" dirty="0" err="1">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PanacheFilmDataSource</a:t>
            </a:r>
            <a:r>
              <a:rPr lang="en-US" dirty="0">
                <a:solidFill>
                  <a:srgbClr val="000000"/>
                </a:solidFill>
                <a:latin typeface="Calibri" panose="020F0502020204030204" pitchFamily="34" charset="0"/>
              </a:rPr>
              <a:t>; they only know about the </a:t>
            </a:r>
            <a:r>
              <a:rPr lang="en-US" dirty="0" err="1">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FilmDataSource</a:t>
            </a:r>
            <a:r>
              <a:rPr lang="en-US" dirty="0">
                <a:solidFill>
                  <a:srgbClr val="000000"/>
                </a:solidFill>
                <a:latin typeface="Calibri" panose="020F0502020204030204" pitchFamily="34" charset="0"/>
              </a:rPr>
              <a:t> and </a:t>
            </a:r>
            <a:r>
              <a:rPr lang="en-US" dirty="0" err="1">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FilmRepository</a:t>
            </a:r>
            <a:r>
              <a:rPr lang="en-US" dirty="0">
                <a:solidFill>
                  <a:srgbClr val="000000"/>
                </a:solidFill>
                <a:latin typeface="Calibri" panose="020F0502020204030204" pitchFamily="34" charset="0"/>
              </a:rPr>
              <a:t> interfaces. </a:t>
            </a:r>
          </a:p>
          <a:p>
            <a:r>
              <a:rPr lang="en-US" dirty="0">
                <a:solidFill>
                  <a:srgbClr val="000000"/>
                </a:solidFill>
                <a:latin typeface="Calibri" panose="020F0502020204030204" pitchFamily="34" charset="0"/>
              </a:rPr>
              <a:t>This means I can change </a:t>
            </a:r>
            <a:r>
              <a:rPr lang="en-US" dirty="0" err="1">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PanacheFilmDataSource</a:t>
            </a:r>
            <a:r>
              <a:rPr lang="en-US" dirty="0">
                <a:solidFill>
                  <a:srgbClr val="000000"/>
                </a:solidFill>
                <a:latin typeface="Calibri" panose="020F0502020204030204" pitchFamily="34" charset="0"/>
              </a:rPr>
              <a:t> </a:t>
            </a:r>
            <a:r>
              <a:rPr lang="en-US" sz="1800" dirty="0">
                <a:solidFill>
                  <a:srgbClr val="FA0000"/>
                </a:solidFill>
                <a:effectLst/>
                <a:latin typeface="Calibri" panose="020F0502020204030204" pitchFamily="34" charset="0"/>
              </a:rPr>
              <a:t>without affecting the use cases</a:t>
            </a:r>
            <a:r>
              <a:rPr lang="en-US" sz="1800" dirty="0">
                <a:solidFill>
                  <a:srgbClr val="000000"/>
                </a:solidFill>
                <a:effectLst/>
                <a:latin typeface="Calibri" panose="020F0502020204030204" pitchFamily="34" charset="0"/>
              </a:rPr>
              <a:t>, as</a:t>
            </a:r>
            <a:r>
              <a:rPr lang="en-US" sz="1800" dirty="0">
                <a:solidFill>
                  <a:srgbClr val="979797"/>
                </a:solidFill>
                <a:effectLst/>
                <a:latin typeface="Calibri" panose="020F0502020204030204" pitchFamily="34" charset="0"/>
              </a:rPr>
              <a:t> </a:t>
            </a:r>
            <a:r>
              <a:rPr lang="en-US" dirty="0">
                <a:solidFill>
                  <a:srgbClr val="000000"/>
                </a:solidFill>
                <a:latin typeface="Calibri" panose="020F0502020204030204" pitchFamily="34" charset="0"/>
              </a:rPr>
              <a:t>long as the new class implements the same interfaces.</a:t>
            </a:r>
          </a:p>
          <a:p>
            <a:endParaRPr lang="en-US" dirty="0">
              <a:solidFill>
                <a:srgbClr val="000000"/>
              </a:solidFill>
              <a:latin typeface="Calibri" panose="020F0502020204030204" pitchFamily="34" charset="0"/>
            </a:endParaRPr>
          </a:p>
          <a:p>
            <a:r>
              <a:rPr lang="en-US" sz="1800" dirty="0">
                <a:effectLst/>
                <a:latin typeface="Calibri" panose="020F0502020204030204" pitchFamily="34" charset="0"/>
              </a:rPr>
              <a:t>The high-level module (</a:t>
            </a:r>
            <a:r>
              <a:rPr lang="en-US" sz="1800" dirty="0" err="1">
                <a:effectLst/>
                <a:latin typeface="Calibri" panose="020F0502020204030204" pitchFamily="34" charset="0"/>
              </a:rPr>
              <a:t>GetFilmByIdUseCase</a:t>
            </a:r>
            <a:r>
              <a:rPr lang="en-US" sz="1800" dirty="0">
                <a:effectLst/>
                <a:latin typeface="Calibri" panose="020F0502020204030204" pitchFamily="34" charset="0"/>
              </a:rPr>
              <a:t>) does not depend directly on the low-level module (</a:t>
            </a:r>
            <a:r>
              <a:rPr lang="en-US" sz="1800" dirty="0" err="1">
                <a:effectLst/>
                <a:latin typeface="Calibri" panose="020F0502020204030204" pitchFamily="34" charset="0"/>
              </a:rPr>
              <a:t>PanacheFilmDataSource</a:t>
            </a:r>
            <a:r>
              <a:rPr lang="en-US" sz="1800" dirty="0">
                <a:effectLst/>
                <a:latin typeface="Calibri" panose="020F0502020204030204" pitchFamily="34" charset="0"/>
              </a:rPr>
              <a:t>); both depend on abstractions (</a:t>
            </a:r>
            <a:r>
              <a:rPr lang="en-US" sz="1800" dirty="0" err="1">
                <a:effectLst/>
                <a:latin typeface="Calibri" panose="020F0502020204030204" pitchFamily="34" charset="0"/>
              </a:rPr>
              <a:t>FilmDataSource</a:t>
            </a:r>
            <a:r>
              <a:rPr lang="en-US" sz="1800" dirty="0">
                <a:effectLst/>
                <a:latin typeface="Calibri" panose="020F0502020204030204" pitchFamily="34" charset="0"/>
              </a:rPr>
              <a:t> interface).</a:t>
            </a:r>
          </a:p>
          <a:p>
            <a:endParaRPr lang="en-US" dirty="0">
              <a:solidFill>
                <a:srgbClr val="000000"/>
              </a:solidFill>
              <a:latin typeface="Calibri" panose="020F0502020204030204" pitchFamily="34" charset="0"/>
            </a:endParaRPr>
          </a:p>
        </p:txBody>
      </p:sp>
      <p:sp>
        <p:nvSpPr>
          <p:cNvPr id="6" name="TextBox 5">
            <a:extLst>
              <a:ext uri="{FF2B5EF4-FFF2-40B4-BE49-F238E27FC236}">
                <a16:creationId xmlns:a16="http://schemas.microsoft.com/office/drawing/2014/main" id="{3B66D217-6F81-40B8-BD54-7A621D4A0FB9}"/>
              </a:ext>
            </a:extLst>
          </p:cNvPr>
          <p:cNvSpPr txBox="1"/>
          <p:nvPr/>
        </p:nvSpPr>
        <p:spPr>
          <a:xfrm>
            <a:off x="76933" y="5064149"/>
            <a:ext cx="6097464" cy="1477328"/>
          </a:xfrm>
          <a:prstGeom prst="rect">
            <a:avLst/>
          </a:prstGeom>
          <a:noFill/>
        </p:spPr>
        <p:txBody>
          <a:bodyPr wrap="square">
            <a:spAutoFit/>
          </a:bodyPr>
          <a:lstStyle/>
          <a:p>
            <a:r>
              <a:rPr lang="en-US" sz="1800" dirty="0">
                <a:solidFill>
                  <a:srgbClr val="000000"/>
                </a:solidFill>
                <a:effectLst/>
                <a:latin typeface="Calibri" panose="020F0502020204030204" pitchFamily="34" charset="0"/>
              </a:rPr>
              <a:t>This decoupling makes the system more flexible and maintainable. For example, we can change the database or switch from a web interface to a desktop interface without affecting the use cases or entities. It also makes it easier to test the business rules independently of the external elements.</a:t>
            </a:r>
          </a:p>
        </p:txBody>
      </p:sp>
    </p:spTree>
    <p:extLst>
      <p:ext uri="{BB962C8B-B14F-4D97-AF65-F5344CB8AC3E}">
        <p14:creationId xmlns:p14="http://schemas.microsoft.com/office/powerpoint/2010/main" val="303938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A7C6-3C41-4226-9395-F892F8AF172A}"/>
              </a:ext>
            </a:extLst>
          </p:cNvPr>
          <p:cNvSpPr>
            <a:spLocks noGrp="1"/>
          </p:cNvSpPr>
          <p:nvPr>
            <p:ph type="title"/>
          </p:nvPr>
        </p:nvSpPr>
        <p:spPr>
          <a:xfrm>
            <a:off x="838200" y="365126"/>
            <a:ext cx="10515600" cy="667808"/>
          </a:xfrm>
        </p:spPr>
        <p:txBody>
          <a:bodyPr>
            <a:normAutofit fontScale="90000"/>
          </a:bodyPr>
          <a:lstStyle/>
          <a:p>
            <a:r>
              <a:rPr lang="en-US" b="1" dirty="0"/>
              <a:t>Differences</a:t>
            </a:r>
          </a:p>
        </p:txBody>
      </p:sp>
      <p:sp>
        <p:nvSpPr>
          <p:cNvPr id="3" name="Content Placeholder 2">
            <a:extLst>
              <a:ext uri="{FF2B5EF4-FFF2-40B4-BE49-F238E27FC236}">
                <a16:creationId xmlns:a16="http://schemas.microsoft.com/office/drawing/2014/main" id="{E4E6838D-F475-4988-B07D-4B04DF665ADA}"/>
              </a:ext>
            </a:extLst>
          </p:cNvPr>
          <p:cNvSpPr>
            <a:spLocks noGrp="1"/>
          </p:cNvSpPr>
          <p:nvPr>
            <p:ph idx="1"/>
          </p:nvPr>
        </p:nvSpPr>
        <p:spPr>
          <a:xfrm>
            <a:off x="838200" y="1227667"/>
            <a:ext cx="4766734" cy="4885266"/>
          </a:xfrm>
        </p:spPr>
        <p:txBody>
          <a:bodyPr>
            <a:normAutofit/>
          </a:bodyPr>
          <a:lstStyle/>
          <a:p>
            <a:pPr algn="l"/>
            <a:r>
              <a:rPr lang="en-US" b="0" i="0" dirty="0">
                <a:effectLst/>
                <a:latin typeface="Segoe WPC"/>
              </a:rPr>
              <a:t>In </a:t>
            </a:r>
            <a:r>
              <a:rPr lang="en-US" b="1" i="0" dirty="0">
                <a:effectLst/>
                <a:latin typeface="Segoe WPC"/>
              </a:rPr>
              <a:t>Spring MVC</a:t>
            </a:r>
            <a:r>
              <a:rPr lang="en-US" b="0" i="0" dirty="0">
                <a:effectLst/>
                <a:latin typeface="Segoe WPC"/>
              </a:rPr>
              <a:t>:</a:t>
            </a:r>
          </a:p>
          <a:p>
            <a:pPr algn="l">
              <a:buFont typeface="Arial" panose="020B0604020202020204" pitchFamily="34" charset="0"/>
              <a:buChar char="•"/>
            </a:pPr>
            <a:r>
              <a:rPr lang="en-US" sz="1400" b="0" i="0" dirty="0">
                <a:effectLst/>
                <a:latin typeface="Segoe WPC"/>
              </a:rPr>
              <a:t>The Controller depends on the Service(</a:t>
            </a:r>
            <a:r>
              <a:rPr lang="en-US" sz="1400" dirty="0">
                <a:latin typeface="Segoe WPC"/>
              </a:rPr>
              <a:t>contains business logic). </a:t>
            </a:r>
          </a:p>
          <a:p>
            <a:pPr algn="l">
              <a:buFont typeface="Arial" panose="020B0604020202020204" pitchFamily="34" charset="0"/>
              <a:buChar char="•"/>
            </a:pPr>
            <a:endParaRPr lang="en-US" sz="1400" dirty="0">
              <a:latin typeface="Segoe WPC"/>
            </a:endParaRPr>
          </a:p>
          <a:p>
            <a:pPr algn="l">
              <a:buFont typeface="Arial" panose="020B0604020202020204" pitchFamily="34" charset="0"/>
              <a:buChar char="•"/>
            </a:pPr>
            <a:endParaRPr lang="en-US" sz="1400" dirty="0">
              <a:latin typeface="Segoe WPC"/>
            </a:endParaRPr>
          </a:p>
          <a:p>
            <a:pPr algn="l">
              <a:buFont typeface="Arial" panose="020B0604020202020204" pitchFamily="34" charset="0"/>
              <a:buChar char="•"/>
            </a:pPr>
            <a:endParaRPr lang="en-US" sz="1400" dirty="0">
              <a:latin typeface="Segoe WPC"/>
            </a:endParaRPr>
          </a:p>
          <a:p>
            <a:pPr algn="l">
              <a:buFont typeface="Arial" panose="020B0604020202020204" pitchFamily="34" charset="0"/>
              <a:buChar char="•"/>
            </a:pPr>
            <a:endParaRPr lang="en-US" sz="1400" dirty="0">
              <a:latin typeface="Segoe WPC"/>
            </a:endParaRPr>
          </a:p>
          <a:p>
            <a:pPr algn="l">
              <a:buFont typeface="Arial" panose="020B0604020202020204" pitchFamily="34" charset="0"/>
              <a:buChar char="•"/>
            </a:pPr>
            <a:endParaRPr lang="en-US" sz="1400" dirty="0">
              <a:latin typeface="Segoe WPC"/>
            </a:endParaRPr>
          </a:p>
          <a:p>
            <a:pPr algn="l">
              <a:buFont typeface="Arial" panose="020B0604020202020204" pitchFamily="34" charset="0"/>
              <a:buChar char="•"/>
            </a:pPr>
            <a:r>
              <a:rPr lang="en-US" sz="1400" b="0" i="0" dirty="0">
                <a:effectLst/>
                <a:latin typeface="Segoe WPC"/>
              </a:rPr>
              <a:t>The Service depends on the Repository.</a:t>
            </a:r>
          </a:p>
          <a:p>
            <a:pPr algn="l">
              <a:buFont typeface="Arial" panose="020B0604020202020204" pitchFamily="34" charset="0"/>
              <a:buChar char="•"/>
            </a:pPr>
            <a:r>
              <a:rPr lang="en-US" sz="1400" b="0" i="0" dirty="0">
                <a:effectLst/>
                <a:latin typeface="Segoe WPC"/>
              </a:rPr>
              <a:t>The Repository depends on the Database.</a:t>
            </a:r>
            <a:endParaRPr lang="en-US" sz="1400" dirty="0">
              <a:latin typeface="Segoe WPC"/>
            </a:endParaRPr>
          </a:p>
          <a:p>
            <a:pPr algn="l"/>
            <a:r>
              <a:rPr lang="en-US" sz="1400" b="0" i="0" dirty="0">
                <a:effectLst/>
                <a:latin typeface="Segoe WPC"/>
              </a:rPr>
              <a:t>This means that </a:t>
            </a:r>
            <a:r>
              <a:rPr lang="en-US" sz="1400" b="1" i="1" dirty="0">
                <a:effectLst/>
                <a:latin typeface="Segoe WPC"/>
              </a:rPr>
              <a:t>changes in the Repository can affect the Service</a:t>
            </a:r>
            <a:r>
              <a:rPr lang="en-US" sz="1400" b="0" i="0" dirty="0">
                <a:effectLst/>
                <a:latin typeface="Segoe WPC"/>
              </a:rPr>
              <a:t>, and </a:t>
            </a:r>
            <a:r>
              <a:rPr lang="en-US" sz="1400" b="1" dirty="0">
                <a:effectLst/>
                <a:latin typeface="Segoe WPC"/>
              </a:rPr>
              <a:t>changes in the Service can affect the Controller</a:t>
            </a:r>
            <a:r>
              <a:rPr lang="en-US" sz="1400" b="0" i="0" dirty="0">
                <a:effectLst/>
                <a:latin typeface="Segoe WPC"/>
              </a:rPr>
              <a:t>. The lower layers are not isolated from changes in the higher layers.</a:t>
            </a:r>
          </a:p>
          <a:p>
            <a:pPr marL="0" indent="0" algn="l">
              <a:buNone/>
            </a:pPr>
            <a:endParaRPr lang="en-US" b="0" i="0" dirty="0">
              <a:effectLst/>
              <a:latin typeface="Segoe WPC"/>
            </a:endParaRPr>
          </a:p>
          <a:p>
            <a:endParaRPr lang="en-US" dirty="0"/>
          </a:p>
        </p:txBody>
      </p:sp>
      <p:sp>
        <p:nvSpPr>
          <p:cNvPr id="4" name="Content Placeholder 2">
            <a:extLst>
              <a:ext uri="{FF2B5EF4-FFF2-40B4-BE49-F238E27FC236}">
                <a16:creationId xmlns:a16="http://schemas.microsoft.com/office/drawing/2014/main" id="{351D7E0C-BF05-4587-AC4F-BF693889343D}"/>
              </a:ext>
            </a:extLst>
          </p:cNvPr>
          <p:cNvSpPr txBox="1">
            <a:spLocks/>
          </p:cNvSpPr>
          <p:nvPr/>
        </p:nvSpPr>
        <p:spPr>
          <a:xfrm>
            <a:off x="6028265" y="1227667"/>
            <a:ext cx="5943601" cy="49492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latin typeface="Segoe WPC"/>
              </a:rPr>
              <a:t>In </a:t>
            </a:r>
            <a:r>
              <a:rPr lang="en-US" sz="2300" b="1" dirty="0">
                <a:latin typeface="Segoe WPC"/>
              </a:rPr>
              <a:t>Clean Architecture</a:t>
            </a:r>
            <a:r>
              <a:rPr lang="en-US" sz="2300" dirty="0">
                <a:latin typeface="Segoe WPC"/>
              </a:rPr>
              <a:t>:</a:t>
            </a:r>
          </a:p>
          <a:p>
            <a:r>
              <a:rPr lang="en-US" sz="1400" dirty="0">
                <a:latin typeface="Segoe WPC"/>
              </a:rPr>
              <a:t>The outer layers (Controllers, Presenters, Data Sources) depend on the inner layers (Use Cases, Entities), but not the other way around.</a:t>
            </a:r>
          </a:p>
          <a:p>
            <a:r>
              <a:rPr lang="en-US" sz="1400" dirty="0">
                <a:latin typeface="Segoe WPC"/>
              </a:rPr>
              <a:t>The Use Cases and Entities do not depend on anything. They define interfaces that the outer layers implement.</a:t>
            </a:r>
          </a:p>
          <a:p>
            <a:endParaRPr lang="en-US" sz="1400" dirty="0">
              <a:latin typeface="Segoe WPC"/>
            </a:endParaRPr>
          </a:p>
          <a:p>
            <a:endParaRPr lang="en-US" sz="1400" dirty="0">
              <a:latin typeface="Segoe WPC"/>
            </a:endParaRPr>
          </a:p>
          <a:p>
            <a:endParaRPr lang="en-US" sz="1400" dirty="0">
              <a:latin typeface="Segoe WPC"/>
            </a:endParaRPr>
          </a:p>
          <a:p>
            <a:endParaRPr lang="en-US" sz="1400" dirty="0">
              <a:latin typeface="Segoe WPC"/>
            </a:endParaRPr>
          </a:p>
          <a:p>
            <a:endParaRPr lang="en-US" sz="1400" dirty="0">
              <a:latin typeface="Segoe WPC"/>
            </a:endParaRPr>
          </a:p>
          <a:p>
            <a:endParaRPr lang="en-US" sz="1400" dirty="0">
              <a:latin typeface="Segoe WPC"/>
            </a:endParaRPr>
          </a:p>
          <a:p>
            <a:endParaRPr lang="en-US" sz="1400" dirty="0">
              <a:latin typeface="Segoe WPC"/>
            </a:endParaRPr>
          </a:p>
          <a:p>
            <a:endParaRPr lang="en-US" sz="1400" dirty="0">
              <a:latin typeface="Segoe WPC"/>
            </a:endParaRPr>
          </a:p>
          <a:p>
            <a:r>
              <a:rPr lang="en-US" sz="1400" dirty="0">
                <a:latin typeface="Segoe WPC"/>
              </a:rPr>
              <a:t>This means that you can change the </a:t>
            </a:r>
            <a:r>
              <a:rPr lang="en-US" sz="1400" dirty="0">
                <a:highlight>
                  <a:srgbClr val="FFFF00"/>
                </a:highlight>
                <a:latin typeface="Segoe WPC"/>
              </a:rPr>
              <a:t>outer layers without affecting the inner layers.</a:t>
            </a:r>
            <a:r>
              <a:rPr lang="en-US" sz="1400" dirty="0">
                <a:latin typeface="Segoe WPC"/>
              </a:rPr>
              <a:t> For example, you can change the database technology (and hence the Data Source) without changing the Use Cases or Entities. This is because the Use Cases and Entities only know about the interfaces, not the implementations</a:t>
            </a:r>
            <a:r>
              <a:rPr lang="en-US" sz="1400" dirty="0">
                <a:solidFill>
                  <a:srgbClr val="CCCCCC"/>
                </a:solidFill>
                <a:latin typeface="Segoe WPC"/>
              </a:rPr>
              <a:t>.</a:t>
            </a:r>
          </a:p>
          <a:p>
            <a:endParaRPr lang="en-US" dirty="0"/>
          </a:p>
        </p:txBody>
      </p:sp>
      <p:pic>
        <p:nvPicPr>
          <p:cNvPr id="6" name="Picture 5">
            <a:extLst>
              <a:ext uri="{FF2B5EF4-FFF2-40B4-BE49-F238E27FC236}">
                <a16:creationId xmlns:a16="http://schemas.microsoft.com/office/drawing/2014/main" id="{3C834062-2721-4AD7-94E1-69FA263551A1}"/>
              </a:ext>
            </a:extLst>
          </p:cNvPr>
          <p:cNvPicPr>
            <a:picLocks noChangeAspect="1"/>
          </p:cNvPicPr>
          <p:nvPr/>
        </p:nvPicPr>
        <p:blipFill>
          <a:blip r:embed="rId2"/>
          <a:stretch>
            <a:fillRect/>
          </a:stretch>
        </p:blipFill>
        <p:spPr>
          <a:xfrm>
            <a:off x="1035835" y="2222389"/>
            <a:ext cx="3905795" cy="1600423"/>
          </a:xfrm>
          <a:prstGeom prst="rect">
            <a:avLst/>
          </a:prstGeom>
        </p:spPr>
      </p:pic>
      <p:pic>
        <p:nvPicPr>
          <p:cNvPr id="8" name="Picture 7">
            <a:extLst>
              <a:ext uri="{FF2B5EF4-FFF2-40B4-BE49-F238E27FC236}">
                <a16:creationId xmlns:a16="http://schemas.microsoft.com/office/drawing/2014/main" id="{BF322EDD-4376-48D9-B3FC-CB9527183719}"/>
              </a:ext>
            </a:extLst>
          </p:cNvPr>
          <p:cNvPicPr>
            <a:picLocks noChangeAspect="1"/>
          </p:cNvPicPr>
          <p:nvPr/>
        </p:nvPicPr>
        <p:blipFill>
          <a:blip r:embed="rId3"/>
          <a:stretch>
            <a:fillRect/>
          </a:stretch>
        </p:blipFill>
        <p:spPr>
          <a:xfrm>
            <a:off x="6245961" y="3740527"/>
            <a:ext cx="4610743" cy="1114581"/>
          </a:xfrm>
          <a:prstGeom prst="rect">
            <a:avLst/>
          </a:prstGeom>
        </p:spPr>
      </p:pic>
      <p:pic>
        <p:nvPicPr>
          <p:cNvPr id="10" name="Picture 9">
            <a:extLst>
              <a:ext uri="{FF2B5EF4-FFF2-40B4-BE49-F238E27FC236}">
                <a16:creationId xmlns:a16="http://schemas.microsoft.com/office/drawing/2014/main" id="{3F6AD498-097A-44C3-868F-44DDF749D3A7}"/>
              </a:ext>
            </a:extLst>
          </p:cNvPr>
          <p:cNvPicPr>
            <a:picLocks noChangeAspect="1"/>
          </p:cNvPicPr>
          <p:nvPr/>
        </p:nvPicPr>
        <p:blipFill>
          <a:blip r:embed="rId4"/>
          <a:stretch>
            <a:fillRect/>
          </a:stretch>
        </p:blipFill>
        <p:spPr>
          <a:xfrm>
            <a:off x="6245961" y="2593825"/>
            <a:ext cx="3600953" cy="1076475"/>
          </a:xfrm>
          <a:prstGeom prst="rect">
            <a:avLst/>
          </a:prstGeom>
        </p:spPr>
      </p:pic>
    </p:spTree>
    <p:extLst>
      <p:ext uri="{BB962C8B-B14F-4D97-AF65-F5344CB8AC3E}">
        <p14:creationId xmlns:p14="http://schemas.microsoft.com/office/powerpoint/2010/main" val="351150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AE31-DCCD-45F9-BF45-26DF958110DD}"/>
              </a:ext>
            </a:extLst>
          </p:cNvPr>
          <p:cNvSpPr>
            <a:spLocks noGrp="1"/>
          </p:cNvSpPr>
          <p:nvPr>
            <p:ph type="title"/>
          </p:nvPr>
        </p:nvSpPr>
        <p:spPr>
          <a:xfrm>
            <a:off x="829733" y="161925"/>
            <a:ext cx="10515600" cy="574675"/>
          </a:xfrm>
        </p:spPr>
        <p:txBody>
          <a:bodyPr>
            <a:normAutofit fontScale="90000"/>
          </a:bodyPr>
          <a:lstStyle/>
          <a:p>
            <a:r>
              <a:rPr lang="en-US" sz="4000" b="1" dirty="0"/>
              <a:t>Differences Continued..</a:t>
            </a:r>
          </a:p>
        </p:txBody>
      </p:sp>
      <p:sp>
        <p:nvSpPr>
          <p:cNvPr id="4" name="Content Placeholder 2">
            <a:extLst>
              <a:ext uri="{FF2B5EF4-FFF2-40B4-BE49-F238E27FC236}">
                <a16:creationId xmlns:a16="http://schemas.microsoft.com/office/drawing/2014/main" id="{9AACD169-F408-4A16-91B0-833D782EF63D}"/>
              </a:ext>
            </a:extLst>
          </p:cNvPr>
          <p:cNvSpPr>
            <a:spLocks noGrp="1"/>
          </p:cNvSpPr>
          <p:nvPr>
            <p:ph idx="1"/>
          </p:nvPr>
        </p:nvSpPr>
        <p:spPr>
          <a:xfrm>
            <a:off x="347134" y="1100138"/>
            <a:ext cx="3801533" cy="4352925"/>
          </a:xfrm>
        </p:spPr>
        <p:txBody>
          <a:bodyPr>
            <a:normAutofit/>
          </a:bodyPr>
          <a:lstStyle/>
          <a:p>
            <a:pPr algn="l"/>
            <a:r>
              <a:rPr lang="en-US" b="0" i="0" dirty="0">
                <a:effectLst/>
                <a:latin typeface="Segoe WPC"/>
              </a:rPr>
              <a:t>In </a:t>
            </a:r>
            <a:r>
              <a:rPr lang="en-US" b="1" i="0" dirty="0">
                <a:effectLst/>
                <a:latin typeface="Segoe WPC"/>
              </a:rPr>
              <a:t>Spring MVC</a:t>
            </a:r>
            <a:r>
              <a:rPr lang="en-US" b="0" i="0" dirty="0">
                <a:effectLst/>
                <a:latin typeface="Segoe WPC"/>
              </a:rPr>
              <a:t>:</a:t>
            </a:r>
          </a:p>
          <a:p>
            <a:pPr marL="0" marR="0">
              <a:spcBef>
                <a:spcPts val="0"/>
              </a:spcBef>
              <a:spcAft>
                <a:spcPts val="0"/>
              </a:spcAft>
            </a:pPr>
            <a:endParaRPr lang="en-US" sz="1500" b="1"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500" b="1" dirty="0">
                <a:effectLst/>
                <a:latin typeface="Calibri" panose="020F0502020204030204" pitchFamily="34" charset="0"/>
              </a:rPr>
              <a:t>Structure</a:t>
            </a:r>
            <a:r>
              <a:rPr lang="en-US" sz="1500" dirty="0">
                <a:effectLst/>
                <a:latin typeface="Calibri" panose="020F0502020204030204" pitchFamily="34" charset="0"/>
              </a:rPr>
              <a:t>: Typically consists of presentation, business logic, and data access layers.</a:t>
            </a:r>
          </a:p>
          <a:p>
            <a:pPr rtl="0" fontAlgn="ctr">
              <a:spcBef>
                <a:spcPts val="0"/>
              </a:spcBef>
              <a:spcAft>
                <a:spcPts val="0"/>
              </a:spcAft>
              <a:buFont typeface="Arial" panose="020B0604020202020204" pitchFamily="34" charset="0"/>
              <a:buChar char="•"/>
            </a:pPr>
            <a:r>
              <a:rPr lang="en-US" sz="1500" b="1" dirty="0">
                <a:effectLst/>
                <a:latin typeface="Calibri" panose="020F0502020204030204" pitchFamily="34" charset="0"/>
              </a:rPr>
              <a:t>Dependency Direction</a:t>
            </a:r>
            <a:r>
              <a:rPr lang="en-US" sz="1500" dirty="0">
                <a:effectLst/>
                <a:latin typeface="Calibri" panose="020F0502020204030204" pitchFamily="34" charset="0"/>
              </a:rPr>
              <a:t>: Dependencies often flow from the top layer (presentation) to the bottom layer (data access).</a:t>
            </a:r>
          </a:p>
          <a:p>
            <a:pPr rtl="0" fontAlgn="ctr">
              <a:spcBef>
                <a:spcPts val="0"/>
              </a:spcBef>
              <a:spcAft>
                <a:spcPts val="0"/>
              </a:spcAft>
              <a:buFont typeface="Arial" panose="020B0604020202020204" pitchFamily="34" charset="0"/>
              <a:buChar char="•"/>
            </a:pPr>
            <a:r>
              <a:rPr lang="en-US" sz="1500" b="1" dirty="0">
                <a:effectLst/>
                <a:latin typeface="Calibri" panose="020F0502020204030204" pitchFamily="34" charset="0"/>
              </a:rPr>
              <a:t>Separation of Concerns</a:t>
            </a:r>
            <a:r>
              <a:rPr lang="en-US" sz="1500" dirty="0">
                <a:effectLst/>
                <a:latin typeface="Calibri" panose="020F0502020204030204" pitchFamily="34" charset="0"/>
              </a:rPr>
              <a:t>: Clear separation between different layers, but often, the higher layers are tightly coupled with lower layers.</a:t>
            </a:r>
          </a:p>
          <a:p>
            <a:pPr rtl="0" fontAlgn="ctr">
              <a:spcBef>
                <a:spcPts val="0"/>
              </a:spcBef>
              <a:spcAft>
                <a:spcPts val="0"/>
              </a:spcAft>
              <a:buFont typeface="Arial" panose="020B0604020202020204" pitchFamily="34" charset="0"/>
              <a:buChar char="•"/>
            </a:pPr>
            <a:r>
              <a:rPr lang="en-US" sz="1500" b="1" dirty="0">
                <a:effectLst/>
                <a:latin typeface="Calibri" panose="020F0502020204030204" pitchFamily="34" charset="0"/>
              </a:rPr>
              <a:t>Framework Dependence</a:t>
            </a:r>
            <a:r>
              <a:rPr lang="en-US" sz="1500" dirty="0">
                <a:effectLst/>
                <a:latin typeface="Calibri" panose="020F0502020204030204" pitchFamily="34" charset="0"/>
              </a:rPr>
              <a:t>: Layers may be tightly coupled with specific frameworks or technologies.</a:t>
            </a:r>
          </a:p>
          <a:p>
            <a:pPr rtl="0" fontAlgn="ctr">
              <a:spcBef>
                <a:spcPts val="0"/>
              </a:spcBef>
              <a:spcAft>
                <a:spcPts val="0"/>
              </a:spcAft>
              <a:buFont typeface="Arial" panose="020B0604020202020204" pitchFamily="34" charset="0"/>
              <a:buChar char="•"/>
            </a:pPr>
            <a:r>
              <a:rPr lang="en-US" sz="1500" b="1" dirty="0">
                <a:effectLst/>
                <a:latin typeface="Calibri" panose="020F0502020204030204" pitchFamily="34" charset="0"/>
              </a:rPr>
              <a:t>Flexibility</a:t>
            </a:r>
            <a:r>
              <a:rPr lang="en-US" sz="1500" dirty="0">
                <a:effectLst/>
                <a:latin typeface="Calibri" panose="020F0502020204030204" pitchFamily="34" charset="0"/>
              </a:rPr>
              <a:t>: Changes in one layer can ripple through others, especially if business logic is intermixed with data access logic.</a:t>
            </a:r>
          </a:p>
          <a:p>
            <a:pPr marL="0" indent="0" algn="l">
              <a:buNone/>
            </a:pPr>
            <a:endParaRPr lang="en-US" b="0" i="0" dirty="0">
              <a:effectLst/>
              <a:latin typeface="Segoe WPC"/>
            </a:endParaRPr>
          </a:p>
          <a:p>
            <a:endParaRPr lang="en-US" dirty="0"/>
          </a:p>
        </p:txBody>
      </p:sp>
      <p:sp>
        <p:nvSpPr>
          <p:cNvPr id="5" name="Content Placeholder 2">
            <a:extLst>
              <a:ext uri="{FF2B5EF4-FFF2-40B4-BE49-F238E27FC236}">
                <a16:creationId xmlns:a16="http://schemas.microsoft.com/office/drawing/2014/main" id="{824DBEBA-047E-463A-B2F5-CA298F8C67E1}"/>
              </a:ext>
            </a:extLst>
          </p:cNvPr>
          <p:cNvSpPr txBox="1">
            <a:spLocks/>
          </p:cNvSpPr>
          <p:nvPr/>
        </p:nvSpPr>
        <p:spPr>
          <a:xfrm>
            <a:off x="4572000" y="736600"/>
            <a:ext cx="7272866" cy="488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Segoe WPC"/>
              </a:rPr>
              <a:t>In </a:t>
            </a:r>
            <a:r>
              <a:rPr lang="en-US" sz="2800" b="1" dirty="0">
                <a:latin typeface="Segoe WPC"/>
              </a:rPr>
              <a:t>Clean Architecture</a:t>
            </a:r>
            <a:r>
              <a:rPr lang="en-US" sz="2800" dirty="0">
                <a:latin typeface="Segoe WPC"/>
              </a:rPr>
              <a:t>:</a:t>
            </a:r>
          </a:p>
          <a:p>
            <a:pPr rtl="0" fontAlgn="ctr">
              <a:spcBef>
                <a:spcPts val="0"/>
              </a:spcBef>
              <a:spcAft>
                <a:spcPts val="0"/>
              </a:spcAft>
              <a:buFont typeface="Arial" panose="020B0604020202020204" pitchFamily="34" charset="0"/>
              <a:buChar char="•"/>
            </a:pPr>
            <a:r>
              <a:rPr lang="en-US" sz="1400" b="1" dirty="0">
                <a:effectLst/>
                <a:latin typeface="Calibri" panose="020F0502020204030204" pitchFamily="34" charset="0"/>
              </a:rPr>
              <a:t>Structure</a:t>
            </a:r>
            <a:r>
              <a:rPr lang="en-US" sz="1400" dirty="0">
                <a:effectLst/>
                <a:latin typeface="Calibri" panose="020F0502020204030204" pitchFamily="34" charset="0"/>
              </a:rPr>
              <a:t>: Consists of core entities, </a:t>
            </a:r>
            <a:r>
              <a:rPr lang="en-US" sz="1400" dirty="0" err="1">
                <a:effectLst/>
                <a:latin typeface="Calibri" panose="020F0502020204030204" pitchFamily="34" charset="0"/>
              </a:rPr>
              <a:t>useCases</a:t>
            </a:r>
            <a:r>
              <a:rPr lang="en-US" sz="1400" dirty="0">
                <a:effectLst/>
                <a:latin typeface="Calibri" panose="020F0502020204030204" pitchFamily="34" charset="0"/>
              </a:rPr>
              <a:t> /interactors, interface adapters, and infrastructure.</a:t>
            </a:r>
          </a:p>
          <a:p>
            <a:pPr rtl="0" fontAlgn="ctr">
              <a:spcBef>
                <a:spcPts val="0"/>
              </a:spcBef>
              <a:spcAft>
                <a:spcPts val="0"/>
              </a:spcAft>
              <a:buFont typeface="Arial" panose="020B0604020202020204" pitchFamily="34" charset="0"/>
              <a:buChar char="•"/>
            </a:pPr>
            <a:r>
              <a:rPr lang="en-US" sz="1400" b="1" dirty="0">
                <a:effectLst/>
                <a:latin typeface="Calibri" panose="020F0502020204030204" pitchFamily="34" charset="0"/>
              </a:rPr>
              <a:t>Dependency Direction</a:t>
            </a:r>
            <a:r>
              <a:rPr lang="en-US" sz="1400" dirty="0">
                <a:effectLst/>
                <a:latin typeface="Calibri" panose="020F0502020204030204" pitchFamily="34" charset="0"/>
              </a:rPr>
              <a:t>: Follows the Dependency Rule, where dependencies point </a:t>
            </a:r>
            <a:r>
              <a:rPr lang="en-US" sz="1400" dirty="0">
                <a:effectLst/>
                <a:highlight>
                  <a:srgbClr val="FFFF00"/>
                </a:highlight>
                <a:latin typeface="Calibri" panose="020F0502020204030204" pitchFamily="34" charset="0"/>
              </a:rPr>
              <a:t>inward toward the core business logic.</a:t>
            </a:r>
          </a:p>
          <a:p>
            <a:pPr rtl="0" fontAlgn="ctr">
              <a:spcBef>
                <a:spcPts val="0"/>
              </a:spcBef>
              <a:spcAft>
                <a:spcPts val="0"/>
              </a:spcAft>
              <a:buFont typeface="Arial" panose="020B0604020202020204" pitchFamily="34" charset="0"/>
              <a:buChar char="•"/>
            </a:pPr>
            <a:r>
              <a:rPr lang="en-US" sz="1400" b="1" dirty="0">
                <a:effectLst/>
                <a:latin typeface="Calibri" panose="020F0502020204030204" pitchFamily="34" charset="0"/>
              </a:rPr>
              <a:t>Separation of Concerns</a:t>
            </a:r>
            <a:r>
              <a:rPr lang="en-US" sz="1400" dirty="0">
                <a:effectLst/>
                <a:latin typeface="Calibri" panose="020F0502020204030204" pitchFamily="34" charset="0"/>
              </a:rPr>
              <a:t>: Strict separation between different layers, with a strong emphasis on keeping the </a:t>
            </a:r>
            <a:r>
              <a:rPr lang="en-US" sz="1400" dirty="0">
                <a:effectLst/>
                <a:highlight>
                  <a:srgbClr val="FFFF00"/>
                </a:highlight>
                <a:latin typeface="Calibri" panose="020F0502020204030204" pitchFamily="34" charset="0"/>
              </a:rPr>
              <a:t>business logic independent of external frameworks and technologies.</a:t>
            </a:r>
          </a:p>
          <a:p>
            <a:pPr rtl="0" fontAlgn="ctr">
              <a:spcBef>
                <a:spcPts val="0"/>
              </a:spcBef>
              <a:spcAft>
                <a:spcPts val="0"/>
              </a:spcAft>
              <a:buFont typeface="Arial" panose="020B0604020202020204" pitchFamily="34" charset="0"/>
              <a:buChar char="•"/>
            </a:pPr>
            <a:r>
              <a:rPr lang="en-US" sz="1400" b="1" dirty="0">
                <a:effectLst/>
                <a:latin typeface="Calibri" panose="020F0502020204030204" pitchFamily="34" charset="0"/>
              </a:rPr>
              <a:t>Framework Independence</a:t>
            </a:r>
            <a:r>
              <a:rPr lang="en-US" sz="1400" dirty="0">
                <a:effectLst/>
                <a:latin typeface="Calibri" panose="020F0502020204030204" pitchFamily="34" charset="0"/>
              </a:rPr>
              <a:t>: Core business logic (entities and use cases) is independent of any specific framework.</a:t>
            </a:r>
          </a:p>
          <a:p>
            <a:pPr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The </a:t>
            </a:r>
            <a:r>
              <a:rPr lang="en-US" sz="1100" dirty="0" err="1">
                <a:effectLst/>
                <a:latin typeface="var(--monaco-monospace-font)"/>
              </a:rPr>
              <a:t>FilmDataSource</a:t>
            </a:r>
            <a:r>
              <a:rPr lang="en-US" sz="1100" dirty="0">
                <a:effectLst/>
                <a:latin typeface="Calibri" panose="020F0502020204030204" pitchFamily="34" charset="0"/>
              </a:rPr>
              <a:t> interface is implemented by classes like </a:t>
            </a:r>
            <a:r>
              <a:rPr lang="en-US" sz="1100" dirty="0" err="1">
                <a:effectLst/>
                <a:latin typeface="var(--monaco-monospace-font)"/>
              </a:rPr>
              <a:t>PanacheFilmRepository</a:t>
            </a:r>
            <a:r>
              <a:rPr lang="en-US" sz="1100" dirty="0">
                <a:effectLst/>
                <a:latin typeface="Calibri" panose="020F0502020204030204" pitchFamily="34" charset="0"/>
              </a:rPr>
              <a:t> and </a:t>
            </a:r>
            <a:r>
              <a:rPr lang="en-US" sz="1100" dirty="0" err="1">
                <a:effectLst/>
                <a:latin typeface="var(--monaco-monospace-font)"/>
              </a:rPr>
              <a:t>NewDBFilmRepository</a:t>
            </a:r>
            <a:r>
              <a:rPr lang="en-US" sz="1100" dirty="0">
                <a:effectLst/>
                <a:latin typeface="Calibri" panose="020F0502020204030204" pitchFamily="34" charset="0"/>
              </a:rPr>
              <a:t>, which do depend on specific frameworks (Panache and </a:t>
            </a:r>
            <a:r>
              <a:rPr lang="en-US" sz="1100" dirty="0" err="1">
                <a:effectLst/>
                <a:latin typeface="Calibri" panose="020F0502020204030204" pitchFamily="34" charset="0"/>
              </a:rPr>
              <a:t>NewDB</a:t>
            </a:r>
            <a:r>
              <a:rPr lang="en-US" sz="1100" dirty="0">
                <a:effectLst/>
                <a:latin typeface="Calibri" panose="020F0502020204030204" pitchFamily="34" charset="0"/>
              </a:rPr>
              <a:t>, respectively). But these </a:t>
            </a:r>
            <a:r>
              <a:rPr lang="en-US" sz="1100" dirty="0">
                <a:effectLst/>
                <a:highlight>
                  <a:srgbClr val="FFFF00"/>
                </a:highlight>
                <a:latin typeface="Calibri" panose="020F0502020204030204" pitchFamily="34" charset="0"/>
              </a:rPr>
              <a:t>implementation details are hidden </a:t>
            </a:r>
            <a:r>
              <a:rPr lang="en-US" sz="1100" dirty="0">
                <a:effectLst/>
                <a:latin typeface="Calibri" panose="020F0502020204030204" pitchFamily="34" charset="0"/>
              </a:rPr>
              <a:t>from the </a:t>
            </a:r>
            <a:r>
              <a:rPr lang="en-US" sz="1100" b="1" dirty="0">
                <a:effectLst/>
                <a:latin typeface="Calibri" panose="020F0502020204030204" pitchFamily="34" charset="0"/>
              </a:rPr>
              <a:t>use case classes and the entity classes</a:t>
            </a:r>
            <a:r>
              <a:rPr lang="en-US" sz="1100" dirty="0">
                <a:effectLst/>
                <a:latin typeface="Calibri" panose="020F0502020204030204" pitchFamily="34" charset="0"/>
              </a:rPr>
              <a:t>, which only depend on the </a:t>
            </a:r>
            <a:r>
              <a:rPr lang="en-US" sz="1100" dirty="0" err="1">
                <a:effectLst/>
                <a:latin typeface="var(--monaco-monospace-font)"/>
              </a:rPr>
              <a:t>FilmDataSource</a:t>
            </a:r>
            <a:r>
              <a:rPr lang="en-US" sz="1100" dirty="0">
                <a:effectLst/>
                <a:latin typeface="Calibri" panose="020F0502020204030204" pitchFamily="34" charset="0"/>
              </a:rPr>
              <a:t> interface, not on any specific implementation of this interface.</a:t>
            </a:r>
          </a:p>
          <a:p>
            <a:pPr marL="0" indent="0">
              <a:buFont typeface="Arial" panose="020B0604020202020204" pitchFamily="34" charset="0"/>
              <a:buNone/>
            </a:pPr>
            <a:endParaRPr lang="en-US" dirty="0">
              <a:latin typeface="Segoe WPC"/>
            </a:endParaRPr>
          </a:p>
          <a:p>
            <a:endParaRPr lang="en-US" dirty="0"/>
          </a:p>
        </p:txBody>
      </p:sp>
      <p:pic>
        <p:nvPicPr>
          <p:cNvPr id="7" name="Picture 6">
            <a:extLst>
              <a:ext uri="{FF2B5EF4-FFF2-40B4-BE49-F238E27FC236}">
                <a16:creationId xmlns:a16="http://schemas.microsoft.com/office/drawing/2014/main" id="{AC53CE55-1AF5-4DE6-A0EB-3FBF1AC2D299}"/>
              </a:ext>
            </a:extLst>
          </p:cNvPr>
          <p:cNvPicPr>
            <a:picLocks noChangeAspect="1"/>
          </p:cNvPicPr>
          <p:nvPr/>
        </p:nvPicPr>
        <p:blipFill>
          <a:blip r:embed="rId2"/>
          <a:stretch>
            <a:fillRect/>
          </a:stretch>
        </p:blipFill>
        <p:spPr>
          <a:xfrm>
            <a:off x="4385733" y="3457021"/>
            <a:ext cx="4792289" cy="3400979"/>
          </a:xfrm>
          <a:prstGeom prst="rect">
            <a:avLst/>
          </a:prstGeom>
        </p:spPr>
      </p:pic>
    </p:spTree>
    <p:extLst>
      <p:ext uri="{BB962C8B-B14F-4D97-AF65-F5344CB8AC3E}">
        <p14:creationId xmlns:p14="http://schemas.microsoft.com/office/powerpoint/2010/main" val="59819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7175-F4A2-4EDA-A773-03909AE1E2A1}"/>
              </a:ext>
            </a:extLst>
          </p:cNvPr>
          <p:cNvSpPr>
            <a:spLocks noGrp="1"/>
          </p:cNvSpPr>
          <p:nvPr>
            <p:ph type="title"/>
          </p:nvPr>
        </p:nvSpPr>
        <p:spPr>
          <a:xfrm>
            <a:off x="838200" y="365126"/>
            <a:ext cx="10126133" cy="506941"/>
          </a:xfrm>
        </p:spPr>
        <p:txBody>
          <a:bodyPr>
            <a:normAutofit fontScale="90000"/>
          </a:bodyPr>
          <a:lstStyle/>
          <a:p>
            <a:r>
              <a:rPr lang="en-US" dirty="0"/>
              <a:t>How would I have changed the DB?</a:t>
            </a:r>
          </a:p>
        </p:txBody>
      </p:sp>
      <p:pic>
        <p:nvPicPr>
          <p:cNvPr id="5" name="Content Placeholder 4">
            <a:extLst>
              <a:ext uri="{FF2B5EF4-FFF2-40B4-BE49-F238E27FC236}">
                <a16:creationId xmlns:a16="http://schemas.microsoft.com/office/drawing/2014/main" id="{788EC716-1A79-4174-AD3E-6F5EF03953E7}"/>
              </a:ext>
            </a:extLst>
          </p:cNvPr>
          <p:cNvPicPr>
            <a:picLocks noGrp="1" noChangeAspect="1"/>
          </p:cNvPicPr>
          <p:nvPr>
            <p:ph idx="1"/>
          </p:nvPr>
        </p:nvPicPr>
        <p:blipFill>
          <a:blip r:embed="rId2"/>
          <a:stretch>
            <a:fillRect/>
          </a:stretch>
        </p:blipFill>
        <p:spPr>
          <a:xfrm>
            <a:off x="838200" y="1224435"/>
            <a:ext cx="3562847" cy="819264"/>
          </a:xfrm>
        </p:spPr>
      </p:pic>
      <p:pic>
        <p:nvPicPr>
          <p:cNvPr id="7" name="Picture 6">
            <a:extLst>
              <a:ext uri="{FF2B5EF4-FFF2-40B4-BE49-F238E27FC236}">
                <a16:creationId xmlns:a16="http://schemas.microsoft.com/office/drawing/2014/main" id="{23CF89B9-1BE2-47BB-B367-0563A0EFACC4}"/>
              </a:ext>
            </a:extLst>
          </p:cNvPr>
          <p:cNvPicPr>
            <a:picLocks noChangeAspect="1"/>
          </p:cNvPicPr>
          <p:nvPr/>
        </p:nvPicPr>
        <p:blipFill>
          <a:blip r:embed="rId3"/>
          <a:stretch>
            <a:fillRect/>
          </a:stretch>
        </p:blipFill>
        <p:spPr>
          <a:xfrm>
            <a:off x="4558505" y="1207502"/>
            <a:ext cx="3820058" cy="666843"/>
          </a:xfrm>
          <a:prstGeom prst="rect">
            <a:avLst/>
          </a:prstGeom>
        </p:spPr>
      </p:pic>
      <p:pic>
        <p:nvPicPr>
          <p:cNvPr id="13" name="Picture 12">
            <a:extLst>
              <a:ext uri="{FF2B5EF4-FFF2-40B4-BE49-F238E27FC236}">
                <a16:creationId xmlns:a16="http://schemas.microsoft.com/office/drawing/2014/main" id="{D2A45130-B8B4-4A40-AB30-11F9CCCC05C9}"/>
              </a:ext>
            </a:extLst>
          </p:cNvPr>
          <p:cNvPicPr>
            <a:picLocks noChangeAspect="1"/>
          </p:cNvPicPr>
          <p:nvPr/>
        </p:nvPicPr>
        <p:blipFill>
          <a:blip r:embed="rId4"/>
          <a:stretch>
            <a:fillRect/>
          </a:stretch>
        </p:blipFill>
        <p:spPr>
          <a:xfrm>
            <a:off x="6468534" y="2118101"/>
            <a:ext cx="5877745" cy="1629002"/>
          </a:xfrm>
          <a:prstGeom prst="rect">
            <a:avLst/>
          </a:prstGeom>
        </p:spPr>
      </p:pic>
      <p:pic>
        <p:nvPicPr>
          <p:cNvPr id="15" name="Picture 14">
            <a:extLst>
              <a:ext uri="{FF2B5EF4-FFF2-40B4-BE49-F238E27FC236}">
                <a16:creationId xmlns:a16="http://schemas.microsoft.com/office/drawing/2014/main" id="{409A56F0-EF48-4DAD-8D27-F30F0201DBCC}"/>
              </a:ext>
            </a:extLst>
          </p:cNvPr>
          <p:cNvPicPr>
            <a:picLocks noChangeAspect="1"/>
          </p:cNvPicPr>
          <p:nvPr/>
        </p:nvPicPr>
        <p:blipFill>
          <a:blip r:embed="rId5"/>
          <a:stretch>
            <a:fillRect/>
          </a:stretch>
        </p:blipFill>
        <p:spPr>
          <a:xfrm>
            <a:off x="571736" y="2118101"/>
            <a:ext cx="5769797" cy="2181529"/>
          </a:xfrm>
          <a:prstGeom prst="rect">
            <a:avLst/>
          </a:prstGeom>
        </p:spPr>
      </p:pic>
      <p:pic>
        <p:nvPicPr>
          <p:cNvPr id="17" name="Picture 16">
            <a:extLst>
              <a:ext uri="{FF2B5EF4-FFF2-40B4-BE49-F238E27FC236}">
                <a16:creationId xmlns:a16="http://schemas.microsoft.com/office/drawing/2014/main" id="{8056BFD5-E302-4E76-A6A2-2ED6DBA1D3B4}"/>
              </a:ext>
            </a:extLst>
          </p:cNvPr>
          <p:cNvPicPr>
            <a:picLocks noChangeAspect="1"/>
          </p:cNvPicPr>
          <p:nvPr/>
        </p:nvPicPr>
        <p:blipFill>
          <a:blip r:embed="rId6"/>
          <a:stretch>
            <a:fillRect/>
          </a:stretch>
        </p:blipFill>
        <p:spPr>
          <a:xfrm>
            <a:off x="371409" y="4977800"/>
            <a:ext cx="4496427" cy="1581371"/>
          </a:xfrm>
          <a:prstGeom prst="rect">
            <a:avLst/>
          </a:prstGeom>
        </p:spPr>
      </p:pic>
      <p:pic>
        <p:nvPicPr>
          <p:cNvPr id="19" name="Picture 18">
            <a:extLst>
              <a:ext uri="{FF2B5EF4-FFF2-40B4-BE49-F238E27FC236}">
                <a16:creationId xmlns:a16="http://schemas.microsoft.com/office/drawing/2014/main" id="{35F68A65-1FC7-421F-BB46-524410ECFE7D}"/>
              </a:ext>
            </a:extLst>
          </p:cNvPr>
          <p:cNvPicPr>
            <a:picLocks noChangeAspect="1"/>
          </p:cNvPicPr>
          <p:nvPr/>
        </p:nvPicPr>
        <p:blipFill>
          <a:blip r:embed="rId7"/>
          <a:stretch>
            <a:fillRect/>
          </a:stretch>
        </p:blipFill>
        <p:spPr>
          <a:xfrm>
            <a:off x="5301515" y="5622198"/>
            <a:ext cx="2943636" cy="581106"/>
          </a:xfrm>
          <a:prstGeom prst="rect">
            <a:avLst/>
          </a:prstGeom>
        </p:spPr>
      </p:pic>
      <p:sp>
        <p:nvSpPr>
          <p:cNvPr id="22" name="TextBox 21">
            <a:extLst>
              <a:ext uri="{FF2B5EF4-FFF2-40B4-BE49-F238E27FC236}">
                <a16:creationId xmlns:a16="http://schemas.microsoft.com/office/drawing/2014/main" id="{6AF70490-3BA3-4002-90C0-C3B7F5A7C048}"/>
              </a:ext>
            </a:extLst>
          </p:cNvPr>
          <p:cNvSpPr txBox="1"/>
          <p:nvPr/>
        </p:nvSpPr>
        <p:spPr>
          <a:xfrm>
            <a:off x="338666" y="4499984"/>
            <a:ext cx="11015134" cy="369332"/>
          </a:xfrm>
          <a:prstGeom prst="rect">
            <a:avLst/>
          </a:prstGeom>
          <a:noFill/>
        </p:spPr>
        <p:txBody>
          <a:bodyPr wrap="square">
            <a:spAutoFit/>
          </a:bodyPr>
          <a:lstStyle/>
          <a:p>
            <a:r>
              <a:rPr lang="en-US" sz="1800" dirty="0">
                <a:effectLst/>
                <a:latin typeface="Calibri" panose="020F0502020204030204" pitchFamily="34" charset="0"/>
              </a:rPr>
              <a:t>in use case class </a:t>
            </a:r>
            <a:r>
              <a:rPr lang="en-US" sz="1200" dirty="0" err="1">
                <a:effectLst/>
                <a:latin typeface="var(--monaco-monospace-font)"/>
              </a:rPr>
              <a:t>GetFilmByIdUseCase</a:t>
            </a:r>
            <a:r>
              <a:rPr lang="en-US" sz="1800" dirty="0">
                <a:effectLst/>
                <a:latin typeface="Calibri" panose="020F0502020204030204" pitchFamily="34" charset="0"/>
              </a:rPr>
              <a:t> I would have inject </a:t>
            </a:r>
            <a:r>
              <a:rPr lang="en-US" sz="1200" dirty="0" err="1">
                <a:effectLst/>
                <a:latin typeface="var(--monaco-monospace-font)"/>
              </a:rPr>
              <a:t>NewDBFilmRepository</a:t>
            </a:r>
            <a:r>
              <a:rPr lang="en-US" sz="1800" dirty="0">
                <a:effectLst/>
                <a:latin typeface="Calibri" panose="020F0502020204030204" pitchFamily="34" charset="0"/>
              </a:rPr>
              <a:t> instead of </a:t>
            </a:r>
            <a:r>
              <a:rPr lang="en-US" sz="1200" dirty="0" err="1">
                <a:effectLst/>
                <a:latin typeface="var(--monaco-monospace-font)"/>
              </a:rPr>
              <a:t>PanacheFilmRepository</a:t>
            </a:r>
            <a:r>
              <a:rPr lang="en-US" sz="1800" dirty="0">
                <a:effectLst/>
                <a:latin typeface="Calibri" panose="020F0502020204030204" pitchFamily="34" charset="0"/>
              </a:rPr>
              <a:t>:</a:t>
            </a:r>
            <a:endParaRPr lang="en-US" dirty="0"/>
          </a:p>
        </p:txBody>
      </p:sp>
      <p:cxnSp>
        <p:nvCxnSpPr>
          <p:cNvPr id="24" name="Straight Arrow Connector 23">
            <a:extLst>
              <a:ext uri="{FF2B5EF4-FFF2-40B4-BE49-F238E27FC236}">
                <a16:creationId xmlns:a16="http://schemas.microsoft.com/office/drawing/2014/main" id="{459EABC8-EA1A-4834-82FB-E90336ED7AD7}"/>
              </a:ext>
            </a:extLst>
          </p:cNvPr>
          <p:cNvCxnSpPr/>
          <p:nvPr/>
        </p:nvCxnSpPr>
        <p:spPr>
          <a:xfrm>
            <a:off x="5469467" y="4869316"/>
            <a:ext cx="1667933" cy="75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3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6E5-87CF-4CB9-8A51-08989CE108BE}"/>
              </a:ext>
            </a:extLst>
          </p:cNvPr>
          <p:cNvSpPr>
            <a:spLocks noGrp="1"/>
          </p:cNvSpPr>
          <p:nvPr>
            <p:ph type="title"/>
          </p:nvPr>
        </p:nvSpPr>
        <p:spPr>
          <a:xfrm>
            <a:off x="838200" y="365126"/>
            <a:ext cx="10515600" cy="452560"/>
          </a:xfrm>
        </p:spPr>
        <p:txBody>
          <a:bodyPr>
            <a:normAutofit fontScale="90000"/>
          </a:bodyPr>
          <a:lstStyle/>
          <a:p>
            <a:r>
              <a:rPr lang="en-US" dirty="0"/>
              <a:t>Uncle bob says:</a:t>
            </a:r>
          </a:p>
        </p:txBody>
      </p:sp>
      <p:sp>
        <p:nvSpPr>
          <p:cNvPr id="3" name="Content Placeholder 2">
            <a:extLst>
              <a:ext uri="{FF2B5EF4-FFF2-40B4-BE49-F238E27FC236}">
                <a16:creationId xmlns:a16="http://schemas.microsoft.com/office/drawing/2014/main" id="{946FF41B-FFF7-46F8-B6E3-D4CBEDB14455}"/>
              </a:ext>
            </a:extLst>
          </p:cNvPr>
          <p:cNvSpPr>
            <a:spLocks noGrp="1"/>
          </p:cNvSpPr>
          <p:nvPr>
            <p:ph idx="1"/>
          </p:nvPr>
        </p:nvSpPr>
        <p:spPr>
          <a:xfrm>
            <a:off x="688731" y="1373065"/>
            <a:ext cx="10515600" cy="4351338"/>
          </a:xfrm>
        </p:spPr>
        <p:txBody>
          <a:bodyPr>
            <a:normAutofit fontScale="70000" lnSpcReduction="20000"/>
          </a:bodyPr>
          <a:lstStyle/>
          <a:p>
            <a:pPr algn="l"/>
            <a:r>
              <a:rPr lang="en-US" b="0" i="0" dirty="0">
                <a:solidFill>
                  <a:srgbClr val="242424"/>
                </a:solidFill>
                <a:effectLst/>
                <a:latin typeface="source-serif-pro"/>
              </a:rPr>
              <a:t>Uncle Bob emphasizes 4 main points about Clean Architecture :</a:t>
            </a:r>
          </a:p>
          <a:p>
            <a:pPr algn="l">
              <a:buFont typeface="Arial" panose="020B0604020202020204" pitchFamily="34" charset="0"/>
              <a:buChar char="•"/>
            </a:pPr>
            <a:r>
              <a:rPr lang="en-US" b="0" i="0" dirty="0">
                <a:solidFill>
                  <a:srgbClr val="242424"/>
                </a:solidFill>
                <a:effectLst/>
                <a:latin typeface="source-serif-pro"/>
              </a:rPr>
              <a:t>Independent of Frameworks. The architecture does not depend on the existence of some library of feature laden software. This allows you to use such frameworks as tools, rather than having to cram your system into their limited constraints.</a:t>
            </a:r>
          </a:p>
          <a:p>
            <a:pPr algn="l">
              <a:buFont typeface="Arial" panose="020B0604020202020204" pitchFamily="34" charset="0"/>
              <a:buChar char="•"/>
            </a:pPr>
            <a:r>
              <a:rPr lang="en-US" b="1" i="0" dirty="0">
                <a:solidFill>
                  <a:srgbClr val="242424"/>
                </a:solidFill>
                <a:effectLst/>
                <a:highlight>
                  <a:srgbClr val="FFFF00"/>
                </a:highlight>
                <a:latin typeface="source-serif-pro"/>
              </a:rPr>
              <a:t>Testable</a:t>
            </a:r>
            <a:r>
              <a:rPr lang="en-US" b="0" i="0" dirty="0">
                <a:solidFill>
                  <a:srgbClr val="242424"/>
                </a:solidFill>
                <a:effectLst/>
                <a:latin typeface="source-serif-pro"/>
              </a:rPr>
              <a:t>. The business rules can be tested without the UI, Database, Web Server, or any other external element.</a:t>
            </a:r>
          </a:p>
          <a:p>
            <a:pPr algn="l">
              <a:buFont typeface="Arial" panose="020B0604020202020204" pitchFamily="34" charset="0"/>
              <a:buChar char="•"/>
            </a:pPr>
            <a:r>
              <a:rPr lang="en-US" b="0" i="0" dirty="0">
                <a:solidFill>
                  <a:srgbClr val="242424"/>
                </a:solidFill>
                <a:effectLst/>
                <a:latin typeface="source-serif-pro"/>
              </a:rPr>
              <a:t>Independent of UI. The UI can change easily, without changing the rest of the system. A Web UI could be replaced with a console UI, for example, without changing the business rules.</a:t>
            </a:r>
          </a:p>
          <a:p>
            <a:pPr algn="l">
              <a:buFont typeface="Arial" panose="020B0604020202020204" pitchFamily="34" charset="0"/>
              <a:buChar char="•"/>
            </a:pPr>
            <a:r>
              <a:rPr lang="en-US" b="0" i="0" dirty="0">
                <a:solidFill>
                  <a:srgbClr val="242424"/>
                </a:solidFill>
                <a:effectLst/>
                <a:latin typeface="source-serif-pro"/>
              </a:rPr>
              <a:t>Independent of Database. You can swap out Oracle or SQL Server, for Mongo, </a:t>
            </a:r>
            <a:r>
              <a:rPr lang="en-US" b="0" i="0" dirty="0" err="1">
                <a:solidFill>
                  <a:srgbClr val="242424"/>
                </a:solidFill>
                <a:effectLst/>
                <a:latin typeface="source-serif-pro"/>
              </a:rPr>
              <a:t>BigTable</a:t>
            </a:r>
            <a:r>
              <a:rPr lang="en-US" b="0" i="0" dirty="0">
                <a:solidFill>
                  <a:srgbClr val="242424"/>
                </a:solidFill>
                <a:effectLst/>
                <a:latin typeface="source-serif-pro"/>
              </a:rPr>
              <a:t>, CouchDB, or something else. Your business rules are not bound to the database.</a:t>
            </a:r>
          </a:p>
          <a:p>
            <a:pPr algn="l">
              <a:buFont typeface="Arial" panose="020B0604020202020204" pitchFamily="34" charset="0"/>
              <a:buChar char="•"/>
            </a:pPr>
            <a:r>
              <a:rPr lang="en-US" b="0" i="0" dirty="0">
                <a:solidFill>
                  <a:srgbClr val="242424"/>
                </a:solidFill>
                <a:effectLst/>
                <a:latin typeface="source-serif-pro"/>
              </a:rPr>
              <a:t>Independent of any external agency. In fact your business rules simply don’t know anything at all about the outside world.</a:t>
            </a:r>
          </a:p>
          <a:p>
            <a:pPr algn="l"/>
            <a:r>
              <a:rPr lang="en-US" b="0" i="0" dirty="0">
                <a:solidFill>
                  <a:srgbClr val="242424"/>
                </a:solidFill>
                <a:effectLst/>
                <a:latin typeface="source-serif-pro"/>
              </a:rPr>
              <a:t>Clean Architecture says : It’s all about Dependency Rule !The inner circle is not allowed to know anything about the outer circle. Even, Uncle Bob says more :</a:t>
            </a:r>
          </a:p>
          <a:p>
            <a:endParaRPr lang="en-US" dirty="0"/>
          </a:p>
        </p:txBody>
      </p:sp>
    </p:spTree>
    <p:extLst>
      <p:ext uri="{BB962C8B-B14F-4D97-AF65-F5344CB8AC3E}">
        <p14:creationId xmlns:p14="http://schemas.microsoft.com/office/powerpoint/2010/main" val="427379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952</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Segoe WPC</vt:lpstr>
      <vt:lpstr>source-serif-pro</vt:lpstr>
      <vt:lpstr>var(--monaco-monospace-font)</vt:lpstr>
      <vt:lpstr>Office Theme</vt:lpstr>
      <vt:lpstr>Clean Architecture review and differences</vt:lpstr>
      <vt:lpstr>PowerPoint Presentation</vt:lpstr>
      <vt:lpstr>Class diagram</vt:lpstr>
      <vt:lpstr>PowerPoint Presentation</vt:lpstr>
      <vt:lpstr>Differences</vt:lpstr>
      <vt:lpstr>Differences Continued..</vt:lpstr>
      <vt:lpstr>How would I have changed the DB?</vt:lpstr>
      <vt:lpstr>Uncle bob says: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Architecture review and differences</dc:title>
  <dc:creator>Ashim Roy</dc:creator>
  <cp:lastModifiedBy>Ashim Roy</cp:lastModifiedBy>
  <cp:revision>16</cp:revision>
  <dcterms:created xsi:type="dcterms:W3CDTF">2024-06-15T08:33:08Z</dcterms:created>
  <dcterms:modified xsi:type="dcterms:W3CDTF">2024-06-15T11:11:57Z</dcterms:modified>
</cp:coreProperties>
</file>