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2F7FC-4D2C-5846-83FE-40B23DC9B743}"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40200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2F7FC-4D2C-5846-83FE-40B23DC9B743}"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85875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2F7FC-4D2C-5846-83FE-40B23DC9B743}"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9458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2F7FC-4D2C-5846-83FE-40B23DC9B743}"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27366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2F7FC-4D2C-5846-83FE-40B23DC9B743}" type="datetimeFigureOut">
              <a:rPr lang="en-US" smtClean="0"/>
              <a:t>8/29/17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30745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02F7FC-4D2C-5846-83FE-40B23DC9B743}"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47619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02F7FC-4D2C-5846-83FE-40B23DC9B743}" type="datetimeFigureOut">
              <a:rPr lang="en-US" smtClean="0"/>
              <a:t>8/29/17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85095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2F7FC-4D2C-5846-83FE-40B23DC9B743}" type="datetimeFigureOut">
              <a:rPr lang="en-US" smtClean="0"/>
              <a:t>8/29/17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62950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2F7FC-4D2C-5846-83FE-40B23DC9B743}" type="datetimeFigureOut">
              <a:rPr lang="en-US" smtClean="0"/>
              <a:t>8/29/17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50536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2F7FC-4D2C-5846-83FE-40B23DC9B743}"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117911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2F7FC-4D2C-5846-83FE-40B23DC9B743}" type="datetimeFigureOut">
              <a:rPr lang="en-US" smtClean="0"/>
              <a:t>8/29/17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FFCBF-F4DE-464D-82E1-ABE9EA0EE2F0}" type="slidenum">
              <a:rPr lang="en-US" smtClean="0"/>
              <a:t>‹#›</a:t>
            </a:fld>
            <a:endParaRPr lang="en-US"/>
          </a:p>
        </p:txBody>
      </p:sp>
    </p:spTree>
    <p:extLst>
      <p:ext uri="{BB962C8B-B14F-4D97-AF65-F5344CB8AC3E}">
        <p14:creationId xmlns:p14="http://schemas.microsoft.com/office/powerpoint/2010/main" val="378004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2F7FC-4D2C-5846-83FE-40B23DC9B743}" type="datetimeFigureOut">
              <a:rPr lang="en-US" smtClean="0"/>
              <a:t>8/29/17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FFCBF-F4DE-464D-82E1-ABE9EA0EE2F0}" type="slidenum">
              <a:rPr lang="en-US" smtClean="0"/>
              <a:t>‹#›</a:t>
            </a:fld>
            <a:endParaRPr lang="en-US"/>
          </a:p>
        </p:txBody>
      </p:sp>
    </p:spTree>
    <p:extLst>
      <p:ext uri="{BB962C8B-B14F-4D97-AF65-F5344CB8AC3E}">
        <p14:creationId xmlns:p14="http://schemas.microsoft.com/office/powerpoint/2010/main" val="1276154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1</a:t>
            </a:r>
            <a:endParaRPr lang="en-US" dirty="0"/>
          </a:p>
        </p:txBody>
      </p:sp>
    </p:spTree>
    <p:extLst>
      <p:ext uri="{BB962C8B-B14F-4D97-AF65-F5344CB8AC3E}">
        <p14:creationId xmlns:p14="http://schemas.microsoft.com/office/powerpoint/2010/main" val="37539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Background</a:t>
            </a:r>
            <a:endParaRPr lang="en-US" dirty="0"/>
          </a:p>
        </p:txBody>
      </p:sp>
      <p:sp>
        <p:nvSpPr>
          <p:cNvPr id="3" name="Content Placeholder 2"/>
          <p:cNvSpPr>
            <a:spLocks noGrp="1"/>
          </p:cNvSpPr>
          <p:nvPr>
            <p:ph idx="1"/>
          </p:nvPr>
        </p:nvSpPr>
        <p:spPr>
          <a:xfrm>
            <a:off x="838200" y="1199408"/>
            <a:ext cx="10515600" cy="5557651"/>
          </a:xfrm>
        </p:spPr>
        <p:txBody>
          <a:bodyPr>
            <a:normAutofit fontScale="47500" lnSpcReduction="20000"/>
          </a:bodyPr>
          <a:lstStyle/>
          <a:p>
            <a:pPr>
              <a:lnSpc>
                <a:spcPct val="120000"/>
              </a:lnSpc>
            </a:pPr>
            <a:r>
              <a:rPr lang="en-US" dirty="0"/>
              <a:t>What is the problem you want to solve? </a:t>
            </a:r>
            <a:endParaRPr lang="en-US" dirty="0" smtClean="0"/>
          </a:p>
          <a:p>
            <a:pPr lvl="1">
              <a:lnSpc>
                <a:spcPct val="120000"/>
              </a:lnSpc>
            </a:pPr>
            <a:r>
              <a:rPr lang="en-US" dirty="0" smtClean="0"/>
              <a:t>Understand </a:t>
            </a:r>
            <a:r>
              <a:rPr lang="en-US" dirty="0"/>
              <a:t>the relationship between oil price, oil field location and field activity during 2015 ( when oil prices dropped). This will help to gain so sort of insight into how price sensitive different companies in different geographic location are. </a:t>
            </a:r>
            <a:endParaRPr lang="en-US" dirty="0" smtClean="0"/>
          </a:p>
          <a:p>
            <a:pPr>
              <a:lnSpc>
                <a:spcPct val="120000"/>
              </a:lnSpc>
            </a:pPr>
            <a:r>
              <a:rPr lang="en-US" dirty="0" smtClean="0"/>
              <a:t>Who </a:t>
            </a:r>
            <a:r>
              <a:rPr lang="en-US" dirty="0"/>
              <a:t>is your client and why do they care about this problem? In other words, what will your client DO or DECIDE based on your analysis that they wouldn’t have otherwise? </a:t>
            </a:r>
            <a:endParaRPr lang="en-US" dirty="0" smtClean="0"/>
          </a:p>
          <a:p>
            <a:pPr lvl="1">
              <a:lnSpc>
                <a:spcPct val="120000"/>
              </a:lnSpc>
            </a:pPr>
            <a:r>
              <a:rPr lang="en-US" dirty="0" smtClean="0"/>
              <a:t>My </a:t>
            </a:r>
            <a:r>
              <a:rPr lang="en-US" dirty="0"/>
              <a:t>client will be in business development/commercial sector of an oil and gas company, looking to seek future acquisitions based on how active a certain field was before and after the price dropped. Decisions that come out of this analysis would be potential purchases and deals. It also supplements any current deals on the table. </a:t>
            </a:r>
            <a:endParaRPr lang="en-US" dirty="0" smtClean="0"/>
          </a:p>
          <a:p>
            <a:pPr lvl="1">
              <a:lnSpc>
                <a:spcPct val="120000"/>
              </a:lnSpc>
            </a:pPr>
            <a:r>
              <a:rPr lang="en-US" dirty="0" smtClean="0"/>
              <a:t>A </a:t>
            </a:r>
            <a:r>
              <a:rPr lang="en-US" dirty="0"/>
              <a:t>client would want to purchase a company that had a lot of drilling activity (sunk costs) and then halted all operations. </a:t>
            </a:r>
            <a:endParaRPr lang="en-US" dirty="0" smtClean="0"/>
          </a:p>
          <a:p>
            <a:pPr>
              <a:lnSpc>
                <a:spcPct val="120000"/>
              </a:lnSpc>
            </a:pPr>
            <a:r>
              <a:rPr lang="en-US" dirty="0" smtClean="0"/>
              <a:t>What </a:t>
            </a:r>
            <a:r>
              <a:rPr lang="en-US" dirty="0"/>
              <a:t>data are you going to use for this? How will you acquire this data? I will use all public DOGGR data which contains the number of wells, production and geographic location for all fields in California. In brief, outline your approach to solving this problem (knowing that this might change later</a:t>
            </a:r>
            <a:r>
              <a:rPr lang="en-US" dirty="0" smtClean="0"/>
              <a:t>)</a:t>
            </a:r>
          </a:p>
          <a:p>
            <a:pPr lvl="1">
              <a:lnSpc>
                <a:spcPct val="120000"/>
              </a:lnSpc>
            </a:pPr>
            <a:r>
              <a:rPr lang="en-US" dirty="0" smtClean="0"/>
              <a:t> </a:t>
            </a:r>
            <a:r>
              <a:rPr lang="en-US" dirty="0"/>
              <a:t>I will first query all historic data for all of the fields in California from DOGGR. I will then group the data by county, company and year. Then I will get the oil price data from the NASDAQ website, and aggregate by type of crude as well as the year. Then I will go into the analysis of the number of new wells drilled (unique count) by company, by county.</a:t>
            </a:r>
          </a:p>
          <a:p>
            <a:pPr>
              <a:lnSpc>
                <a:spcPct val="120000"/>
              </a:lnSpc>
            </a:pPr>
            <a:r>
              <a:rPr lang="en-US" dirty="0"/>
              <a:t>Data Wrangling Steps:</a:t>
            </a:r>
          </a:p>
          <a:p>
            <a:pPr lvl="1">
              <a:lnSpc>
                <a:spcPct val="120000"/>
              </a:lnSpc>
            </a:pPr>
            <a:r>
              <a:rPr lang="en-US" dirty="0"/>
              <a:t>Forward fill on the Lease Name</a:t>
            </a:r>
          </a:p>
          <a:p>
            <a:pPr lvl="1">
              <a:lnSpc>
                <a:spcPct val="120000"/>
              </a:lnSpc>
            </a:pPr>
            <a:r>
              <a:rPr lang="en-US" dirty="0"/>
              <a:t>OG and OG,SC is filtered</a:t>
            </a:r>
          </a:p>
          <a:p>
            <a:pPr lvl="1">
              <a:lnSpc>
                <a:spcPct val="120000"/>
              </a:lnSpc>
            </a:pPr>
            <a:r>
              <a:rPr lang="en-US" dirty="0"/>
              <a:t>Group by operator</a:t>
            </a:r>
          </a:p>
          <a:p>
            <a:pPr lvl="1">
              <a:lnSpc>
                <a:spcPct val="120000"/>
              </a:lnSpc>
            </a:pPr>
            <a:r>
              <a:rPr lang="en-US" dirty="0"/>
              <a:t>Take out wells without spud date</a:t>
            </a:r>
          </a:p>
          <a:p>
            <a:pPr lvl="1">
              <a:lnSpc>
                <a:spcPct val="120000"/>
              </a:lnSpc>
            </a:pPr>
            <a:r>
              <a:rPr lang="en-US" dirty="0"/>
              <a:t>Look at wells in Any Area separately</a:t>
            </a:r>
          </a:p>
          <a:p>
            <a:pPr lvl="1">
              <a:lnSpc>
                <a:spcPct val="120000"/>
              </a:lnSpc>
            </a:pPr>
            <a:r>
              <a:rPr lang="en-US" dirty="0"/>
              <a:t>Convert spud date to date (right now it is a text)</a:t>
            </a:r>
          </a:p>
        </p:txBody>
      </p:sp>
    </p:spTree>
    <p:extLst>
      <p:ext uri="{BB962C8B-B14F-4D97-AF65-F5344CB8AC3E}">
        <p14:creationId xmlns:p14="http://schemas.microsoft.com/office/powerpoint/2010/main" val="4507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Visualizations</a:t>
            </a:r>
            <a:endParaRPr lang="en-US" dirty="0"/>
          </a:p>
        </p:txBody>
      </p:sp>
      <p:sp>
        <p:nvSpPr>
          <p:cNvPr id="3" name="Content Placeholder 2"/>
          <p:cNvSpPr>
            <a:spLocks noGrp="1"/>
          </p:cNvSpPr>
          <p:nvPr>
            <p:ph idx="1"/>
          </p:nvPr>
        </p:nvSpPr>
        <p:spPr>
          <a:xfrm>
            <a:off x="838200" y="1825624"/>
            <a:ext cx="10515600" cy="4931435"/>
          </a:xfrm>
        </p:spPr>
        <p:txBody>
          <a:bodyPr>
            <a:normAutofit/>
          </a:bodyPr>
          <a:lstStyle/>
          <a:p>
            <a:r>
              <a:rPr lang="en-US" sz="2000" dirty="0" smtClean="0"/>
              <a:t>Investigated who are the Royalty Owners in each field (”Lease by Field” graph)</a:t>
            </a:r>
          </a:p>
          <a:p>
            <a:r>
              <a:rPr lang="en-US" sz="2000" dirty="0" smtClean="0"/>
              <a:t>Then I was curious to see what is the breakdown of wells by the most popular field</a:t>
            </a:r>
          </a:p>
          <a:p>
            <a:r>
              <a:rPr lang="en-US" sz="2000" dirty="0" smtClean="0"/>
              <a:t>Which led to analyzing the growth of wells by year and how that correlates to the spikes in oil price</a:t>
            </a:r>
            <a:endParaRPr lang="en-US" sz="2000" dirty="0"/>
          </a:p>
        </p:txBody>
      </p:sp>
    </p:spTree>
    <p:extLst>
      <p:ext uri="{BB962C8B-B14F-4D97-AF65-F5344CB8AC3E}">
        <p14:creationId xmlns:p14="http://schemas.microsoft.com/office/powerpoint/2010/main" val="124451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Machine Learning</a:t>
            </a:r>
            <a:endParaRPr lang="en-US" dirty="0"/>
          </a:p>
        </p:txBody>
      </p:sp>
      <p:sp>
        <p:nvSpPr>
          <p:cNvPr id="3" name="Content Placeholder 2"/>
          <p:cNvSpPr>
            <a:spLocks noGrp="1"/>
          </p:cNvSpPr>
          <p:nvPr>
            <p:ph idx="1"/>
          </p:nvPr>
        </p:nvSpPr>
        <p:spPr>
          <a:xfrm>
            <a:off x="838200" y="1398112"/>
            <a:ext cx="10515600" cy="4931435"/>
          </a:xfrm>
        </p:spPr>
        <p:txBody>
          <a:bodyPr>
            <a:normAutofit/>
          </a:bodyPr>
          <a:lstStyle/>
          <a:p>
            <a:r>
              <a:rPr lang="en-US" sz="2000" dirty="0" smtClean="0"/>
              <a:t>Used k means clustering to try and predict which cluster a well would belong to depending on the year it was drilled, the field and if it had been directionally </a:t>
            </a:r>
            <a:r>
              <a:rPr lang="en-US" sz="2000" smtClean="0"/>
              <a:t>drilled </a:t>
            </a:r>
          </a:p>
          <a:p>
            <a:endParaRPr lang="en-US" sz="2000" dirty="0"/>
          </a:p>
        </p:txBody>
      </p:sp>
    </p:spTree>
    <p:extLst>
      <p:ext uri="{BB962C8B-B14F-4D97-AF65-F5344CB8AC3E}">
        <p14:creationId xmlns:p14="http://schemas.microsoft.com/office/powerpoint/2010/main" val="1472671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446</Words>
  <Application>Microsoft Macintosh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Capstone: 1</vt:lpstr>
      <vt:lpstr>Project Background</vt:lpstr>
      <vt:lpstr>Data Visualizations</vt:lpstr>
      <vt:lpstr>Machine Learning</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1</dc:title>
  <dc:creator>Ashima Sharma</dc:creator>
  <cp:lastModifiedBy>Ashima Sharma</cp:lastModifiedBy>
  <cp:revision>2</cp:revision>
  <dcterms:created xsi:type="dcterms:W3CDTF">2017-08-29T16:11:35Z</dcterms:created>
  <dcterms:modified xsi:type="dcterms:W3CDTF">2017-08-29T16:22:39Z</dcterms:modified>
</cp:coreProperties>
</file>