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05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0" r:id="rId19"/>
    <p:sldId id="273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2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437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509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71725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099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178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801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63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FFE419-2371-464F-8239-3959401C3561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5059C3-6A89-4494-99FF-5A4D6FFD50EB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4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2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097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5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6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9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4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30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889005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FOOD DELIVERY APPLICATION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CAPSTONE PROJECT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4775"/>
            <a:ext cx="9601200" cy="128752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Prepared By</a:t>
            </a:r>
          </a:p>
          <a:p>
            <a:pPr marL="457200" indent="-457200" algn="ctr">
              <a:buAutoNum type="arabicPeriod"/>
            </a:pPr>
            <a:r>
              <a:rPr lang="en-US" dirty="0" smtClean="0"/>
              <a:t>Ashim Aakash Roy</a:t>
            </a:r>
          </a:p>
          <a:p>
            <a:pPr marL="457200" indent="-457200" algn="ctr">
              <a:buAutoNum type="arabicPeriod"/>
            </a:pPr>
            <a:r>
              <a:rPr lang="en-US" dirty="0" smtClean="0"/>
              <a:t>Ashutosh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6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EUREKA SERVER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94558"/>
            <a:ext cx="5457423" cy="3871391"/>
          </a:xfr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Purpose: </a:t>
            </a:r>
          </a:p>
          <a:p>
            <a:r>
              <a:rPr lang="en-US" dirty="0"/>
              <a:t>Does not register itself as a </a:t>
            </a:r>
            <a:r>
              <a:rPr lang="en-US" dirty="0" smtClean="0"/>
              <a:t>micro-service</a:t>
            </a:r>
            <a:endParaRPr lang="en-US" dirty="0"/>
          </a:p>
          <a:p>
            <a:r>
              <a:rPr lang="en-US" dirty="0"/>
              <a:t>Rather, works as service discovery</a:t>
            </a:r>
          </a:p>
          <a:p>
            <a:r>
              <a:rPr lang="en-US" dirty="0"/>
              <a:t>In simpler terms, keeps a track of all </a:t>
            </a:r>
            <a:r>
              <a:rPr lang="en-US" dirty="0" smtClean="0"/>
              <a:t>micro-services </a:t>
            </a:r>
            <a:r>
              <a:rPr lang="en-US" dirty="0"/>
              <a:t>present in the backend module.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annotation @</a:t>
            </a:r>
            <a:r>
              <a:rPr lang="en-US" dirty="0" err="1"/>
              <a:t>EnableEurekaServer</a:t>
            </a:r>
            <a:r>
              <a:rPr lang="en-US" dirty="0"/>
              <a:t> is implemented.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09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GATEWAY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Purpose:</a:t>
            </a:r>
          </a:p>
          <a:p>
            <a:r>
              <a:rPr lang="en-US" dirty="0"/>
              <a:t>All requests pass through API Gateway</a:t>
            </a:r>
          </a:p>
          <a:p>
            <a:r>
              <a:rPr lang="en-US" dirty="0"/>
              <a:t>Provide a common port number for handling all requests</a:t>
            </a:r>
          </a:p>
          <a:p>
            <a:r>
              <a:rPr lang="en-US" dirty="0"/>
              <a:t>Configures the routes of all the micro services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5535" y="2194559"/>
            <a:ext cx="5334000" cy="341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using Angular, a free web based JS framework</a:t>
            </a:r>
          </a:p>
          <a:p>
            <a:r>
              <a:rPr lang="en-US" dirty="0"/>
              <a:t>Angular is primarily used to develop Single Page Applications (SPA)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WHY ANGULAR ?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1. Custom Components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2. Dependency Injection (DI)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3. Device Compatibility &amp; Seamless User Experience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30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506" y="390886"/>
            <a:ext cx="8610600" cy="1293028"/>
          </a:xfrm>
        </p:spPr>
        <p:txBody>
          <a:bodyPr/>
          <a:lstStyle/>
          <a:p>
            <a:r>
              <a:rPr lang="en-US" dirty="0" smtClean="0"/>
              <a:t>IMPORTANT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93194"/>
            <a:ext cx="6565006" cy="462351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 err="1"/>
              <a:t>angular.json</a:t>
            </a:r>
            <a:r>
              <a:rPr lang="en-US" dirty="0"/>
              <a:t>: Stores information about the architecture, dependencies, build and test configurations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 err="1"/>
              <a:t>package.json</a:t>
            </a:r>
            <a:r>
              <a:rPr lang="en-US" dirty="0"/>
              <a:t>: It is a file that contains information about the project and its dependencies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 err="1"/>
              <a:t>tsconfig.json</a:t>
            </a:r>
            <a:r>
              <a:rPr lang="en-US" dirty="0"/>
              <a:t>: It specifies the base Typescript and Angular compiler options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 err="1"/>
              <a:t>app.module.ts</a:t>
            </a:r>
            <a:r>
              <a:rPr lang="en-US" dirty="0"/>
              <a:t>: Maintains a track of all components and imports, required in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app-</a:t>
            </a:r>
            <a:r>
              <a:rPr lang="en-US" u="sng" dirty="0" err="1"/>
              <a:t>routing.module.ts</a:t>
            </a:r>
            <a:r>
              <a:rPr lang="en-US" dirty="0"/>
              <a:t>: Specifies what component to be loaded, when a specific path is entered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084" y="2194558"/>
            <a:ext cx="2935020" cy="4024125"/>
          </a:xfrm>
        </p:spPr>
      </p:pic>
    </p:spTree>
    <p:extLst>
      <p:ext uri="{BB962C8B-B14F-4D97-AF65-F5344CB8AC3E}">
        <p14:creationId xmlns:p14="http://schemas.microsoft.com/office/powerpoint/2010/main" val="37392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03764"/>
            <a:ext cx="8610600" cy="1293028"/>
          </a:xfrm>
        </p:spPr>
        <p:txBody>
          <a:bodyPr/>
          <a:lstStyle/>
          <a:p>
            <a:r>
              <a:rPr lang="en-US" dirty="0" smtClean="0"/>
              <a:t>Components &amp;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6792"/>
            <a:ext cx="10820400" cy="40241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Register &amp; Login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Header, Footer &amp; Search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Homepage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Menupage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Cart-page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Food </a:t>
            </a:r>
          </a:p>
          <a:p>
            <a:r>
              <a:rPr lang="en-US" dirty="0" smtClean="0"/>
              <a:t>Restaurant</a:t>
            </a:r>
          </a:p>
          <a:p>
            <a:r>
              <a:rPr lang="en-US" dirty="0" smtClean="0"/>
              <a:t>Cart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58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651682"/>
            <a:ext cx="8610600" cy="1293028"/>
          </a:xfrm>
        </p:spPr>
        <p:txBody>
          <a:bodyPr/>
          <a:lstStyle/>
          <a:p>
            <a:r>
              <a:rPr lang="en-US" dirty="0" smtClean="0"/>
              <a:t>PROJECT FLOWCHART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4711"/>
            <a:ext cx="12192000" cy="491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7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Payment Interface, by using Payment Gateway </a:t>
            </a:r>
          </a:p>
          <a:p>
            <a:r>
              <a:rPr lang="en-US" dirty="0" smtClean="0"/>
              <a:t>Live Order tracking, by adding Google Maps </a:t>
            </a:r>
          </a:p>
          <a:p>
            <a:r>
              <a:rPr lang="en-US" dirty="0" smtClean="0"/>
              <a:t>Search functionality to filter menu, based on item name or category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82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71" y="2709083"/>
            <a:ext cx="10715222" cy="1293028"/>
          </a:xfrm>
        </p:spPr>
        <p:txBody>
          <a:bodyPr>
            <a:noAutofit/>
          </a:bodyPr>
          <a:lstStyle/>
          <a:p>
            <a:pPr algn="ctr"/>
            <a:r>
              <a:rPr lang="en-US" sz="4800" cap="none" dirty="0" smtClean="0"/>
              <a:t>System.out.println(“Thank You”);</a:t>
            </a:r>
            <a:endParaRPr lang="en-IN" sz="4800" cap="none" dirty="0"/>
          </a:p>
        </p:txBody>
      </p:sp>
    </p:spTree>
    <p:extLst>
      <p:ext uri="{BB962C8B-B14F-4D97-AF65-F5344CB8AC3E}">
        <p14:creationId xmlns:p14="http://schemas.microsoft.com/office/powerpoint/2010/main" val="11701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456" y="356756"/>
            <a:ext cx="8610599" cy="1303867"/>
          </a:xfrm>
        </p:spPr>
        <p:txBody>
          <a:bodyPr/>
          <a:lstStyle/>
          <a:p>
            <a:r>
              <a:rPr lang="en-US" dirty="0" smtClean="0"/>
              <a:t>TECHNOLOGIES IMPLEMENTED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087136"/>
            <a:ext cx="4364824" cy="617320"/>
          </a:xfrm>
        </p:spPr>
        <p:txBody>
          <a:bodyPr/>
          <a:lstStyle/>
          <a:p>
            <a:pPr algn="ctr"/>
            <a:r>
              <a:rPr lang="en-US" dirty="0" smtClean="0"/>
              <a:t>FRONT-END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0" y="2904564"/>
            <a:ext cx="4366858" cy="3953435"/>
          </a:xfrm>
        </p:spPr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7783" y="2065866"/>
            <a:ext cx="3679950" cy="626534"/>
          </a:xfrm>
        </p:spPr>
        <p:txBody>
          <a:bodyPr/>
          <a:lstStyle/>
          <a:p>
            <a:pPr algn="ctr"/>
            <a:r>
              <a:rPr lang="en-US" dirty="0" smtClean="0"/>
              <a:t>BACK-END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684942" cy="395393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049766" y="2065866"/>
            <a:ext cx="4142234" cy="626534"/>
          </a:xfrm>
        </p:spPr>
        <p:txBody>
          <a:bodyPr/>
          <a:lstStyle/>
          <a:p>
            <a:pPr algn="ctr"/>
            <a:r>
              <a:rPr lang="en-US" dirty="0" smtClean="0"/>
              <a:t>MISCELLANEOUS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8051800" y="2904565"/>
            <a:ext cx="4140200" cy="395343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27" y="2994728"/>
            <a:ext cx="1356267" cy="13267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" y="2941962"/>
            <a:ext cx="2005868" cy="1417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1" y="4444761"/>
            <a:ext cx="2005869" cy="15065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9" y="6036757"/>
            <a:ext cx="1724331" cy="7339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38" y="4501718"/>
            <a:ext cx="912503" cy="9400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970" y="5679308"/>
            <a:ext cx="1228345" cy="9856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08" y="2941962"/>
            <a:ext cx="1498141" cy="12312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248" y="3667917"/>
            <a:ext cx="1563225" cy="112346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93" y="4821204"/>
            <a:ext cx="1836755" cy="8083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506" y="5504424"/>
            <a:ext cx="1164035" cy="11604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171" y="2877289"/>
            <a:ext cx="1837917" cy="14709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32" y="4560410"/>
            <a:ext cx="2226023" cy="160020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4366858" y="1872788"/>
            <a:ext cx="0" cy="511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049766" y="1977059"/>
            <a:ext cx="0" cy="4880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2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599" y="506795"/>
            <a:ext cx="8610600" cy="1293028"/>
          </a:xfrm>
        </p:spPr>
        <p:txBody>
          <a:bodyPr/>
          <a:lstStyle/>
          <a:p>
            <a:r>
              <a:rPr lang="en-US" dirty="0" smtClean="0"/>
              <a:t>ARCHITECTURE DIAGRAM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216" y="2331076"/>
            <a:ext cx="10784983" cy="439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116" y="390885"/>
            <a:ext cx="8610600" cy="1293028"/>
          </a:xfrm>
        </p:spPr>
        <p:txBody>
          <a:bodyPr/>
          <a:lstStyle/>
          <a:p>
            <a:r>
              <a:rPr lang="en-US" dirty="0" smtClean="0"/>
              <a:t>BACK-END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94560"/>
            <a:ext cx="12192000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Implements Spring Boot as the web based framework of JAVA</a:t>
            </a:r>
          </a:p>
          <a:p>
            <a:r>
              <a:rPr lang="en-US" dirty="0" smtClean="0"/>
              <a:t>Follows Micro-service based architecture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Micro-services included in Backend module: </a:t>
            </a:r>
          </a:p>
          <a:p>
            <a:pPr marL="0" indent="0">
              <a:buNone/>
            </a:pPr>
            <a:r>
              <a:rPr lang="en-US" dirty="0" smtClean="0"/>
              <a:t>		1. Customer Auth (Port# 8081)</a:t>
            </a:r>
          </a:p>
          <a:p>
            <a:pPr marL="0" indent="0">
              <a:buNone/>
            </a:pPr>
            <a:r>
              <a:rPr lang="en-US" dirty="0" smtClean="0"/>
              <a:t>		2. Customer Service (Port# 8082)</a:t>
            </a:r>
          </a:p>
          <a:p>
            <a:pPr marL="0" indent="0">
              <a:buNone/>
            </a:pPr>
            <a:r>
              <a:rPr lang="en-US" dirty="0" smtClean="0"/>
              <a:t>		3. Restaurant Service (Port# 8083)</a:t>
            </a:r>
          </a:p>
          <a:p>
            <a:pPr marL="0" indent="0">
              <a:buNone/>
            </a:pPr>
            <a:r>
              <a:rPr lang="en-US" dirty="0" smtClean="0"/>
              <a:t>		4. Order Service (Port# 8084)</a:t>
            </a:r>
          </a:p>
          <a:p>
            <a:pPr marL="0" indent="0">
              <a:buNone/>
            </a:pPr>
            <a:r>
              <a:rPr lang="en-US" dirty="0" smtClean="0"/>
              <a:t>		5. Eureka Server (Port# 8761)</a:t>
            </a:r>
          </a:p>
          <a:p>
            <a:pPr marL="0" indent="0">
              <a:buNone/>
            </a:pPr>
            <a:r>
              <a:rPr lang="en-US" dirty="0" smtClean="0"/>
              <a:t>		6. API Gateway (Port# 9000)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4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16644"/>
            <a:ext cx="8610600" cy="1293028"/>
          </a:xfrm>
        </p:spPr>
        <p:txBody>
          <a:bodyPr/>
          <a:lstStyle/>
          <a:p>
            <a:r>
              <a:rPr lang="en-US" dirty="0" smtClean="0"/>
              <a:t>IMPORTANT FILES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952" y="1709672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Dockerfile</a:t>
            </a:r>
            <a:r>
              <a:rPr lang="en-US" dirty="0"/>
              <a:t>:  It is a document containing all the commands the user requires to call on the command line to assemble an 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application.yml</a:t>
            </a:r>
            <a:r>
              <a:rPr lang="en-US" dirty="0"/>
              <a:t>: It is primarily used to modify configuration parameters, such as connectivity with database, port number, eureka registry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pom.xml</a:t>
            </a:r>
            <a:r>
              <a:rPr lang="en-US" dirty="0"/>
              <a:t>:  It is used to keep a track of project details such as group ID, artifact ID, and also all the list of dependencies required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compose.yaml</a:t>
            </a:r>
            <a:r>
              <a:rPr lang="en-US" dirty="0"/>
              <a:t>: It is used to run multi-container docker application.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88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AUTH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4380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Purpose:</a:t>
            </a:r>
          </a:p>
          <a:p>
            <a:r>
              <a:rPr lang="en-US" dirty="0"/>
              <a:t>Allows new Users to register</a:t>
            </a:r>
          </a:p>
          <a:p>
            <a:r>
              <a:rPr lang="en-US" dirty="0"/>
              <a:t>Allows registered user to login</a:t>
            </a:r>
          </a:p>
          <a:p>
            <a:r>
              <a:rPr lang="en-US" dirty="0"/>
              <a:t>Generates a JSON Web Token (JWT), whenever a registered user logs 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Customer Details </a:t>
            </a:r>
            <a:r>
              <a:rPr lang="en-US" dirty="0"/>
              <a:t>are stored in MySQL Database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93949"/>
            <a:ext cx="5334000" cy="30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Purpose:</a:t>
            </a:r>
          </a:p>
          <a:p>
            <a:r>
              <a:rPr lang="en-US" dirty="0"/>
              <a:t>Fetch </a:t>
            </a:r>
            <a:r>
              <a:rPr lang="en-US" dirty="0" smtClean="0"/>
              <a:t>customer </a:t>
            </a:r>
            <a:r>
              <a:rPr lang="en-US" dirty="0"/>
              <a:t>by </a:t>
            </a:r>
            <a:r>
              <a:rPr lang="en-US" dirty="0" smtClean="0"/>
              <a:t>email or list of all customers</a:t>
            </a:r>
          </a:p>
          <a:p>
            <a:r>
              <a:rPr lang="en-US" dirty="0" smtClean="0"/>
              <a:t>Update or delete customer by email</a:t>
            </a:r>
          </a:p>
          <a:p>
            <a:r>
              <a:rPr lang="en-US" dirty="0" smtClean="0"/>
              <a:t>Add restaurant or view one or all restaurant for customer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Customer details are stored in Mongo DB database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94559"/>
            <a:ext cx="5334000" cy="35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5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Purpose:</a:t>
            </a:r>
          </a:p>
          <a:p>
            <a:r>
              <a:rPr lang="en-US" dirty="0" smtClean="0"/>
              <a:t>Add a Restaurant</a:t>
            </a:r>
          </a:p>
          <a:p>
            <a:r>
              <a:rPr lang="en-US" dirty="0" smtClean="0"/>
              <a:t>Get one or List of all restaurants</a:t>
            </a:r>
          </a:p>
          <a:p>
            <a:r>
              <a:rPr lang="en-US" dirty="0" smtClean="0"/>
              <a:t>Update or delete all restaurants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Restaurant details are stored in Mongo DB database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94559"/>
            <a:ext cx="5334000" cy="35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1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Purpose:</a:t>
            </a:r>
          </a:p>
          <a:p>
            <a:r>
              <a:rPr lang="en-US" dirty="0" smtClean="0"/>
              <a:t>Add an order</a:t>
            </a:r>
          </a:p>
          <a:p>
            <a:r>
              <a:rPr lang="en-US" dirty="0" smtClean="0"/>
              <a:t>Find one order or list of order based on required criteria</a:t>
            </a:r>
          </a:p>
          <a:p>
            <a:r>
              <a:rPr lang="en-US" dirty="0" smtClean="0"/>
              <a:t>Update  or remove any order by ID for a customer</a:t>
            </a:r>
          </a:p>
          <a:p>
            <a:r>
              <a:rPr lang="en-US" dirty="0" smtClean="0"/>
              <a:t>Add or Update delivery address</a:t>
            </a:r>
          </a:p>
          <a:p>
            <a:r>
              <a:rPr lang="en-US" dirty="0" smtClean="0"/>
              <a:t>Fetch one or list of addresses for a customer</a:t>
            </a:r>
          </a:p>
          <a:p>
            <a:pPr marL="0" indent="0">
              <a:buNone/>
            </a:pPr>
            <a:r>
              <a:rPr lang="en-US" dirty="0" smtClean="0"/>
              <a:t>Order details </a:t>
            </a:r>
            <a:r>
              <a:rPr lang="en-US" dirty="0"/>
              <a:t>are stored in Mongo DB database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94559"/>
            <a:ext cx="5334000" cy="35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E38AEF-4E2D-4D00-9707-4356DDB77317}">
  <ds:schemaRefs>
    <ds:schemaRef ds:uri="71af3243-3dd4-4a8d-8c0d-dd76da1f02a5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379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Vapor Trail</vt:lpstr>
      <vt:lpstr>FOOD DELIVERY APPLICATION  CAPSTONE PROJECT</vt:lpstr>
      <vt:lpstr>TECHNOLOGIES IMPLEMENTED</vt:lpstr>
      <vt:lpstr>ARCHITECTURE DIAGRAM </vt:lpstr>
      <vt:lpstr>BACK-END MODULE</vt:lpstr>
      <vt:lpstr>IMPORTANT FILES </vt:lpstr>
      <vt:lpstr>CUSTOMER AUTH</vt:lpstr>
      <vt:lpstr>CUSTOMER SERVICE</vt:lpstr>
      <vt:lpstr>RESTAURANT SERVICE</vt:lpstr>
      <vt:lpstr>ORDER SERVICE</vt:lpstr>
      <vt:lpstr>EUREKA SERVER</vt:lpstr>
      <vt:lpstr>API GATEWAY</vt:lpstr>
      <vt:lpstr>FRONT-END MODULE</vt:lpstr>
      <vt:lpstr>IMPORTANT FILES</vt:lpstr>
      <vt:lpstr>Components &amp; SERVICES</vt:lpstr>
      <vt:lpstr>PROJECT FLOWCHART</vt:lpstr>
      <vt:lpstr>FUTURE SCOPE…</vt:lpstr>
      <vt:lpstr>System.out.println(“Thank You”);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2023-09-15T16:12:57Z</dcterms:created>
  <dcterms:modified xsi:type="dcterms:W3CDTF">2023-09-25T10:38:14Z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