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75DD6D7-CC97-4496-B36C-005140BF44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D5396C40-50A1-4FC2-B57A-4832690FADD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D0634C63-D072-4DB6-9DE7-6C3ACB0F0BD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71E92433-4C70-4A71-9780-078A2D0963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E01511E-BDCB-4165-8F8F-C9783DC210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6A5C72-7AC8-4337-8FF8-6816BF6B13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8EEA4B8-D6C8-43DD-AF23-1FF50579D10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E110467-ADE7-41ED-A6C3-59B69C24410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E26147CA-73C0-4927-AC6C-D9308573C4D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56229D3C-CABC-418A-A655-50382FA0D8E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7B2CBE-3D49-40DB-9DCB-B70DB20CDF5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54DB57D-02C0-413F-BFA9-5125E9BF065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3C5E95-6BAD-451A-8DAF-8BF16F0FFC67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57" name="PlaceHolder 1"/>
          <p:cNvSpPr>
            <a:spLocks noGrp="1"/>
          </p:cNvSpPr>
          <p:nvPr>
            <p:ph type="ftr" idx="28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ldNum" idx="29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B6C1624-F37E-460E-B268-16C0BC4504F6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dt" idx="30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61" name="PlaceHolder 1"/>
          <p:cNvSpPr>
            <a:spLocks noGrp="1"/>
          </p:cNvSpPr>
          <p:nvPr>
            <p:ph type="ftr" idx="31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ldNum" idx="32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FFDBCF-0F51-4D01-BC2C-FE090E71B517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dt" idx="33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ftr" idx="34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35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66E076-0619-45A8-9702-50FBA147F3CA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36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ftr" idx="4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5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6B510A-E8CB-4C22-8857-10D14581AF64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6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7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8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79152B3-FC08-4C33-8D58-C8A4E18204D0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9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683242-4B96-4C50-BDFE-06835E97100B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ftr" idx="13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4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DE3ACA0-D5DC-4817-9082-CFD23E9851E9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dt" idx="15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1445F94-02DA-4850-B3B6-FCAC7B5FA1A9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текста заглавия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щёлкните </a:t>
            </a: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19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0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F3AF7B2-792B-4767-8D7C-562F49CC201A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21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ftr" idx="22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ldNum" idx="23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AB36259-757D-4673-BA88-A2DFCDDAD4D8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dt" idx="24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Freeform: Shape 6"/>
          <p:cNvSpPr/>
          <p:nvPr/>
        </p:nvSpPr>
        <p:spPr>
          <a:xfrm>
            <a:off x="8803800" y="3456000"/>
            <a:ext cx="3387600" cy="3405600"/>
          </a:xfrm>
          <a:custGeom>
            <a:avLst/>
            <a:gdLst>
              <a:gd name="textAreaLeft" fmla="*/ 0 w 3387600"/>
              <a:gd name="textAreaRight" fmla="*/ 3388320 w 3387600"/>
              <a:gd name="textAreaTop" fmla="*/ 0 h 3405600"/>
              <a:gd name="textAreaBottom" fmla="*/ 3406320 h 3405600"/>
            </a:gdLst>
            <a:ahLst/>
            <a:rect l="textAreaLeft" t="textAreaTop" r="textAreaRight" b="textAreaBottom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5"/>
          </p:nvPr>
        </p:nvSpPr>
        <p:spPr>
          <a:xfrm rot="5400000">
            <a:off x="-1609560" y="1926720"/>
            <a:ext cx="382968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6"/>
          </p:nvPr>
        </p:nvSpPr>
        <p:spPr>
          <a:xfrm>
            <a:off x="11540520" y="6356520"/>
            <a:ext cx="4104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900" spc="-1" strike="noStrike">
                <a:solidFill>
                  <a:schemeClr val="lt1"/>
                </a:solidFill>
                <a:latin typeface="Avenir Next LT Pro Ligh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AAE718-6035-48CB-9EBA-1125A1D314EF}" type="slidenum">
              <a:rPr b="0" lang="en-US" sz="900" spc="-1" strike="noStrike">
                <a:solidFill>
                  <a:schemeClr val="lt1"/>
                </a:solidFill>
                <a:latin typeface="Avenir Next LT Pro Light"/>
              </a:rPr>
              <a:t>&lt;номер&gt;</a:t>
            </a:fld>
            <a:endParaRPr b="0" lang="ru-RU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dt" idx="27"/>
          </p:nvPr>
        </p:nvSpPr>
        <p:spPr>
          <a:xfrm>
            <a:off x="9243720" y="6356520"/>
            <a:ext cx="229572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howstuffworks.com/" TargetMode="External"/><Relationship Id="rId2" Type="http://schemas.openxmlformats.org/officeDocument/2006/relationships/hyperlink" Target="https://geekbrains.ru/" TargetMode="External"/><Relationship Id="rId3" Type="http://schemas.openxmlformats.org/officeDocument/2006/relationships/hyperlink" Target="https://arxiv.org/" TargetMode="External"/><Relationship Id="rId4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" Target="slide3.xml"/><Relationship Id="rId2" Type="http://schemas.openxmlformats.org/officeDocument/2006/relationships/slide" Target="slide4.xml"/><Relationship Id="rId3" Type="http://schemas.openxmlformats.org/officeDocument/2006/relationships/slide" Target="slide5.xml"/><Relationship Id="rId4" Type="http://schemas.openxmlformats.org/officeDocument/2006/relationships/slide" Target="slide6.xml"/><Relationship Id="rId5" Type="http://schemas.openxmlformats.org/officeDocument/2006/relationships/slide" Target="slide7.xml"/><Relationship Id="rId6" Type="http://schemas.openxmlformats.org/officeDocument/2006/relationships/slide" Target="slide8.xml"/><Relationship Id="rId7" Type="http://schemas.openxmlformats.org/officeDocument/2006/relationships/slide" Target="slide9.xml"/><Relationship Id="rId8" Type="http://schemas.openxmlformats.org/officeDocument/2006/relationships/slide" Target="slide9.xml"/><Relationship Id="rId9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400" cy="68572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3088080" cy="31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1f2328"/>
                </a:solidFill>
                <a:latin typeface="Avenir Next LT Pro"/>
              </a:rPr>
              <a:t>Как работают накопители памяти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1084680" y="4902480"/>
            <a:ext cx="3088080" cy="9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87222"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Презентация Шилкина Михаила и Щотковского Константина 8М класса 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 rot="10800000">
            <a:off x="5225760" y="-720"/>
            <a:ext cx="6971760" cy="34624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72" name="Oval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4480" y="192600"/>
            <a:ext cx="3069720" cy="306972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73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 rot="10800000">
            <a:off x="5243760" y="3462120"/>
            <a:ext cx="3456000" cy="3400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venir Next LT Pro Light"/>
            </a:endParaRPr>
          </a:p>
        </p:txBody>
      </p:sp>
      <p:sp>
        <p:nvSpPr>
          <p:cNvPr id="74" name="Freeform: Shape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25040" y="3459600"/>
            <a:ext cx="3474000" cy="3402720"/>
          </a:xfrm>
          <a:custGeom>
            <a:avLst/>
            <a:gdLst>
              <a:gd name="textAreaLeft" fmla="*/ 0 w 3474000"/>
              <a:gd name="textAreaRight" fmla="*/ 3474720 w 3474000"/>
              <a:gd name="textAreaTop" fmla="*/ 0 h 3402720"/>
              <a:gd name="textAreaBottom" fmla="*/ 3403440 h 3402720"/>
            </a:gdLst>
            <a:ahLst/>
            <a:rect l="textAreaLeft" t="textAreaTop" r="textAreaRight" b="textAreaBottom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venir Next LT Pro Light"/>
            </a:endParaRPr>
          </a:p>
        </p:txBody>
      </p:sp>
      <p:sp>
        <p:nvSpPr>
          <p:cNvPr id="75" name="Freeform: Shap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014960" y="1681920"/>
            <a:ext cx="6858000" cy="3493800"/>
          </a:xfrm>
          <a:custGeom>
            <a:avLst/>
            <a:gdLst>
              <a:gd name="textAreaLeft" fmla="*/ 0 w 6858000"/>
              <a:gd name="textAreaRight" fmla="*/ 6858720 w 6858000"/>
              <a:gd name="textAreaTop" fmla="*/ 0 h 3493800"/>
              <a:gd name="textAreaBottom" fmla="*/ 3494520 h 3493800"/>
            </a:gdLst>
            <a:ahLst/>
            <a:rect l="textAreaLeft" t="textAreaTop" r="textAreaRight" b="textAreaBottom"/>
            <a:pathLst>
              <a:path w="6850467" h="3492161">
                <a:moveTo>
                  <a:pt x="6850467" y="0"/>
                </a:moveTo>
                <a:cubicBezTo>
                  <a:pt x="6850467" y="1868397"/>
                  <a:pt x="5396800" y="3394086"/>
                  <a:pt x="3568796" y="3487617"/>
                </a:cubicBezTo>
                <a:lnTo>
                  <a:pt x="3395688" y="3492035"/>
                </a:lnTo>
                <a:lnTo>
                  <a:pt x="3395688" y="3492160"/>
                </a:lnTo>
                <a:lnTo>
                  <a:pt x="3390799" y="3492160"/>
                </a:lnTo>
                <a:lnTo>
                  <a:pt x="3390760" y="3492161"/>
                </a:lnTo>
                <a:lnTo>
                  <a:pt x="3390760" y="3492160"/>
                </a:lnTo>
                <a:lnTo>
                  <a:pt x="0" y="3492159"/>
                </a:lnTo>
                <a:lnTo>
                  <a:pt x="0" y="0"/>
                </a:lnTo>
                <a:lnTo>
                  <a:pt x="3390760" y="0"/>
                </a:lnTo>
                <a:lnTo>
                  <a:pt x="3395689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venir Next LT Pro Light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Список литературы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Учебник информатики для 8 класса, авторы: Иванов И.И., Петров П.П., 5-е издание, издательство "Просвещение", 2021 год.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Сайт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venir Next LT Pro Light"/>
                <a:hlinkClick r:id="rId1"/>
              </a:rPr>
              <a:t>howstuffworks.com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, </a:t>
            </a: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статья "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How Hard Drives Work".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Статья «Как работают накопители данных» на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venir Next LT Pro Light"/>
                <a:hlinkClick r:id="rId2"/>
              </a:rPr>
              <a:t>geekbrains.ru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Материалы онлайн-курсов по компьютерным технологиям, включая курсы на платформах 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Coursera ("Computer Architecture" </a:t>
            </a: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от 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Princeton University) </a:t>
            </a: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и 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Udemy ("Introduction to Storage Technologies").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venir Next LT Pro"/>
              <a:buAutoNum type="arabicPeriod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Исследовательские статьи о развитии памяти на </a:t>
            </a:r>
            <a:r>
              <a:rPr b="0" lang="en-US" sz="1800" spc="-1" strike="noStrike" u="sng">
                <a:solidFill>
                  <a:schemeClr val="dk1"/>
                </a:solidFill>
                <a:uFillTx/>
                <a:latin typeface="Avenir Next LT Pro Light"/>
                <a:hlinkClick r:id="rId3"/>
              </a:rPr>
              <a:t>arxiv.org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84680" y="1598040"/>
            <a:ext cx="9143280" cy="31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Спасибо за внимание!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ubTitle"/>
          </p:nvPr>
        </p:nvSpPr>
        <p:spPr>
          <a:xfrm>
            <a:off x="1084680" y="4902480"/>
            <a:ext cx="9143280" cy="9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Содержание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3333"/>
          </a:bodyPr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1" action="ppaction://hlinksldjump"/>
              </a:rPr>
              <a:t>Введение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2" action="ppaction://hlinksldjump"/>
              </a:rPr>
              <a:t>Что такое накопители памяти?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3" action="ppaction://hlinksldjump"/>
              </a:rPr>
              <a:t>Виды накопителей памяти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4" action="ppaction://hlinksldjump"/>
              </a:rPr>
              <a:t>Принципы работы накопителей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5" action="ppaction://hlinksldjump"/>
              </a:rPr>
              <a:t>Сравнение накопителей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6" action="ppaction://hlinksldjump"/>
              </a:rPr>
              <a:t>Примеры использования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7" action="ppaction://hlinksldjump"/>
              </a:rPr>
              <a:t>Заключение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  <a:hlinkClick r:id="rId8" action="ppaction://hlinksldjump"/>
              </a:rPr>
              <a:t>Список литературы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Введение 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В современном мире технологии развиваются с невероятной скоростью, и роль запоминающих устройств становится все более значимой. Эти устройства используются во всех сферах жизни — от личных гаджетов, таких как смартфоны и планшеты, до сложных систем искусственного интеллекта, которые обрабатывают огромные массивы данных в реальном времени.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Picture 6" descr=""/>
          <p:cNvPicPr/>
          <p:nvPr/>
        </p:nvPicPr>
        <p:blipFill>
          <a:blip r:embed="rId1"/>
          <a:stretch/>
        </p:blipFill>
        <p:spPr>
          <a:xfrm>
            <a:off x="6509160" y="4340880"/>
            <a:ext cx="3210840" cy="2139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1f2328"/>
                </a:solidFill>
                <a:latin typeface="Avenir Next LT Pro"/>
              </a:rPr>
              <a:t>Что такое накопители памяти?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Накопители памяти — это устройства, предназначенные для хранения данных. Они позволяют сохранять, изменять и извлекать информацию, необходимую для работы компьютера или других электронных устройств.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Picture 4" descr=""/>
          <p:cNvPicPr/>
          <p:nvPr/>
        </p:nvPicPr>
        <p:blipFill>
          <a:blip r:embed="rId1"/>
          <a:stretch/>
        </p:blipFill>
        <p:spPr>
          <a:xfrm>
            <a:off x="7848720" y="3676680"/>
            <a:ext cx="2608560" cy="2608560"/>
          </a:xfrm>
          <a:prstGeom prst="rect">
            <a:avLst/>
          </a:prstGeom>
          <a:ln w="0">
            <a:noFill/>
          </a:ln>
        </p:spPr>
      </p:pic>
      <p:pic>
        <p:nvPicPr>
          <p:cNvPr id="84" name="Picture 6" descr=""/>
          <p:cNvPicPr/>
          <p:nvPr/>
        </p:nvPicPr>
        <p:blipFill>
          <a:blip r:embed="rId2"/>
          <a:stretch/>
        </p:blipFill>
        <p:spPr>
          <a:xfrm>
            <a:off x="1734120" y="3676680"/>
            <a:ext cx="3058560" cy="3030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rgbClr val="1f2328"/>
                </a:solidFill>
                <a:latin typeface="Avenir Next LT Pro"/>
              </a:rPr>
              <a:t>Виды накопителей памяти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Существуют различные виды накопителей памяти, каждый из которых имеет свои особенности и предназначение. Рассмотрим более подробно: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buClr>
                <a:srgbClr val="1f2328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Оперативная память (RAM)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buClr>
                <a:srgbClr val="1f2328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Постоянная память (ROM)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buClr>
                <a:srgbClr val="1f2328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Жесткие диски (HDD)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buClr>
                <a:srgbClr val="1f2328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Твердотельные накопители (SSD)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85840" indent="-285840" defTabSz="914400">
              <a:lnSpc>
                <a:spcPct val="120000"/>
              </a:lnSpc>
              <a:spcBef>
                <a:spcPts val="1001"/>
              </a:spcBef>
              <a:buClr>
                <a:srgbClr val="1f2328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rgbClr val="1f2328"/>
                </a:solidFill>
                <a:latin typeface="Avenir Next LT Pro Light"/>
                <a:ea typeface="Avenir Next LT Pro Light"/>
              </a:rPr>
              <a:t>Флеш-накопители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Принципы работы накопителей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Каждый тип накопителя имеет свои особенности работы. В зависимости от технологии хранения данных их работа может значительно различаться: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RAM: Данные записываются и читаются в ячейках памяти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HDD: Чтение и запись данных осуществляются с помощью магнитной головки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SSD: Данные хранятся в микросхемах, а чтение и запись осуществляются электронным способом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 defTabSz="914400">
              <a:lnSpc>
                <a:spcPct val="12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Флеш-память: Использует транзисторы для хранения данных, которые сохраняются даже без питания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Сравнение накопителей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90" name="Content Placeholder 3"/>
          <p:cNvGraphicFramePr/>
          <p:nvPr/>
        </p:nvGraphicFramePr>
        <p:xfrm>
          <a:off x="1077840" y="2427120"/>
          <a:ext cx="9948240" cy="2608920"/>
        </p:xfrm>
        <a:graphic>
          <a:graphicData uri="http://schemas.openxmlformats.org/drawingml/2006/table">
            <a:tbl>
              <a:tblPr/>
              <a:tblGrid>
                <a:gridCol w="1989720"/>
                <a:gridCol w="1989720"/>
                <a:gridCol w="1989720"/>
                <a:gridCol w="1989720"/>
                <a:gridCol w="1989720"/>
              </a:tblGrid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chemeClr val="lt1"/>
                          </a:solidFill>
                          <a:latin typeface="Avenir Next LT Pro Light"/>
                        </a:rPr>
                        <a:t>Тип накопителя</a:t>
                      </a:r>
                      <a:endParaRPr b="0" lang="ru-RU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chemeClr val="lt1"/>
                          </a:solidFill>
                          <a:latin typeface="Avenir Next LT Pro Light"/>
                        </a:rPr>
                        <a:t>Скорость работы</a:t>
                      </a:r>
                      <a:endParaRPr b="0" lang="ru-RU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chemeClr val="lt1"/>
                          </a:solidFill>
                          <a:latin typeface="Avenir Next LT Pro Light"/>
                        </a:rPr>
                        <a:t>Объем памяти</a:t>
                      </a:r>
                      <a:endParaRPr b="0" lang="ru-RU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chemeClr val="lt1"/>
                          </a:solidFill>
                          <a:latin typeface="Avenir Next LT Pro Light"/>
                        </a:rPr>
                        <a:t>Надежность</a:t>
                      </a:r>
                      <a:endParaRPr b="0" lang="ru-RU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ru-RU" sz="1800" spc="-1" strike="noStrike">
                          <a:solidFill>
                            <a:schemeClr val="lt1"/>
                          </a:solidFill>
                          <a:latin typeface="Avenir Next LT Pro Light"/>
                        </a:rPr>
                        <a:t>Цена</a:t>
                      </a:r>
                      <a:endParaRPr b="0" lang="ru-RU" sz="18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RAM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Средний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Низкая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Средняя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HDD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Низкая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Средняя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Низкая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SSD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Очень высокая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</a:tr>
              <a:tr h="3708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Флеш-накопители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Средняя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Низкий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Высокая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solidFill>
                            <a:schemeClr val="dk1"/>
                          </a:solidFill>
                          <a:latin typeface="Avenir Next LT Pro Light"/>
                        </a:rPr>
                        <a:t>Средняя</a:t>
                      </a:r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 Light"/>
              </a:rPr>
              <a:t>Примеры использования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Флешка для хранения документов, проектов или файлов, не требующих высокой надежности накопителя, но нуждающихся в частом переносе.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Жесткий диск для хранения больших массивов данных, видеотек или файлов, требующих высокую надежность.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2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SSD для быстродействия установленной системы, игр или программ требующих высокую скорость записи/чтения.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077480" y="720360"/>
            <a:ext cx="9949320" cy="1506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10000"/>
              </a:lnSpc>
              <a:buNone/>
              <a:tabLst>
                <a:tab algn="l" pos="0"/>
              </a:tabLst>
            </a:pPr>
            <a:r>
              <a:rPr b="1" lang="ru-RU" sz="3200" spc="-1" strike="noStrike">
                <a:solidFill>
                  <a:schemeClr val="dk1"/>
                </a:solidFill>
                <a:latin typeface="Avenir Next LT Pro"/>
              </a:rPr>
              <a:t>Заключение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1077480" y="2427480"/>
            <a:ext cx="9949320" cy="351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2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Накопители памяти играют важнейшую роль в работе компьютеров и других устройств. Каждый тип памяти имеет свои особенности, которые делают его подходящим для определённых задач.</a:t>
            </a:r>
            <a:r>
              <a:rPr b="0" lang="en-US" sz="1800" spc="-1" strike="noStrike">
                <a:solidFill>
                  <a:schemeClr val="dk1"/>
                </a:solidFill>
                <a:latin typeface="Avenir Next LT Pro Light"/>
              </a:rPr>
              <a:t> </a:t>
            </a:r>
            <a:r>
              <a:rPr b="0" lang="ru-RU" sz="1800" spc="-1" strike="noStrike">
                <a:solidFill>
                  <a:schemeClr val="dk1"/>
                </a:solidFill>
                <a:latin typeface="Avenir Next LT Pro Light"/>
              </a:rPr>
              <a:t>В будущем нас ждёт развитие технологий, таких как квантовая и оптическая память. Квантовая память позволит хранить данные в квантовых состояниях, что обеспечит невероятную плотность записи информации и мгновенный доступ. Оптическая память, использующая свет для чтения и записи данных, обещает более высокую скорость работы и долговечность.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BlocksVTI">
  <a:themeElements>
    <a:clrScheme name="Blocks">
      <a:dk1>
        <a:srgbClr val="000000"/>
      </a:dk1>
      <a:lt1>
        <a:srgbClr val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 pitchFamily="0" charset="1"/>
        <a:ea typeface=""/>
        <a:cs typeface=""/>
      </a:majorFont>
      <a:minorFont>
        <a:latin typeface="Avenir Next LT Pro Ligh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Application>LibreOffice/24.2.5.2$Linux_X86_64 LibreOffice_project/420$Build-2</Application>
  <AppVersion>15.0000</AppVersion>
  <Words>433</Words>
  <Paragraphs>61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2025-01-20T11:54:54Z</dcterms:created>
  <dc:creator>misha</dc:creator>
  <dc:description/>
  <dc:language>ru-RU</dc:language>
  <cp:lastModifiedBy/>
  <dcterms:modified xsi:type="dcterms:W3CDTF">2025-02-10T10:51:30Z</dcterms:modified>
  <cp:revision>77</cp:revision>
  <dc:subject/>
  <dc:title>Как работают накопители памяти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10</vt:i4>
  </property>
</Properties>
</file>