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73" r:id="rId4"/>
    <p:sldId id="259" r:id="rId5"/>
    <p:sldId id="271" r:id="rId6"/>
    <p:sldId id="270" r:id="rId7"/>
    <p:sldId id="272" r:id="rId8"/>
    <p:sldId id="269"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7" d="100"/>
          <a:sy n="67" d="100"/>
        </p:scale>
        <p:origin x="64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8/5/2019</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8/5/2019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8/5/2019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8/5/2019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8/5/2019</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8/5/2019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8/5/2019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8/5/2019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8/5/2019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8/5/2019</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8/5/2019</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8/5/2019</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members.aol.com/humansandt/crystal/clear/" TargetMode="Externa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702AE-C2CA-4E9B-8295-2C90712D699F}"/>
              </a:ext>
            </a:extLst>
          </p:cNvPr>
          <p:cNvSpPr>
            <a:spLocks noGrp="1"/>
          </p:cNvSpPr>
          <p:nvPr>
            <p:ph type="ctrTitle"/>
          </p:nvPr>
        </p:nvSpPr>
        <p:spPr/>
        <p:txBody>
          <a:bodyPr/>
          <a:lstStyle/>
          <a:p>
            <a:r>
              <a:rPr lang="en-US" dirty="0"/>
              <a:t> </a:t>
            </a:r>
            <a:r>
              <a:rPr lang="en-US" sz="4800" dirty="0"/>
              <a:t>Agile Framework Crystal</a:t>
            </a:r>
            <a:br>
              <a:rPr lang="en-US" sz="4800" dirty="0"/>
            </a:br>
            <a:endParaRPr lang="en-US" sz="4800" dirty="0"/>
          </a:p>
        </p:txBody>
      </p:sp>
      <p:sp>
        <p:nvSpPr>
          <p:cNvPr id="3" name="Subtitle 2">
            <a:extLst>
              <a:ext uri="{FF2B5EF4-FFF2-40B4-BE49-F238E27FC236}">
                <a16:creationId xmlns:a16="http://schemas.microsoft.com/office/drawing/2014/main" id="{2DBD77BD-3081-4CE5-A18E-CF5F2EAAEC37}"/>
              </a:ext>
            </a:extLst>
          </p:cNvPr>
          <p:cNvSpPr>
            <a:spLocks noGrp="1"/>
          </p:cNvSpPr>
          <p:nvPr>
            <p:ph type="subTitle" idx="1"/>
          </p:nvPr>
        </p:nvSpPr>
        <p:spPr/>
        <p:txBody>
          <a:bodyPr/>
          <a:lstStyle/>
          <a:p>
            <a:r>
              <a:rPr lang="en-US" dirty="0"/>
              <a:t>Deepak Vishwakarma</a:t>
            </a:r>
          </a:p>
        </p:txBody>
      </p:sp>
      <p:pic>
        <p:nvPicPr>
          <p:cNvPr id="4" name="Picture 3">
            <a:extLst>
              <a:ext uri="{FF2B5EF4-FFF2-40B4-BE49-F238E27FC236}">
                <a16:creationId xmlns:a16="http://schemas.microsoft.com/office/drawing/2014/main" id="{62AFE3FB-8418-4374-99D6-60DB7C1136CC}"/>
              </a:ext>
            </a:extLst>
          </p:cNvPr>
          <p:cNvPicPr>
            <a:picLocks noChangeAspect="1"/>
          </p:cNvPicPr>
          <p:nvPr/>
        </p:nvPicPr>
        <p:blipFill>
          <a:blip r:embed="rId2"/>
          <a:stretch>
            <a:fillRect/>
          </a:stretch>
        </p:blipFill>
        <p:spPr>
          <a:xfrm>
            <a:off x="408194" y="5956208"/>
            <a:ext cx="3461442" cy="653102"/>
          </a:xfrm>
          <a:prstGeom prst="rect">
            <a:avLst/>
          </a:prstGeom>
        </p:spPr>
      </p:pic>
    </p:spTree>
    <p:extLst>
      <p:ext uri="{BB962C8B-B14F-4D97-AF65-F5344CB8AC3E}">
        <p14:creationId xmlns:p14="http://schemas.microsoft.com/office/powerpoint/2010/main" val="26963540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524CF-F126-42C3-903E-588193104686}"/>
              </a:ext>
            </a:extLst>
          </p:cNvPr>
          <p:cNvSpPr>
            <a:spLocks noGrp="1"/>
          </p:cNvSpPr>
          <p:nvPr>
            <p:ph type="title"/>
          </p:nvPr>
        </p:nvSpPr>
        <p:spPr/>
        <p:txBody>
          <a:bodyPr/>
          <a:lstStyle/>
          <a:p>
            <a:r>
              <a:rPr lang="en-US" dirty="0"/>
              <a:t> Agile Framework Crystal</a:t>
            </a:r>
          </a:p>
        </p:txBody>
      </p:sp>
      <p:sp>
        <p:nvSpPr>
          <p:cNvPr id="3" name="Content Placeholder 2">
            <a:extLst>
              <a:ext uri="{FF2B5EF4-FFF2-40B4-BE49-F238E27FC236}">
                <a16:creationId xmlns:a16="http://schemas.microsoft.com/office/drawing/2014/main" id="{68AA4358-94AF-4303-A11C-C1FDFF3AC378}"/>
              </a:ext>
            </a:extLst>
          </p:cNvPr>
          <p:cNvSpPr>
            <a:spLocks noGrp="1"/>
          </p:cNvSpPr>
          <p:nvPr>
            <p:ph idx="1"/>
          </p:nvPr>
        </p:nvSpPr>
        <p:spPr/>
        <p:txBody>
          <a:bodyPr/>
          <a:lstStyle/>
          <a:p>
            <a:pPr algn="just"/>
            <a:r>
              <a:rPr lang="en-US" dirty="0"/>
              <a:t>Crystal Clear is a member of the Crystal family of methodologies as described by Alistair Cockburn</a:t>
            </a:r>
          </a:p>
          <a:p>
            <a:pPr algn="just"/>
            <a:r>
              <a:rPr lang="en-US" dirty="0"/>
              <a:t>Considered an example of an agile or light weight methodology</a:t>
            </a:r>
          </a:p>
          <a:p>
            <a:pPr algn="just"/>
            <a:r>
              <a:rPr lang="en-US" dirty="0"/>
              <a:t>Can be applied to teams of up to six or eight co-located developers working on systems that are not life - critical</a:t>
            </a:r>
          </a:p>
          <a:p>
            <a:r>
              <a:rPr lang="en-US" dirty="0"/>
              <a:t>Comprised of a family of agile methodologies such as Crystal Clear, Crystal Yellow, Crystal Orange and others, whose unique characteristics are driven by several factors such as team size, system criticality and project priorities</a:t>
            </a:r>
          </a:p>
          <a:p>
            <a:r>
              <a:rPr lang="en-US" dirty="0"/>
              <a:t>Addresses the realization that each project may require a tailored set of policies, practices and processes in order to meet the project’s unique characteristics</a:t>
            </a:r>
          </a:p>
        </p:txBody>
      </p:sp>
      <p:pic>
        <p:nvPicPr>
          <p:cNvPr id="4" name="Picture 3">
            <a:extLst>
              <a:ext uri="{FF2B5EF4-FFF2-40B4-BE49-F238E27FC236}">
                <a16:creationId xmlns:a16="http://schemas.microsoft.com/office/drawing/2014/main" id="{6A7D8A3C-0E45-45C9-A5EC-B11B27B7739D}"/>
              </a:ext>
            </a:extLst>
          </p:cNvPr>
          <p:cNvPicPr>
            <a:picLocks noChangeAspect="1"/>
          </p:cNvPicPr>
          <p:nvPr/>
        </p:nvPicPr>
        <p:blipFill>
          <a:blip r:embed="rId2"/>
          <a:stretch>
            <a:fillRect/>
          </a:stretch>
        </p:blipFill>
        <p:spPr>
          <a:xfrm>
            <a:off x="1371600" y="5981700"/>
            <a:ext cx="3462828" cy="652329"/>
          </a:xfrm>
          <a:prstGeom prst="rect">
            <a:avLst/>
          </a:prstGeom>
        </p:spPr>
      </p:pic>
    </p:spTree>
    <p:extLst>
      <p:ext uri="{BB962C8B-B14F-4D97-AF65-F5344CB8AC3E}">
        <p14:creationId xmlns:p14="http://schemas.microsoft.com/office/powerpoint/2010/main" val="41955468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524CF-F126-42C3-903E-588193104686}"/>
              </a:ext>
            </a:extLst>
          </p:cNvPr>
          <p:cNvSpPr>
            <a:spLocks noGrp="1"/>
          </p:cNvSpPr>
          <p:nvPr>
            <p:ph type="title"/>
          </p:nvPr>
        </p:nvSpPr>
        <p:spPr>
          <a:xfrm>
            <a:off x="1371600" y="685800"/>
            <a:ext cx="9601200" cy="857250"/>
          </a:xfrm>
        </p:spPr>
        <p:txBody>
          <a:bodyPr/>
          <a:lstStyle/>
          <a:p>
            <a:r>
              <a:rPr lang="en-US" dirty="0"/>
              <a:t>Agile Framework Crystal Methods</a:t>
            </a:r>
          </a:p>
        </p:txBody>
      </p:sp>
      <p:sp>
        <p:nvSpPr>
          <p:cNvPr id="3" name="Content Placeholder 2">
            <a:extLst>
              <a:ext uri="{FF2B5EF4-FFF2-40B4-BE49-F238E27FC236}">
                <a16:creationId xmlns:a16="http://schemas.microsoft.com/office/drawing/2014/main" id="{68AA4358-94AF-4303-A11C-C1FDFF3AC378}"/>
              </a:ext>
            </a:extLst>
          </p:cNvPr>
          <p:cNvSpPr>
            <a:spLocks noGrp="1"/>
          </p:cNvSpPr>
          <p:nvPr>
            <p:ph idx="1"/>
          </p:nvPr>
        </p:nvSpPr>
        <p:spPr/>
        <p:txBody>
          <a:bodyPr>
            <a:normAutofit fontScale="92500" lnSpcReduction="20000"/>
          </a:bodyPr>
          <a:lstStyle/>
          <a:p>
            <a:r>
              <a:rPr lang="en-US" dirty="0"/>
              <a:t>Crystal methods are focused on:</a:t>
            </a:r>
          </a:p>
          <a:p>
            <a:pPr lvl="1"/>
            <a:r>
              <a:rPr lang="en-US" dirty="0"/>
              <a:t>People</a:t>
            </a:r>
          </a:p>
          <a:p>
            <a:pPr lvl="1"/>
            <a:r>
              <a:rPr lang="en-US" dirty="0"/>
              <a:t>Interaction</a:t>
            </a:r>
          </a:p>
          <a:p>
            <a:pPr lvl="1"/>
            <a:r>
              <a:rPr lang="en-US" dirty="0"/>
              <a:t>Community</a:t>
            </a:r>
          </a:p>
          <a:p>
            <a:pPr lvl="1"/>
            <a:r>
              <a:rPr lang="en-US" dirty="0"/>
              <a:t>Skills</a:t>
            </a:r>
          </a:p>
          <a:p>
            <a:pPr lvl="1"/>
            <a:r>
              <a:rPr lang="en-US" dirty="0"/>
              <a:t>Talents</a:t>
            </a:r>
          </a:p>
          <a:p>
            <a:pPr lvl="1"/>
            <a:r>
              <a:rPr lang="en-US" dirty="0"/>
              <a:t>Communications</a:t>
            </a:r>
          </a:p>
          <a:p>
            <a:r>
              <a:rPr lang="en-US" dirty="0"/>
              <a:t>Cockburn says that Process, while important, should be considered after the above as a secondary focus. </a:t>
            </a:r>
          </a:p>
          <a:p>
            <a:r>
              <a:rPr lang="en-US" dirty="0"/>
              <a:t>The idea behind the Crystal Methods is that the teams involved in developing software would typically have varied skill and talent sets and so the Process element isn’t a major factor.</a:t>
            </a:r>
          </a:p>
        </p:txBody>
      </p:sp>
      <p:pic>
        <p:nvPicPr>
          <p:cNvPr id="4" name="Picture 3">
            <a:extLst>
              <a:ext uri="{FF2B5EF4-FFF2-40B4-BE49-F238E27FC236}">
                <a16:creationId xmlns:a16="http://schemas.microsoft.com/office/drawing/2014/main" id="{6A7D8A3C-0E45-45C9-A5EC-B11B27B7739D}"/>
              </a:ext>
            </a:extLst>
          </p:cNvPr>
          <p:cNvPicPr>
            <a:picLocks noChangeAspect="1"/>
          </p:cNvPicPr>
          <p:nvPr/>
        </p:nvPicPr>
        <p:blipFill>
          <a:blip r:embed="rId2"/>
          <a:stretch>
            <a:fillRect/>
          </a:stretch>
        </p:blipFill>
        <p:spPr>
          <a:xfrm>
            <a:off x="1371600" y="5981700"/>
            <a:ext cx="3462828" cy="652329"/>
          </a:xfrm>
          <a:prstGeom prst="rect">
            <a:avLst/>
          </a:prstGeom>
        </p:spPr>
      </p:pic>
    </p:spTree>
    <p:extLst>
      <p:ext uri="{BB962C8B-B14F-4D97-AF65-F5344CB8AC3E}">
        <p14:creationId xmlns:p14="http://schemas.microsoft.com/office/powerpoint/2010/main" val="3812281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524CF-F126-42C3-903E-588193104686}"/>
              </a:ext>
            </a:extLst>
          </p:cNvPr>
          <p:cNvSpPr>
            <a:spLocks noGrp="1"/>
          </p:cNvSpPr>
          <p:nvPr>
            <p:ph type="title"/>
          </p:nvPr>
        </p:nvSpPr>
        <p:spPr>
          <a:xfrm>
            <a:off x="1371600" y="685800"/>
            <a:ext cx="9601200" cy="857250"/>
          </a:xfrm>
        </p:spPr>
        <p:txBody>
          <a:bodyPr/>
          <a:lstStyle/>
          <a:p>
            <a:r>
              <a:rPr lang="en-US" dirty="0"/>
              <a:t>Agile Framework Crystal Promotes</a:t>
            </a:r>
          </a:p>
        </p:txBody>
      </p:sp>
      <p:sp>
        <p:nvSpPr>
          <p:cNvPr id="3" name="Content Placeholder 2">
            <a:extLst>
              <a:ext uri="{FF2B5EF4-FFF2-40B4-BE49-F238E27FC236}">
                <a16:creationId xmlns:a16="http://schemas.microsoft.com/office/drawing/2014/main" id="{68AA4358-94AF-4303-A11C-C1FDFF3AC378}"/>
              </a:ext>
            </a:extLst>
          </p:cNvPr>
          <p:cNvSpPr>
            <a:spLocks noGrp="1"/>
          </p:cNvSpPr>
          <p:nvPr>
            <p:ph idx="1"/>
          </p:nvPr>
        </p:nvSpPr>
        <p:spPr/>
        <p:txBody>
          <a:bodyPr/>
          <a:lstStyle/>
          <a:p>
            <a:r>
              <a:rPr lang="en-US" dirty="0"/>
              <a:t>Like other agile process methodologies crystal promotes:</a:t>
            </a:r>
          </a:p>
          <a:p>
            <a:endParaRPr lang="en-US" dirty="0"/>
          </a:p>
          <a:p>
            <a:pPr lvl="1"/>
            <a:r>
              <a:rPr lang="en-US" dirty="0"/>
              <a:t>Early frequent delivery of working software</a:t>
            </a:r>
          </a:p>
          <a:p>
            <a:pPr lvl="1"/>
            <a:endParaRPr lang="en-US" dirty="0"/>
          </a:p>
          <a:p>
            <a:pPr lvl="1"/>
            <a:r>
              <a:rPr lang="en-US" dirty="0"/>
              <a:t>High user involvement, adaptability</a:t>
            </a:r>
          </a:p>
          <a:p>
            <a:pPr lvl="1"/>
            <a:endParaRPr lang="en-US" dirty="0"/>
          </a:p>
          <a:p>
            <a:pPr lvl="1"/>
            <a:r>
              <a:rPr lang="en-US" dirty="0"/>
              <a:t>The removal of bureaucracy or distractions</a:t>
            </a:r>
          </a:p>
        </p:txBody>
      </p:sp>
      <p:pic>
        <p:nvPicPr>
          <p:cNvPr id="4" name="Picture 3">
            <a:extLst>
              <a:ext uri="{FF2B5EF4-FFF2-40B4-BE49-F238E27FC236}">
                <a16:creationId xmlns:a16="http://schemas.microsoft.com/office/drawing/2014/main" id="{6A7D8A3C-0E45-45C9-A5EC-B11B27B7739D}"/>
              </a:ext>
            </a:extLst>
          </p:cNvPr>
          <p:cNvPicPr>
            <a:picLocks noChangeAspect="1"/>
          </p:cNvPicPr>
          <p:nvPr/>
        </p:nvPicPr>
        <p:blipFill>
          <a:blip r:embed="rId2"/>
          <a:stretch>
            <a:fillRect/>
          </a:stretch>
        </p:blipFill>
        <p:spPr>
          <a:xfrm>
            <a:off x="1371600" y="5981700"/>
            <a:ext cx="3462828" cy="652329"/>
          </a:xfrm>
          <a:prstGeom prst="rect">
            <a:avLst/>
          </a:prstGeom>
        </p:spPr>
      </p:pic>
    </p:spTree>
    <p:extLst>
      <p:ext uri="{BB962C8B-B14F-4D97-AF65-F5344CB8AC3E}">
        <p14:creationId xmlns:p14="http://schemas.microsoft.com/office/powerpoint/2010/main" val="35858137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524CF-F126-42C3-903E-588193104686}"/>
              </a:ext>
            </a:extLst>
          </p:cNvPr>
          <p:cNvSpPr>
            <a:spLocks noGrp="1"/>
          </p:cNvSpPr>
          <p:nvPr>
            <p:ph type="title"/>
          </p:nvPr>
        </p:nvSpPr>
        <p:spPr>
          <a:xfrm>
            <a:off x="1371600" y="685800"/>
            <a:ext cx="9601200" cy="857250"/>
          </a:xfrm>
        </p:spPr>
        <p:txBody>
          <a:bodyPr/>
          <a:lstStyle/>
          <a:p>
            <a:r>
              <a:rPr lang="en-US" dirty="0"/>
              <a:t>Agile Framework Crystal Properties</a:t>
            </a:r>
          </a:p>
        </p:txBody>
      </p:sp>
      <p:sp>
        <p:nvSpPr>
          <p:cNvPr id="3" name="Content Placeholder 2">
            <a:extLst>
              <a:ext uri="{FF2B5EF4-FFF2-40B4-BE49-F238E27FC236}">
                <a16:creationId xmlns:a16="http://schemas.microsoft.com/office/drawing/2014/main" id="{68AA4358-94AF-4303-A11C-C1FDFF3AC378}"/>
              </a:ext>
            </a:extLst>
          </p:cNvPr>
          <p:cNvSpPr>
            <a:spLocks noGrp="1"/>
          </p:cNvSpPr>
          <p:nvPr>
            <p:ph idx="1"/>
          </p:nvPr>
        </p:nvSpPr>
        <p:spPr/>
        <p:txBody>
          <a:bodyPr/>
          <a:lstStyle/>
          <a:p>
            <a:r>
              <a:rPr lang="en-US" dirty="0"/>
              <a:t>The Crystal family of methodologies focus on efficiency and habitability as components of project safety. One Crystal Clear focuses on people, not processes or artifacts. Crystal Clear requires the following properties:</a:t>
            </a:r>
          </a:p>
          <a:p>
            <a:pPr marL="0" indent="0">
              <a:buNone/>
            </a:pPr>
            <a:endParaRPr lang="en-US" dirty="0"/>
          </a:p>
          <a:p>
            <a:pPr lvl="1"/>
            <a:r>
              <a:rPr lang="en-US" dirty="0"/>
              <a:t>Frequent delivery of usable code to users</a:t>
            </a:r>
          </a:p>
          <a:p>
            <a:pPr lvl="1"/>
            <a:r>
              <a:rPr lang="en-US" dirty="0"/>
              <a:t>Reflective improvement</a:t>
            </a:r>
          </a:p>
          <a:p>
            <a:pPr lvl="1"/>
            <a:r>
              <a:rPr lang="en-US" dirty="0"/>
              <a:t>Osmotic communication preferably by being co - located	</a:t>
            </a:r>
          </a:p>
        </p:txBody>
      </p:sp>
      <p:pic>
        <p:nvPicPr>
          <p:cNvPr id="4" name="Picture 3">
            <a:extLst>
              <a:ext uri="{FF2B5EF4-FFF2-40B4-BE49-F238E27FC236}">
                <a16:creationId xmlns:a16="http://schemas.microsoft.com/office/drawing/2014/main" id="{6A7D8A3C-0E45-45C9-A5EC-B11B27B7739D}"/>
              </a:ext>
            </a:extLst>
          </p:cNvPr>
          <p:cNvPicPr>
            <a:picLocks noChangeAspect="1"/>
          </p:cNvPicPr>
          <p:nvPr/>
        </p:nvPicPr>
        <p:blipFill>
          <a:blip r:embed="rId2"/>
          <a:stretch>
            <a:fillRect/>
          </a:stretch>
        </p:blipFill>
        <p:spPr>
          <a:xfrm>
            <a:off x="1371600" y="5981700"/>
            <a:ext cx="3462828" cy="652329"/>
          </a:xfrm>
          <a:prstGeom prst="rect">
            <a:avLst/>
          </a:prstGeom>
        </p:spPr>
      </p:pic>
    </p:spTree>
    <p:extLst>
      <p:ext uri="{BB962C8B-B14F-4D97-AF65-F5344CB8AC3E}">
        <p14:creationId xmlns:p14="http://schemas.microsoft.com/office/powerpoint/2010/main" val="24849042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524CF-F126-42C3-903E-588193104686}"/>
              </a:ext>
            </a:extLst>
          </p:cNvPr>
          <p:cNvSpPr>
            <a:spLocks noGrp="1"/>
          </p:cNvSpPr>
          <p:nvPr>
            <p:ph type="title"/>
          </p:nvPr>
        </p:nvSpPr>
        <p:spPr>
          <a:xfrm>
            <a:off x="1371600" y="685800"/>
            <a:ext cx="9601200" cy="857250"/>
          </a:xfrm>
        </p:spPr>
        <p:txBody>
          <a:bodyPr>
            <a:normAutofit fontScale="90000"/>
          </a:bodyPr>
          <a:lstStyle/>
          <a:p>
            <a:r>
              <a:rPr lang="en-US" dirty="0"/>
              <a:t>Agile Framework Crystal Optional Properties</a:t>
            </a:r>
          </a:p>
        </p:txBody>
      </p:sp>
      <p:sp>
        <p:nvSpPr>
          <p:cNvPr id="3" name="Content Placeholder 2">
            <a:extLst>
              <a:ext uri="{FF2B5EF4-FFF2-40B4-BE49-F238E27FC236}">
                <a16:creationId xmlns:a16="http://schemas.microsoft.com/office/drawing/2014/main" id="{68AA4358-94AF-4303-A11C-C1FDFF3AC378}"/>
              </a:ext>
            </a:extLst>
          </p:cNvPr>
          <p:cNvSpPr>
            <a:spLocks noGrp="1"/>
          </p:cNvSpPr>
          <p:nvPr>
            <p:ph idx="1"/>
          </p:nvPr>
        </p:nvSpPr>
        <p:spPr/>
        <p:txBody>
          <a:bodyPr/>
          <a:lstStyle/>
          <a:p>
            <a:r>
              <a:rPr lang="en-US" b="1" dirty="0"/>
              <a:t>Crystal Clear additionally includes these optional properties:</a:t>
            </a:r>
          </a:p>
          <a:p>
            <a:endParaRPr lang="en-US" dirty="0"/>
          </a:p>
          <a:p>
            <a:pPr lvl="1"/>
            <a:r>
              <a:rPr lang="en-US" dirty="0"/>
              <a:t>Personal safety</a:t>
            </a:r>
          </a:p>
          <a:p>
            <a:pPr lvl="1"/>
            <a:r>
              <a:rPr lang="en-US" dirty="0"/>
              <a:t>Focus</a:t>
            </a:r>
          </a:p>
          <a:p>
            <a:pPr lvl="1"/>
            <a:r>
              <a:rPr lang="en-US" dirty="0"/>
              <a:t>Easy access to expert users</a:t>
            </a:r>
          </a:p>
          <a:p>
            <a:pPr lvl="1"/>
            <a:r>
              <a:rPr lang="en-US" dirty="0"/>
              <a:t>Automated tests</a:t>
            </a:r>
          </a:p>
          <a:p>
            <a:pPr lvl="1"/>
            <a:r>
              <a:rPr lang="en-US" dirty="0"/>
              <a:t>Configuration management and frequent integration</a:t>
            </a:r>
          </a:p>
          <a:p>
            <a:pPr marL="530352" lvl="1" indent="0">
              <a:buNone/>
            </a:pPr>
            <a:endParaRPr lang="en-US" dirty="0"/>
          </a:p>
        </p:txBody>
      </p:sp>
      <p:pic>
        <p:nvPicPr>
          <p:cNvPr id="4" name="Picture 3">
            <a:extLst>
              <a:ext uri="{FF2B5EF4-FFF2-40B4-BE49-F238E27FC236}">
                <a16:creationId xmlns:a16="http://schemas.microsoft.com/office/drawing/2014/main" id="{6A7D8A3C-0E45-45C9-A5EC-B11B27B7739D}"/>
              </a:ext>
            </a:extLst>
          </p:cNvPr>
          <p:cNvPicPr>
            <a:picLocks noChangeAspect="1"/>
          </p:cNvPicPr>
          <p:nvPr/>
        </p:nvPicPr>
        <p:blipFill>
          <a:blip r:embed="rId2"/>
          <a:stretch>
            <a:fillRect/>
          </a:stretch>
        </p:blipFill>
        <p:spPr>
          <a:xfrm>
            <a:off x="1371600" y="5981700"/>
            <a:ext cx="3462828" cy="652329"/>
          </a:xfrm>
          <a:prstGeom prst="rect">
            <a:avLst/>
          </a:prstGeom>
        </p:spPr>
      </p:pic>
    </p:spTree>
    <p:extLst>
      <p:ext uri="{BB962C8B-B14F-4D97-AF65-F5344CB8AC3E}">
        <p14:creationId xmlns:p14="http://schemas.microsoft.com/office/powerpoint/2010/main" val="19902069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524CF-F126-42C3-903E-588193104686}"/>
              </a:ext>
            </a:extLst>
          </p:cNvPr>
          <p:cNvSpPr>
            <a:spLocks noGrp="1"/>
          </p:cNvSpPr>
          <p:nvPr>
            <p:ph type="title"/>
          </p:nvPr>
        </p:nvSpPr>
        <p:spPr>
          <a:xfrm>
            <a:off x="1371600" y="685800"/>
            <a:ext cx="9601200" cy="857250"/>
          </a:xfrm>
        </p:spPr>
        <p:txBody>
          <a:bodyPr>
            <a:normAutofit fontScale="90000"/>
          </a:bodyPr>
          <a:lstStyle/>
          <a:p>
            <a:r>
              <a:rPr lang="en-US" dirty="0"/>
              <a:t>Agile Framework Crystal Optional Properties</a:t>
            </a:r>
          </a:p>
        </p:txBody>
      </p:sp>
      <p:sp>
        <p:nvSpPr>
          <p:cNvPr id="3" name="Content Placeholder 2">
            <a:extLst>
              <a:ext uri="{FF2B5EF4-FFF2-40B4-BE49-F238E27FC236}">
                <a16:creationId xmlns:a16="http://schemas.microsoft.com/office/drawing/2014/main" id="{68AA4358-94AF-4303-A11C-C1FDFF3AC378}"/>
              </a:ext>
            </a:extLst>
          </p:cNvPr>
          <p:cNvSpPr>
            <a:spLocks noGrp="1"/>
          </p:cNvSpPr>
          <p:nvPr>
            <p:ph idx="1"/>
          </p:nvPr>
        </p:nvSpPr>
        <p:spPr/>
        <p:txBody>
          <a:bodyPr/>
          <a:lstStyle/>
          <a:p>
            <a:r>
              <a:rPr lang="en-US" b="1" dirty="0"/>
              <a:t>Crystal Family is divided as: </a:t>
            </a:r>
          </a:p>
          <a:p>
            <a:endParaRPr lang="en-US" dirty="0"/>
          </a:p>
          <a:p>
            <a:pPr lvl="1"/>
            <a:r>
              <a:rPr lang="en-US" dirty="0"/>
              <a:t>L6 - Loss of life</a:t>
            </a:r>
          </a:p>
          <a:p>
            <a:pPr lvl="1"/>
            <a:r>
              <a:rPr lang="en-US" dirty="0"/>
              <a:t>E6 - Loss of Essential Money</a:t>
            </a:r>
          </a:p>
          <a:p>
            <a:pPr lvl="1"/>
            <a:r>
              <a:rPr lang="en-US" dirty="0"/>
              <a:t>D6 - Loss of Discretionary Money</a:t>
            </a:r>
          </a:p>
          <a:p>
            <a:pPr lvl="1"/>
            <a:r>
              <a:rPr lang="en-US" dirty="0"/>
              <a:t>C6 - Loss of Comfort</a:t>
            </a:r>
          </a:p>
          <a:p>
            <a:pPr lvl="1"/>
            <a:endParaRPr lang="en-US" dirty="0"/>
          </a:p>
          <a:p>
            <a:pPr marL="530352" lvl="1" indent="0">
              <a:buNone/>
            </a:pPr>
            <a:r>
              <a:rPr lang="en-US" dirty="0"/>
              <a:t>Six stand for a team consisting of three to six individuals</a:t>
            </a:r>
          </a:p>
          <a:p>
            <a:pPr marL="530352" lvl="1" indent="0">
              <a:buNone/>
            </a:pPr>
            <a:endParaRPr lang="en-US" dirty="0"/>
          </a:p>
        </p:txBody>
      </p:sp>
      <p:pic>
        <p:nvPicPr>
          <p:cNvPr id="4" name="Picture 3">
            <a:extLst>
              <a:ext uri="{FF2B5EF4-FFF2-40B4-BE49-F238E27FC236}">
                <a16:creationId xmlns:a16="http://schemas.microsoft.com/office/drawing/2014/main" id="{6A7D8A3C-0E45-45C9-A5EC-B11B27B7739D}"/>
              </a:ext>
            </a:extLst>
          </p:cNvPr>
          <p:cNvPicPr>
            <a:picLocks noChangeAspect="1"/>
          </p:cNvPicPr>
          <p:nvPr/>
        </p:nvPicPr>
        <p:blipFill>
          <a:blip r:embed="rId2"/>
          <a:stretch>
            <a:fillRect/>
          </a:stretch>
        </p:blipFill>
        <p:spPr>
          <a:xfrm>
            <a:off x="1371600" y="5981700"/>
            <a:ext cx="3462828" cy="652329"/>
          </a:xfrm>
          <a:prstGeom prst="rect">
            <a:avLst/>
          </a:prstGeom>
        </p:spPr>
      </p:pic>
    </p:spTree>
    <p:extLst>
      <p:ext uri="{BB962C8B-B14F-4D97-AF65-F5344CB8AC3E}">
        <p14:creationId xmlns:p14="http://schemas.microsoft.com/office/powerpoint/2010/main" val="12376023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524CF-F126-42C3-903E-588193104686}"/>
              </a:ext>
            </a:extLst>
          </p:cNvPr>
          <p:cNvSpPr>
            <a:spLocks noGrp="1"/>
          </p:cNvSpPr>
          <p:nvPr>
            <p:ph type="title"/>
          </p:nvPr>
        </p:nvSpPr>
        <p:spPr/>
        <p:txBody>
          <a:bodyPr/>
          <a:lstStyle/>
          <a:p>
            <a:r>
              <a:rPr lang="en-US" dirty="0"/>
              <a:t> Reference and bibliography</a:t>
            </a:r>
          </a:p>
        </p:txBody>
      </p:sp>
      <p:sp>
        <p:nvSpPr>
          <p:cNvPr id="7" name="Content Placeholder 6">
            <a:extLst>
              <a:ext uri="{FF2B5EF4-FFF2-40B4-BE49-F238E27FC236}">
                <a16:creationId xmlns:a16="http://schemas.microsoft.com/office/drawing/2014/main" id="{ECDCACCA-32B9-42F1-94C3-3C5A3F6CC905}"/>
              </a:ext>
            </a:extLst>
          </p:cNvPr>
          <p:cNvSpPr>
            <a:spLocks noGrp="1"/>
          </p:cNvSpPr>
          <p:nvPr>
            <p:ph sz="half" idx="1"/>
          </p:nvPr>
        </p:nvSpPr>
        <p:spPr>
          <a:xfrm>
            <a:off x="1371600" y="1761066"/>
            <a:ext cx="8991600" cy="3581401"/>
          </a:xfrm>
        </p:spPr>
        <p:txBody>
          <a:bodyPr>
            <a:normAutofit/>
          </a:bodyPr>
          <a:lstStyle/>
          <a:p>
            <a:r>
              <a:rPr lang="en-US" dirty="0"/>
              <a:t>Cockburn, A. (2001b). </a:t>
            </a:r>
            <a:r>
              <a:rPr lang="en-US" i="1" dirty="0"/>
              <a:t>Crystal Clear: A Human-Powered Software Development Methodology for Small Teams</a:t>
            </a:r>
            <a:r>
              <a:rPr lang="en-US" dirty="0"/>
              <a:t>. </a:t>
            </a:r>
            <a:r>
              <a:rPr lang="en-US" dirty="0">
                <a:hlinkClick r:id="rId2"/>
              </a:rPr>
              <a:t>http://members.aol.com/humansandt/crystal/clear/</a:t>
            </a:r>
            <a:endParaRPr lang="en-US" dirty="0"/>
          </a:p>
          <a:p>
            <a:endParaRPr lang="en-US" dirty="0"/>
          </a:p>
        </p:txBody>
      </p:sp>
      <p:pic>
        <p:nvPicPr>
          <p:cNvPr id="4" name="Picture 3">
            <a:extLst>
              <a:ext uri="{FF2B5EF4-FFF2-40B4-BE49-F238E27FC236}">
                <a16:creationId xmlns:a16="http://schemas.microsoft.com/office/drawing/2014/main" id="{6A7D8A3C-0E45-45C9-A5EC-B11B27B7739D}"/>
              </a:ext>
            </a:extLst>
          </p:cNvPr>
          <p:cNvPicPr>
            <a:picLocks noChangeAspect="1"/>
          </p:cNvPicPr>
          <p:nvPr/>
        </p:nvPicPr>
        <p:blipFill>
          <a:blip r:embed="rId3"/>
          <a:stretch>
            <a:fillRect/>
          </a:stretch>
        </p:blipFill>
        <p:spPr>
          <a:xfrm>
            <a:off x="1371600" y="5981700"/>
            <a:ext cx="3462828" cy="652329"/>
          </a:xfrm>
          <a:prstGeom prst="rect">
            <a:avLst/>
          </a:prstGeom>
        </p:spPr>
      </p:pic>
    </p:spTree>
    <p:extLst>
      <p:ext uri="{BB962C8B-B14F-4D97-AF65-F5344CB8AC3E}">
        <p14:creationId xmlns:p14="http://schemas.microsoft.com/office/powerpoint/2010/main" val="1651590326"/>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
  <TotalTime>85</TotalTime>
  <Words>299</Words>
  <Application>Microsoft Office PowerPoint</Application>
  <PresentationFormat>Widescreen</PresentationFormat>
  <Paragraphs>51</Paragraphs>
  <Slides>8</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8</vt:i4>
      </vt:variant>
    </vt:vector>
  </HeadingPairs>
  <TitlesOfParts>
    <vt:vector size="10" baseType="lpstr">
      <vt:lpstr>Franklin Gothic Book</vt:lpstr>
      <vt:lpstr>Crop</vt:lpstr>
      <vt:lpstr> Agile Framework Crystal </vt:lpstr>
      <vt:lpstr> Agile Framework Crystal</vt:lpstr>
      <vt:lpstr>Agile Framework Crystal Methods</vt:lpstr>
      <vt:lpstr>Agile Framework Crystal Promotes</vt:lpstr>
      <vt:lpstr>Agile Framework Crystal Properties</vt:lpstr>
      <vt:lpstr>Agile Framework Crystal Optional Properties</vt:lpstr>
      <vt:lpstr>Agile Framework Crystal Optional Properties</vt:lpstr>
      <vt:lpstr> Reference and bibliography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Pair Programming</dc:title>
  <dc:creator>my</dc:creator>
  <cp:lastModifiedBy>Deepak</cp:lastModifiedBy>
  <cp:revision>17</cp:revision>
  <dcterms:created xsi:type="dcterms:W3CDTF">2019-07-24T02:09:37Z</dcterms:created>
  <dcterms:modified xsi:type="dcterms:W3CDTF">2019-08-05T16:27:44Z</dcterms:modified>
</cp:coreProperties>
</file>