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73" r:id="rId5"/>
    <p:sldId id="259" r:id="rId6"/>
    <p:sldId id="271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9" r:id="rId15"/>
    <p:sldId id="283" r:id="rId16"/>
    <p:sldId id="284" r:id="rId17"/>
    <p:sldId id="285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eature_Driven_Development" TargetMode="External"/><Relationship Id="rId2" Type="http://schemas.openxmlformats.org/officeDocument/2006/relationships/hyperlink" Target="http://www.featuredrivendevelopmen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Special:BookSources/0-932633-40-4" TargetMode="External"/><Relationship Id="rId4" Type="http://schemas.openxmlformats.org/officeDocument/2006/relationships/hyperlink" Target="https://en.wikipedia.org/wiki/International_Standard_Book_Numb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02AE-C2CA-4E9B-8295-2C90712D6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4800" dirty="0"/>
              <a:t>Agile Framework FDD and </a:t>
            </a:r>
            <a:r>
              <a:rPr lang="en-US" sz="4800" dirty="0" err="1"/>
              <a:t>asd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D77BD-3081-4CE5-A18E-CF5F2EAAE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Vishwakarma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FE3FB-8418-4374-99D6-60DB7C11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4" y="5956208"/>
            <a:ext cx="3461442" cy="6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5799"/>
            <a:ext cx="11048999" cy="919338"/>
          </a:xfrm>
        </p:spPr>
        <p:txBody>
          <a:bodyPr>
            <a:normAutofit/>
          </a:bodyPr>
          <a:lstStyle/>
          <a:p>
            <a:r>
              <a:rPr lang="en-US" dirty="0"/>
              <a:t>Agile FDD Process –  Design by Feature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0E5D2-77FF-4F3C-AC15-BBD065E1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1457324"/>
            <a:ext cx="6786563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2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5799"/>
            <a:ext cx="11048999" cy="919338"/>
          </a:xfrm>
        </p:spPr>
        <p:txBody>
          <a:bodyPr>
            <a:normAutofit/>
          </a:bodyPr>
          <a:lstStyle/>
          <a:p>
            <a:r>
              <a:rPr lang="en-US" dirty="0"/>
              <a:t>Agile FDD Process –  Build by Feature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3DF60D-0736-4FCF-8BD7-CC0B037E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4" y="1551879"/>
            <a:ext cx="6819900" cy="44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5799"/>
            <a:ext cx="11258550" cy="866080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FDD Guidelines for time spent in each process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5D58E-4FE2-4951-AE61-FBA2DE78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49" y="1609724"/>
            <a:ext cx="9363075" cy="40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0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5799"/>
            <a:ext cx="11258550" cy="866080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FDD Can be implemented with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B74C23-D30E-4A4B-B306-D319A8CA9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1411159"/>
            <a:ext cx="6934200" cy="44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2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39300" cy="980016"/>
          </a:xfrm>
        </p:spPr>
        <p:txBody>
          <a:bodyPr>
            <a:normAutofit fontScale="90000"/>
          </a:bodyPr>
          <a:lstStyle/>
          <a:p>
            <a:r>
              <a:rPr lang="en-US" dirty="0"/>
              <a:t> Agile Adaptive Software Development(ASD)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DCACCA-32B9-42F1-94C3-3C5A3F6C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61066"/>
            <a:ext cx="9353550" cy="4125384"/>
          </a:xfrm>
        </p:spPr>
        <p:txBody>
          <a:bodyPr>
            <a:normAutofit/>
          </a:bodyPr>
          <a:lstStyle/>
          <a:p>
            <a:r>
              <a:rPr lang="en-US" dirty="0"/>
              <a:t>The Adaptive model is built from a different point of view. Though cyclical like the Evolutionary model, the names of the phase reflect the unpredictable nature of increasingly complex systems. </a:t>
            </a:r>
          </a:p>
          <a:p>
            <a:r>
              <a:rPr lang="en-US" dirty="0"/>
              <a:t>Adaptive Development goes further than its evolutionary heritage in two key ways- </a:t>
            </a:r>
          </a:p>
          <a:p>
            <a:endParaRPr lang="en-US" dirty="0"/>
          </a:p>
          <a:p>
            <a:pPr lvl="1"/>
            <a:r>
              <a:rPr lang="en-US" dirty="0"/>
              <a:t>It explicitly replaces Determinism with Emergence.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goes beyond a change in life cycle to a deeper change in management style.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39300" cy="980016"/>
          </a:xfrm>
        </p:spPr>
        <p:txBody>
          <a:bodyPr>
            <a:normAutofit fontScale="90000"/>
          </a:bodyPr>
          <a:lstStyle/>
          <a:p>
            <a:r>
              <a:rPr lang="en-US" dirty="0"/>
              <a:t> Agile Adaptive Software Development(ASD)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DCACCA-32B9-42F1-94C3-3C5A3F6C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61066"/>
            <a:ext cx="9353550" cy="412538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B71B1-5FEB-4A4A-B25A-42154A02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49" y="1682434"/>
            <a:ext cx="6657975" cy="39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9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39300" cy="980016"/>
          </a:xfrm>
        </p:spPr>
        <p:txBody>
          <a:bodyPr>
            <a:normAutofit fontScale="90000"/>
          </a:bodyPr>
          <a:lstStyle/>
          <a:p>
            <a:r>
              <a:rPr lang="en-US" dirty="0"/>
              <a:t> Agile Adaptive Software Development(ASD)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DCACCA-32B9-42F1-94C3-3C5A3F6C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61066"/>
            <a:ext cx="9353550" cy="41253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three phases in Adaptive Software Development Lifecycle:</a:t>
            </a:r>
          </a:p>
          <a:p>
            <a:endParaRPr lang="en-US" dirty="0"/>
          </a:p>
          <a:p>
            <a:pPr lvl="1"/>
            <a:r>
              <a:rPr lang="en-US" b="1" dirty="0"/>
              <a:t>Speculate</a:t>
            </a:r>
            <a:r>
              <a:rPr lang="en-US" dirty="0"/>
              <a:t>: Speculate replaces the deterministic word planning, planning of product specifications or planning of project management tasks.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Collaborate</a:t>
            </a:r>
            <a:r>
              <a:rPr lang="en-US" dirty="0"/>
              <a:t>: Collaborate represents drawing a balance between o Managing in the traditional project management sense, and o Creating and maintaining the collaborative environment needed for emergence. Collaborative Activities build products, keeping up the pace of changes in the environment.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Learn</a:t>
            </a:r>
            <a:r>
              <a:rPr lang="en-US" dirty="0"/>
              <a:t>: Learn aims both, the developers and the customers, to use the results of each development cycle to learn the direction of the next.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5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39300" cy="980016"/>
          </a:xfrm>
        </p:spPr>
        <p:txBody>
          <a:bodyPr>
            <a:normAutofit fontScale="90000"/>
          </a:bodyPr>
          <a:lstStyle/>
          <a:p>
            <a:r>
              <a:rPr lang="en-US" dirty="0"/>
              <a:t> Agile Adaptive Software Development(ASD)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3A1023-8BDB-40DB-A4E8-0E81B93297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1770856"/>
            <a:ext cx="8934450" cy="4105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5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Reference and bibliography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DCACCA-32B9-42F1-94C3-3C5A3F6C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61066"/>
            <a:ext cx="9353550" cy="4125384"/>
          </a:xfrm>
        </p:spPr>
        <p:txBody>
          <a:bodyPr>
            <a:normAutofit/>
          </a:bodyPr>
          <a:lstStyle/>
          <a:p>
            <a:r>
              <a:rPr lang="en-US" dirty="0"/>
              <a:t>Coad, Peter, et al. Java modeling in Color with </a:t>
            </a:r>
            <a:r>
              <a:rPr lang="en-US" dirty="0" err="1"/>
              <a:t>UML.Upper</a:t>
            </a:r>
            <a:r>
              <a:rPr lang="en-US" dirty="0"/>
              <a:t> Saddle River, NJ Prentice Hall PTR, 1999.  Stephen R. Palmer, 2002. A Practical Guide to Feature-Driven Development. 1 Edition. Prentice Hall.</a:t>
            </a:r>
          </a:p>
          <a:p>
            <a:r>
              <a:rPr lang="en-US" dirty="0" err="1"/>
              <a:t>Sadhna</a:t>
            </a:r>
            <a:r>
              <a:rPr lang="en-US" dirty="0"/>
              <a:t> Goyal. “Agile Techniques for Project Management and Software Engineering”, Major Seminar on  Feature Driven Development, Technical University-Munich, 2007-2008.</a:t>
            </a:r>
          </a:p>
          <a:p>
            <a:r>
              <a:rPr lang="en-US" dirty="0">
                <a:hlinkClick r:id="rId2"/>
              </a:rPr>
              <a:t>http://www.featuredrivendevelopment.com</a:t>
            </a:r>
            <a:endParaRPr lang="en-US" dirty="0"/>
          </a:p>
          <a:p>
            <a:r>
              <a:rPr lang="en-US" dirty="0">
                <a:hlinkClick r:id="rId3"/>
              </a:rPr>
              <a:t>http://en.wikipedia.org/wiki/Feature_Driven_Development</a:t>
            </a:r>
            <a:endParaRPr lang="en-US" dirty="0"/>
          </a:p>
          <a:p>
            <a:r>
              <a:rPr lang="en-US" i="1" dirty="0"/>
              <a:t>Adaptive Software Development: A Collaborative Approach to Managing Complex Systems</a:t>
            </a:r>
            <a:r>
              <a:rPr lang="en-US" dirty="0"/>
              <a:t>, Highsmith, J.A., 2000 New York: Dorset House, 392pp, </a:t>
            </a:r>
            <a:r>
              <a:rPr lang="en-US" dirty="0">
                <a:hlinkClick r:id="rId4" tooltip="International Standard Book Number"/>
              </a:rPr>
              <a:t>ISBN</a:t>
            </a:r>
            <a:r>
              <a:rPr lang="en-US" dirty="0"/>
              <a:t> </a:t>
            </a:r>
            <a:r>
              <a:rPr lang="en-US" dirty="0">
                <a:hlinkClick r:id="rId5" tooltip="Special:BookSources/0-932633-40-4"/>
              </a:rPr>
              <a:t>0-932633-40-4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685800"/>
            <a:ext cx="10620375" cy="80962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 Agile Framework Feature Driven Development(FDD)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4358-94AF-4303-A11C-C1FDFF3A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Feature Driven Development (FDD) is one of the Agile  Software Development Methodologies.</a:t>
            </a:r>
          </a:p>
          <a:p>
            <a:pPr algn="just"/>
            <a:r>
              <a:rPr lang="en-US" dirty="0"/>
              <a:t>Came into view in last 15 years as an alternative to traditional  Waterfall development.</a:t>
            </a:r>
          </a:p>
          <a:p>
            <a:pPr algn="just"/>
            <a:r>
              <a:rPr lang="en-US" dirty="0"/>
              <a:t>FDD is a process that begins with high level planning to define the scope of the  project which then moves into incremental delivery</a:t>
            </a:r>
          </a:p>
          <a:p>
            <a:pPr algn="just"/>
            <a:r>
              <a:rPr lang="en-US" b="1" u="sng" dirty="0"/>
              <a:t>Main Advantages</a:t>
            </a:r>
            <a:r>
              <a:rPr lang="en-US" dirty="0"/>
              <a:t>: Easy to understand the feature-based process, Scalability</a:t>
            </a:r>
          </a:p>
          <a:p>
            <a:pPr algn="just"/>
            <a:r>
              <a:rPr lang="en-US" b="1" u="sng" dirty="0"/>
              <a:t>Main Disadvantages</a:t>
            </a:r>
            <a:r>
              <a:rPr lang="en-US" dirty="0"/>
              <a:t>: Promotes individualism, Undefined iterations, Potential  Model Centric failures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Agile Framework (FDD)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2E470-1C78-4AFC-B88E-451EFD9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1919010"/>
            <a:ext cx="6462712" cy="39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/>
          <a:lstStyle/>
          <a:p>
            <a:r>
              <a:rPr lang="en-US" dirty="0"/>
              <a:t>Agile Framework Crystal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5" name="object 9">
            <a:extLst>
              <a:ext uri="{FF2B5EF4-FFF2-40B4-BE49-F238E27FC236}">
                <a16:creationId xmlns:a16="http://schemas.microsoft.com/office/drawing/2014/main" id="{2FBBE00A-722C-4FF9-862F-8596F77638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81087" y="1352419"/>
            <a:ext cx="10029825" cy="4629281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29527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Communication</a:t>
            </a:r>
            <a:endParaRPr sz="2000" dirty="0">
              <a:cs typeface="Arial"/>
            </a:endParaRPr>
          </a:p>
          <a:p>
            <a:pPr marL="847852" marR="5080" lvl="1">
              <a:lnSpc>
                <a:spcPts val="1650"/>
              </a:lnSpc>
              <a:spcBef>
                <a:spcPts val="855"/>
              </a:spcBef>
            </a:pPr>
            <a:r>
              <a:rPr i="0" spc="-5" dirty="0">
                <a:solidFill>
                  <a:srgbClr val="7F7F7F"/>
                </a:solidFill>
                <a:cs typeface="Arial"/>
              </a:rPr>
              <a:t>Consider developers as nodes in </a:t>
            </a:r>
            <a:r>
              <a:rPr i="0" dirty="0">
                <a:solidFill>
                  <a:srgbClr val="7F7F7F"/>
                </a:solidFill>
                <a:cs typeface="Arial"/>
              </a:rPr>
              <a:t>a communication </a:t>
            </a:r>
            <a:r>
              <a:rPr i="0" spc="-5" dirty="0">
                <a:solidFill>
                  <a:srgbClr val="7F7F7F"/>
                </a:solidFill>
                <a:cs typeface="Arial"/>
              </a:rPr>
              <a:t>network, all potentially linked to each other by  </a:t>
            </a:r>
            <a:r>
              <a:rPr i="0" dirty="0">
                <a:solidFill>
                  <a:srgbClr val="7F7F7F"/>
                </a:solidFill>
                <a:cs typeface="Arial"/>
              </a:rPr>
              <a:t>communication channels. </a:t>
            </a:r>
            <a:r>
              <a:rPr i="0" spc="-5" dirty="0">
                <a:solidFill>
                  <a:srgbClr val="7F7F7F"/>
                </a:solidFill>
                <a:cs typeface="Arial"/>
              </a:rPr>
              <a:t>The number of potential </a:t>
            </a:r>
            <a:r>
              <a:rPr i="0" dirty="0">
                <a:solidFill>
                  <a:srgbClr val="7F7F7F"/>
                </a:solidFill>
                <a:cs typeface="Arial"/>
              </a:rPr>
              <a:t>communication channels </a:t>
            </a:r>
            <a:r>
              <a:rPr i="0" spc="-5" dirty="0">
                <a:solidFill>
                  <a:srgbClr val="7F7F7F"/>
                </a:solidFill>
                <a:cs typeface="Arial"/>
              </a:rPr>
              <a:t>increase dramatically as  </a:t>
            </a:r>
            <a:r>
              <a:rPr i="0" dirty="0">
                <a:solidFill>
                  <a:srgbClr val="7F7F7F"/>
                </a:solidFill>
                <a:cs typeface="Arial"/>
              </a:rPr>
              <a:t>more </a:t>
            </a:r>
            <a:r>
              <a:rPr i="0" spc="-5" dirty="0">
                <a:solidFill>
                  <a:srgbClr val="7F7F7F"/>
                </a:solidFill>
                <a:cs typeface="Arial"/>
              </a:rPr>
              <a:t>number of developers are</a:t>
            </a:r>
            <a:r>
              <a:rPr i="0" spc="-15" dirty="0">
                <a:solidFill>
                  <a:srgbClr val="7F7F7F"/>
                </a:solidFill>
                <a:cs typeface="Arial"/>
              </a:rPr>
              <a:t> </a:t>
            </a:r>
            <a:r>
              <a:rPr i="0" spc="-5" dirty="0">
                <a:solidFill>
                  <a:srgbClr val="7F7F7F"/>
                </a:solidFill>
                <a:cs typeface="Arial"/>
              </a:rPr>
              <a:t>added</a:t>
            </a:r>
            <a:endParaRPr i="0" dirty="0"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 marL="294640" indent="-28257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527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Complexity</a:t>
            </a:r>
            <a:endParaRPr sz="2000" dirty="0">
              <a:latin typeface="Arial"/>
              <a:cs typeface="Arial"/>
            </a:endParaRPr>
          </a:p>
          <a:p>
            <a:pPr marL="847852" marR="9525" lvl="1">
              <a:lnSpc>
                <a:spcPts val="1650"/>
              </a:lnSpc>
              <a:spcBef>
                <a:spcPts val="850"/>
              </a:spcBef>
            </a:pPr>
            <a:r>
              <a:rPr i="0" spc="-5" dirty="0">
                <a:solidFill>
                  <a:srgbClr val="7F7F7F"/>
                </a:solidFill>
                <a:cs typeface="Arial"/>
              </a:rPr>
              <a:t>FDD decomposes the entire problem domain into tiny problems, which can be solved in a small  period of time, usually 2 weeks decomposed problems independent to each other reduces the  need of communication.</a:t>
            </a:r>
          </a:p>
          <a:p>
            <a:pPr marL="847852" marR="10795" lvl="1">
              <a:lnSpc>
                <a:spcPts val="1650"/>
              </a:lnSpc>
              <a:spcBef>
                <a:spcPts val="1050"/>
              </a:spcBef>
            </a:pPr>
            <a:r>
              <a:rPr i="0" spc="-5" dirty="0">
                <a:solidFill>
                  <a:srgbClr val="7F7F7F"/>
                </a:solidFill>
                <a:cs typeface="Arial"/>
              </a:rPr>
              <a:t>FDD splits the project into iterations so that the distance in time between analysis and test is  reduced early discovery of errors reduces the cost of fixing the errors.</a:t>
            </a:r>
          </a:p>
          <a:p>
            <a:pPr marL="294640" indent="-282575">
              <a:lnSpc>
                <a:spcPct val="100000"/>
              </a:lnSpc>
              <a:spcBef>
                <a:spcPts val="870"/>
              </a:spcBef>
              <a:buAutoNum type="arabicPeriod" startAt="3"/>
              <a:tabLst>
                <a:tab pos="29527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Quality</a:t>
            </a:r>
            <a:endParaRPr sz="2000" dirty="0">
              <a:latin typeface="Arial"/>
              <a:cs typeface="Arial"/>
            </a:endParaRPr>
          </a:p>
          <a:p>
            <a:pPr marL="847852" lvl="1">
              <a:lnSpc>
                <a:spcPts val="1664"/>
              </a:lnSpc>
              <a:spcBef>
                <a:spcPts val="775"/>
              </a:spcBef>
            </a:pPr>
            <a:r>
              <a:rPr i="0" spc="-5" dirty="0">
                <a:solidFill>
                  <a:srgbClr val="7F7F7F"/>
                </a:solidFill>
                <a:cs typeface="Arial"/>
              </a:rPr>
              <a:t>Different persons have different perception of software quality</a:t>
            </a:r>
          </a:p>
          <a:p>
            <a:pPr marL="847852" marR="8255" lvl="1">
              <a:lnSpc>
                <a:spcPts val="1650"/>
              </a:lnSpc>
              <a:spcBef>
                <a:spcPts val="65"/>
              </a:spcBef>
            </a:pPr>
            <a:r>
              <a:rPr i="0" spc="-5" dirty="0">
                <a:solidFill>
                  <a:srgbClr val="7F7F7F"/>
                </a:solidFill>
                <a:cs typeface="Arial"/>
              </a:rPr>
              <a:t>This makes necessary to view quality as a spectrum, with internal quality at one end and external  quality at other end.</a:t>
            </a:r>
          </a:p>
        </p:txBody>
      </p:sp>
    </p:spTree>
    <p:extLst>
      <p:ext uri="{BB962C8B-B14F-4D97-AF65-F5344CB8AC3E}">
        <p14:creationId xmlns:p14="http://schemas.microsoft.com/office/powerpoint/2010/main" val="38122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/>
          <a:lstStyle/>
          <a:p>
            <a:r>
              <a:rPr lang="en-US" dirty="0"/>
              <a:t>Agile Framework FDD Roles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4578C42A-05D7-4A97-9F2D-61D17E83E485}"/>
              </a:ext>
            </a:extLst>
          </p:cNvPr>
          <p:cNvSpPr txBox="1"/>
          <p:nvPr/>
        </p:nvSpPr>
        <p:spPr>
          <a:xfrm>
            <a:off x="1187450" y="1585912"/>
            <a:ext cx="3058795" cy="368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Key</a:t>
            </a:r>
            <a:r>
              <a:rPr sz="20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Roles</a:t>
            </a:r>
            <a:endParaRPr sz="2000" dirty="0">
              <a:latin typeface="Arial"/>
              <a:cs typeface="Arial"/>
            </a:endParaRPr>
          </a:p>
          <a:p>
            <a:pPr marL="426720" indent="-338455">
              <a:lnSpc>
                <a:spcPct val="100000"/>
              </a:lnSpc>
              <a:spcBef>
                <a:spcPts val="1365"/>
              </a:spcBef>
              <a:buAutoNum type="arabicPeriod"/>
              <a:tabLst>
                <a:tab pos="426720" algn="l"/>
                <a:tab pos="4273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Project 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Manager</a:t>
            </a:r>
            <a:r>
              <a:rPr sz="1600" spc="4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(PM)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060"/>
              </a:buClr>
              <a:buFont typeface="Arial"/>
              <a:buAutoNum type="arabicPeriod"/>
            </a:pPr>
            <a:endParaRPr sz="1950" dirty="0">
              <a:latin typeface="Arial"/>
              <a:cs typeface="Arial"/>
            </a:endParaRPr>
          </a:p>
          <a:p>
            <a:pPr marL="426720" indent="-3384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26720" algn="l"/>
                <a:tab pos="427355" algn="l"/>
                <a:tab pos="1912620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Chief Architect	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(CA)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2060"/>
              </a:buClr>
              <a:buFont typeface="Arial"/>
              <a:buAutoNum type="arabicPeriod"/>
            </a:pPr>
            <a:endParaRPr sz="2250" dirty="0">
              <a:latin typeface="Arial"/>
              <a:cs typeface="Arial"/>
            </a:endParaRPr>
          </a:p>
          <a:p>
            <a:pPr marL="426720" indent="-338455">
              <a:lnSpc>
                <a:spcPct val="100000"/>
              </a:lnSpc>
              <a:buAutoNum type="arabicPeriod"/>
              <a:tabLst>
                <a:tab pos="426720" algn="l"/>
                <a:tab pos="4273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Development 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Manager</a:t>
            </a:r>
            <a:r>
              <a:rPr sz="1600" spc="3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(DM)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2060"/>
              </a:buClr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pPr marL="426720" indent="-338455">
              <a:lnSpc>
                <a:spcPct val="100000"/>
              </a:lnSpc>
              <a:buAutoNum type="arabicPeriod"/>
              <a:tabLst>
                <a:tab pos="426720" algn="l"/>
                <a:tab pos="4273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Chief</a:t>
            </a:r>
            <a:r>
              <a:rPr sz="16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Programmers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2060"/>
              </a:buClr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pPr marL="426720" indent="-338455">
              <a:lnSpc>
                <a:spcPct val="100000"/>
              </a:lnSpc>
              <a:buAutoNum type="arabicPeriod"/>
              <a:tabLst>
                <a:tab pos="426720" algn="l"/>
                <a:tab pos="4273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Class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Owners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2060"/>
              </a:buClr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pPr marL="426720" indent="-338455">
              <a:lnSpc>
                <a:spcPct val="100000"/>
              </a:lnSpc>
              <a:buAutoNum type="arabicPeriod"/>
              <a:tabLst>
                <a:tab pos="426720" algn="l"/>
                <a:tab pos="4273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Domain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Experts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871769A-357E-407C-A836-2BCCC44E4A13}"/>
              </a:ext>
            </a:extLst>
          </p:cNvPr>
          <p:cNvSpPr txBox="1"/>
          <p:nvPr/>
        </p:nvSpPr>
        <p:spPr>
          <a:xfrm>
            <a:off x="5027295" y="2309811"/>
            <a:ext cx="2289810" cy="290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Supporting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Roles</a:t>
            </a:r>
            <a:endParaRPr sz="200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814"/>
              </a:spcBef>
              <a:buAutoNum type="arabicPeriod"/>
              <a:tabLst>
                <a:tab pos="350520" algn="l"/>
                <a:tab pos="3511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Release</a:t>
            </a:r>
            <a:r>
              <a:rPr sz="16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Manager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Arial"/>
              <a:buAutoNum type="arabicPeriod"/>
            </a:pPr>
            <a:endParaRPr sz="175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AutoNum type="arabicPeriod"/>
              <a:tabLst>
                <a:tab pos="350520" algn="l"/>
                <a:tab pos="3511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Language</a:t>
            </a:r>
            <a:r>
              <a:rPr sz="16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Guru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2060"/>
              </a:buClr>
              <a:buFont typeface="Arial"/>
              <a:buAutoNum type="arabicPeriod"/>
            </a:pPr>
            <a:endParaRPr sz="195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AutoNum type="arabicPeriod"/>
              <a:tabLst>
                <a:tab pos="350520" algn="l"/>
                <a:tab pos="3511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Build</a:t>
            </a:r>
            <a:r>
              <a:rPr sz="16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Engineer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060"/>
              </a:buClr>
              <a:buFont typeface="Arial"/>
              <a:buAutoNum type="arabicPeriod"/>
            </a:pPr>
            <a:endParaRPr sz="195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AutoNum type="arabicPeriod"/>
              <a:tabLst>
                <a:tab pos="350520" algn="l"/>
                <a:tab pos="3511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Toolsmith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2060"/>
              </a:buClr>
              <a:buFont typeface="Arial"/>
              <a:buAutoNum type="arabicPeriod"/>
            </a:pPr>
            <a:endParaRPr sz="195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AutoNum type="arabicPeriod"/>
              <a:tabLst>
                <a:tab pos="350520" algn="l"/>
                <a:tab pos="3511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System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Administrator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406C7C9D-2380-4EA1-8BEE-6B9A7F4365BB}"/>
              </a:ext>
            </a:extLst>
          </p:cNvPr>
          <p:cNvSpPr txBox="1"/>
          <p:nvPr/>
        </p:nvSpPr>
        <p:spPr>
          <a:xfrm>
            <a:off x="8426450" y="2843212"/>
            <a:ext cx="1856105" cy="183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Additional</a:t>
            </a:r>
            <a:r>
              <a:rPr sz="20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Roles</a:t>
            </a:r>
            <a:endParaRPr sz="200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814"/>
              </a:spcBef>
              <a:buAutoNum type="arabicPeriod"/>
              <a:tabLst>
                <a:tab pos="350520" algn="l"/>
                <a:tab pos="3511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Testers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Arial"/>
              <a:buAutoNum type="arabicPeriod"/>
            </a:pPr>
            <a:endParaRPr sz="175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AutoNum type="arabicPeriod"/>
              <a:tabLst>
                <a:tab pos="350520" algn="l"/>
                <a:tab pos="3511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Deployers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2060"/>
              </a:buClr>
              <a:buFont typeface="Arial"/>
              <a:buAutoNum type="arabicPeriod"/>
            </a:pPr>
            <a:endParaRPr sz="195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AutoNum type="arabicPeriod"/>
              <a:tabLst>
                <a:tab pos="350520" algn="l"/>
                <a:tab pos="351155" algn="l"/>
              </a:tabLst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Technical</a:t>
            </a:r>
            <a:r>
              <a:rPr sz="16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Writer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81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/>
          <a:lstStyle/>
          <a:p>
            <a:r>
              <a:rPr lang="en-US" dirty="0"/>
              <a:t>Agile FDD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AFD82-3CDE-4065-BC15-4626EF66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06" y="1609725"/>
            <a:ext cx="7263731" cy="40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0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5799"/>
            <a:ext cx="11048999" cy="919338"/>
          </a:xfrm>
        </p:spPr>
        <p:txBody>
          <a:bodyPr>
            <a:normAutofit/>
          </a:bodyPr>
          <a:lstStyle/>
          <a:p>
            <a:r>
              <a:rPr lang="en-US" dirty="0"/>
              <a:t>Agile FDD Process – Develop Overall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5A123A-F7D9-4F20-B31C-77C50689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1605137"/>
            <a:ext cx="6300787" cy="45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5799"/>
            <a:ext cx="11048999" cy="919338"/>
          </a:xfrm>
        </p:spPr>
        <p:txBody>
          <a:bodyPr>
            <a:normAutofit/>
          </a:bodyPr>
          <a:lstStyle/>
          <a:p>
            <a:r>
              <a:rPr lang="en-US" dirty="0"/>
              <a:t>Agile FDD Process –  Build Feature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24CD8-CAE5-4FB1-B44E-F54C68039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1559688"/>
            <a:ext cx="6362700" cy="46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4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4CF-F126-42C3-903E-5881931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5799"/>
            <a:ext cx="11048999" cy="919338"/>
          </a:xfrm>
        </p:spPr>
        <p:txBody>
          <a:bodyPr>
            <a:normAutofit/>
          </a:bodyPr>
          <a:lstStyle/>
          <a:p>
            <a:r>
              <a:rPr lang="en-US" dirty="0"/>
              <a:t>Agile FDD Process –  Plan by Feature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8A3C-0E45-45C9-A5EC-B11B27B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81700"/>
            <a:ext cx="3462828" cy="652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FA72A1-0513-42AA-8ED5-9ED59766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1255324"/>
            <a:ext cx="7548562" cy="49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641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627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 Agile Framework FDD and asd </vt:lpstr>
      <vt:lpstr> Agile Framework Feature Driven Development(FDD)</vt:lpstr>
      <vt:lpstr> Agile Framework (FDD)</vt:lpstr>
      <vt:lpstr>Agile Framework Crystal Methods</vt:lpstr>
      <vt:lpstr>Agile Framework FDD Roles</vt:lpstr>
      <vt:lpstr>Agile FDD Process</vt:lpstr>
      <vt:lpstr>Agile FDD Process – Develop Overall Model</vt:lpstr>
      <vt:lpstr>Agile FDD Process –  Build Feature List</vt:lpstr>
      <vt:lpstr>Agile FDD Process –  Plan by Feature List</vt:lpstr>
      <vt:lpstr>Agile FDD Process –  Design by Feature List</vt:lpstr>
      <vt:lpstr>Agile FDD Process –  Build by Feature List</vt:lpstr>
      <vt:lpstr>Agile FDD Guidelines for time spent in each process </vt:lpstr>
      <vt:lpstr>Agile FDD Can be implemented with </vt:lpstr>
      <vt:lpstr> Agile Adaptive Software Development(ASD)</vt:lpstr>
      <vt:lpstr> Agile Adaptive Software Development(ASD)</vt:lpstr>
      <vt:lpstr> Agile Adaptive Software Development(ASD)</vt:lpstr>
      <vt:lpstr> Agile Adaptive Software Development(ASD)</vt:lpstr>
      <vt:lpstr> Reference and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my</dc:creator>
  <cp:lastModifiedBy>Deepak</cp:lastModifiedBy>
  <cp:revision>47</cp:revision>
  <dcterms:created xsi:type="dcterms:W3CDTF">2019-07-24T02:09:37Z</dcterms:created>
  <dcterms:modified xsi:type="dcterms:W3CDTF">2019-08-05T17:05:49Z</dcterms:modified>
</cp:coreProperties>
</file>