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59" r:id="rId6"/>
    <p:sldId id="260" r:id="rId7"/>
    <p:sldId id="261" r:id="rId8"/>
    <p:sldId id="262" r:id="rId9"/>
    <p:sldId id="263" r:id="rId10"/>
    <p:sldId id="270" r:id="rId11"/>
    <p:sldId id="278" r:id="rId12"/>
    <p:sldId id="275" r:id="rId13"/>
    <p:sldId id="276" r:id="rId14"/>
    <p:sldId id="265" r:id="rId15"/>
    <p:sldId id="277" r:id="rId16"/>
    <p:sldId id="264" r:id="rId17"/>
    <p:sldId id="266" r:id="rId18"/>
    <p:sldId id="267" r:id="rId19"/>
    <p:sldId id="271" r:id="rId20"/>
    <p:sldId id="268" r:id="rId21"/>
    <p:sldId id="272" r:id="rId22"/>
    <p:sldId id="273" r:id="rId23"/>
    <p:sldId id="279" r:id="rId24"/>
    <p:sldId id="281" r:id="rId25"/>
    <p:sldId id="280" r:id="rId26"/>
    <p:sldId id="274"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Refinement_(comput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Continual_improvement_proces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Kanban_(developmen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hyperlink" Target="https://www.atlassian.com/agile/scrum/backlogs" TargetMode="External"/><Relationship Id="rId7" Type="http://schemas.openxmlformats.org/officeDocument/2006/relationships/image" Target="../media/image3.png"/><Relationship Id="rId2" Type="http://schemas.openxmlformats.org/officeDocument/2006/relationships/hyperlink" Target="https://www.scrumguides.org/docs/scrumguide/v2016/2016-Scrum-Guide-US.pdf" TargetMode="External"/><Relationship Id="rId1" Type="http://schemas.openxmlformats.org/officeDocument/2006/relationships/slideLayout" Target="../slideLayouts/slideLayout4.xml"/><Relationship Id="rId6" Type="http://schemas.openxmlformats.org/officeDocument/2006/relationships/hyperlink" Target="https://www.infoq.com/minibooks/kanban-scrum-minibook" TargetMode="External"/><Relationship Id="rId5" Type="http://schemas.openxmlformats.org/officeDocument/2006/relationships/hyperlink" Target="https://www.amazon.com/Essential-Scrum-Practical-Addison-Wesley-Signature/dp/0137043295" TargetMode="External"/><Relationship Id="rId4" Type="http://schemas.openxmlformats.org/officeDocument/2006/relationships/hyperlink" Target="https://www.scrumalliance.org/learn-about-scrum/community-webinars/webinar-replays/scrum-fundamentals/the-role-of-the-product-own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02AE-C2CA-4E9B-8295-2C90712D699F}"/>
              </a:ext>
            </a:extLst>
          </p:cNvPr>
          <p:cNvSpPr>
            <a:spLocks noGrp="1"/>
          </p:cNvSpPr>
          <p:nvPr>
            <p:ph type="ctrTitle"/>
          </p:nvPr>
        </p:nvSpPr>
        <p:spPr/>
        <p:txBody>
          <a:bodyPr/>
          <a:lstStyle/>
          <a:p>
            <a:r>
              <a:rPr lang="en-US" dirty="0"/>
              <a:t>scrum</a:t>
            </a:r>
          </a:p>
        </p:txBody>
      </p:sp>
      <p:sp>
        <p:nvSpPr>
          <p:cNvPr id="3" name="Subtitle 2">
            <a:extLst>
              <a:ext uri="{FF2B5EF4-FFF2-40B4-BE49-F238E27FC236}">
                <a16:creationId xmlns:a16="http://schemas.microsoft.com/office/drawing/2014/main" id="{2DBD77BD-3081-4CE5-A18E-CF5F2EAAEC37}"/>
              </a:ext>
            </a:extLst>
          </p:cNvPr>
          <p:cNvSpPr>
            <a:spLocks noGrp="1"/>
          </p:cNvSpPr>
          <p:nvPr>
            <p:ph type="subTitle" idx="1"/>
          </p:nvPr>
        </p:nvSpPr>
        <p:spPr/>
        <p:txBody>
          <a:bodyPr/>
          <a:lstStyle/>
          <a:p>
            <a:r>
              <a:rPr lang="en-US" dirty="0"/>
              <a:t>Deepak Vishwakarma</a:t>
            </a:r>
          </a:p>
        </p:txBody>
      </p:sp>
      <p:pic>
        <p:nvPicPr>
          <p:cNvPr id="4" name="Picture 3">
            <a:extLst>
              <a:ext uri="{FF2B5EF4-FFF2-40B4-BE49-F238E27FC236}">
                <a16:creationId xmlns:a16="http://schemas.microsoft.com/office/drawing/2014/main" id="{62AFE3FB-8418-4374-99D6-60DB7C1136CC}"/>
              </a:ext>
            </a:extLst>
          </p:cNvPr>
          <p:cNvPicPr>
            <a:picLocks noChangeAspect="1"/>
          </p:cNvPicPr>
          <p:nvPr/>
        </p:nvPicPr>
        <p:blipFill>
          <a:blip r:embed="rId2"/>
          <a:stretch>
            <a:fillRect/>
          </a:stretch>
        </p:blipFill>
        <p:spPr>
          <a:xfrm>
            <a:off x="408194" y="5956208"/>
            <a:ext cx="3461442" cy="653102"/>
          </a:xfrm>
          <a:prstGeom prst="rect">
            <a:avLst/>
          </a:prstGeom>
        </p:spPr>
      </p:pic>
    </p:spTree>
    <p:extLst>
      <p:ext uri="{BB962C8B-B14F-4D97-AF65-F5344CB8AC3E}">
        <p14:creationId xmlns:p14="http://schemas.microsoft.com/office/powerpoint/2010/main" val="269635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360336"/>
            <a:ext cx="9601200" cy="802037"/>
          </a:xfrm>
        </p:spPr>
        <p:txBody>
          <a:bodyPr/>
          <a:lstStyle/>
          <a:p>
            <a:r>
              <a:rPr lang="en-US" dirty="0"/>
              <a:t>Five Scrum Meetings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7" name="Picture 6">
            <a:extLst>
              <a:ext uri="{FF2B5EF4-FFF2-40B4-BE49-F238E27FC236}">
                <a16:creationId xmlns:a16="http://schemas.microsoft.com/office/drawing/2014/main" id="{9981CE30-D6BB-4E27-9475-4F1245E5D664}"/>
              </a:ext>
            </a:extLst>
          </p:cNvPr>
          <p:cNvPicPr>
            <a:picLocks noChangeAspect="1"/>
          </p:cNvPicPr>
          <p:nvPr/>
        </p:nvPicPr>
        <p:blipFill>
          <a:blip r:embed="rId3"/>
          <a:stretch>
            <a:fillRect/>
          </a:stretch>
        </p:blipFill>
        <p:spPr>
          <a:xfrm>
            <a:off x="1371600" y="1162373"/>
            <a:ext cx="8115667" cy="1310670"/>
          </a:xfrm>
          <a:prstGeom prst="rect">
            <a:avLst/>
          </a:prstGeom>
        </p:spPr>
      </p:pic>
      <p:sp>
        <p:nvSpPr>
          <p:cNvPr id="12" name="Rectangle 11">
            <a:extLst>
              <a:ext uri="{FF2B5EF4-FFF2-40B4-BE49-F238E27FC236}">
                <a16:creationId xmlns:a16="http://schemas.microsoft.com/office/drawing/2014/main" id="{A8E58C2A-0299-475E-82A7-EB0DA411C429}"/>
              </a:ext>
            </a:extLst>
          </p:cNvPr>
          <p:cNvSpPr/>
          <p:nvPr/>
        </p:nvSpPr>
        <p:spPr>
          <a:xfrm>
            <a:off x="1371600" y="2538298"/>
            <a:ext cx="9839739"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Agree the </a:t>
            </a:r>
            <a:r>
              <a:rPr lang="en-US" b="1" dirty="0">
                <a:solidFill>
                  <a:srgbClr val="222222"/>
                </a:solidFill>
                <a:latin typeface="Arial" panose="020B0604020202020204" pitchFamily="34" charset="0"/>
              </a:rPr>
              <a:t>sprint goal,</a:t>
            </a:r>
            <a:r>
              <a:rPr lang="en-US" dirty="0">
                <a:solidFill>
                  <a:srgbClr val="222222"/>
                </a:solidFill>
                <a:latin typeface="Arial" panose="020B0604020202020204" pitchFamily="34" charset="0"/>
              </a:rPr>
              <a:t> a short description of what they are forecasting to deliver at the end of the sprint.</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The recommended duration is four hours for a two-week sprint (pro-rata for other sprint durations) </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During the first half, the whole scrum team (development team, scrum master, and product owner) selects the product backlog items they believe could be completed in that sprint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During the second half, the development team identifies the detailed work (tasks) required to complete those product backlog items; resulting in a confirmed sprint backlog</a:t>
            </a:r>
          </a:p>
          <a:p>
            <a:pPr marL="1143000" lvl="2" indent="-228600">
              <a:buFont typeface="Arial" panose="020B0604020202020204" pitchFamily="34" charset="0"/>
              <a:buChar char="•"/>
            </a:pPr>
            <a:r>
              <a:rPr lang="en-US" dirty="0">
                <a:solidFill>
                  <a:srgbClr val="222222"/>
                </a:solidFill>
                <a:latin typeface="Arial" panose="020B0604020202020204" pitchFamily="34" charset="0"/>
              </a:rPr>
              <a:t>As the detailed work is elaborated, some product backlog items may be split or put back into the product backlog if the team no longer believes they can complete the required work in a single sprint</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418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360336"/>
            <a:ext cx="9601200" cy="802037"/>
          </a:xfrm>
        </p:spPr>
        <p:txBody>
          <a:bodyPr/>
          <a:lstStyle/>
          <a:p>
            <a:r>
              <a:rPr lang="en-US" dirty="0"/>
              <a:t>Five Scrum Meetings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3" name="Picture 2">
            <a:extLst>
              <a:ext uri="{FF2B5EF4-FFF2-40B4-BE49-F238E27FC236}">
                <a16:creationId xmlns:a16="http://schemas.microsoft.com/office/drawing/2014/main" id="{2870D568-C14C-405F-BA9A-2DF94A36FC74}"/>
              </a:ext>
            </a:extLst>
          </p:cNvPr>
          <p:cNvPicPr>
            <a:picLocks noChangeAspect="1"/>
          </p:cNvPicPr>
          <p:nvPr/>
        </p:nvPicPr>
        <p:blipFill>
          <a:blip r:embed="rId3"/>
          <a:stretch>
            <a:fillRect/>
          </a:stretch>
        </p:blipFill>
        <p:spPr>
          <a:xfrm>
            <a:off x="5980980" y="1055077"/>
            <a:ext cx="3908608" cy="5578952"/>
          </a:xfrm>
          <a:prstGeom prst="rect">
            <a:avLst/>
          </a:prstGeom>
        </p:spPr>
      </p:pic>
    </p:spTree>
    <p:extLst>
      <p:ext uri="{BB962C8B-B14F-4D97-AF65-F5344CB8AC3E}">
        <p14:creationId xmlns:p14="http://schemas.microsoft.com/office/powerpoint/2010/main" val="363314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360336"/>
            <a:ext cx="9601200" cy="802037"/>
          </a:xfrm>
        </p:spPr>
        <p:txBody>
          <a:bodyPr/>
          <a:lstStyle/>
          <a:p>
            <a:r>
              <a:rPr lang="en-US" dirty="0"/>
              <a:t>Five Scrum Meetings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8" name="Picture 7">
            <a:extLst>
              <a:ext uri="{FF2B5EF4-FFF2-40B4-BE49-F238E27FC236}">
                <a16:creationId xmlns:a16="http://schemas.microsoft.com/office/drawing/2014/main" id="{8466971B-A34B-4D84-8596-1E5E2D8C1DDB}"/>
              </a:ext>
            </a:extLst>
          </p:cNvPr>
          <p:cNvPicPr>
            <a:picLocks noChangeAspect="1"/>
          </p:cNvPicPr>
          <p:nvPr/>
        </p:nvPicPr>
        <p:blipFill>
          <a:blip r:embed="rId3"/>
          <a:stretch>
            <a:fillRect/>
          </a:stretch>
        </p:blipFill>
        <p:spPr>
          <a:xfrm>
            <a:off x="1371600" y="1417099"/>
            <a:ext cx="8115668" cy="1436625"/>
          </a:xfrm>
          <a:prstGeom prst="rect">
            <a:avLst/>
          </a:prstGeom>
        </p:spPr>
      </p:pic>
      <p:pic>
        <p:nvPicPr>
          <p:cNvPr id="3" name="Picture 2">
            <a:extLst>
              <a:ext uri="{FF2B5EF4-FFF2-40B4-BE49-F238E27FC236}">
                <a16:creationId xmlns:a16="http://schemas.microsoft.com/office/drawing/2014/main" id="{999D4A21-E027-40A5-B37D-1F8BFDA849C5}"/>
              </a:ext>
            </a:extLst>
          </p:cNvPr>
          <p:cNvPicPr>
            <a:picLocks noChangeAspect="1"/>
          </p:cNvPicPr>
          <p:nvPr/>
        </p:nvPicPr>
        <p:blipFill>
          <a:blip r:embed="rId4"/>
          <a:stretch>
            <a:fillRect/>
          </a:stretch>
        </p:blipFill>
        <p:spPr>
          <a:xfrm>
            <a:off x="7700961" y="2991370"/>
            <a:ext cx="3665733" cy="3711746"/>
          </a:xfrm>
          <a:prstGeom prst="rect">
            <a:avLst/>
          </a:prstGeom>
        </p:spPr>
      </p:pic>
      <p:sp>
        <p:nvSpPr>
          <p:cNvPr id="5" name="Rectangle 4">
            <a:extLst>
              <a:ext uri="{FF2B5EF4-FFF2-40B4-BE49-F238E27FC236}">
                <a16:creationId xmlns:a16="http://schemas.microsoft.com/office/drawing/2014/main" id="{F633DDA5-0717-4363-AC85-959F0CFADA6F}"/>
              </a:ext>
            </a:extLst>
          </p:cNvPr>
          <p:cNvSpPr/>
          <p:nvPr/>
        </p:nvSpPr>
        <p:spPr>
          <a:xfrm>
            <a:off x="1443040" y="3274686"/>
            <a:ext cx="6096000" cy="2585323"/>
          </a:xfrm>
          <a:prstGeom prst="rect">
            <a:avLst/>
          </a:prstGeom>
        </p:spPr>
        <p:txBody>
          <a:bodyPr>
            <a:spAutoFit/>
          </a:bodyPr>
          <a:lstStyle/>
          <a:p>
            <a:r>
              <a:rPr lang="en-US" dirty="0">
                <a:solidFill>
                  <a:srgbClr val="222222"/>
                </a:solidFill>
                <a:latin typeface="Arial" panose="020B0604020202020204" pitchFamily="34" charset="0"/>
              </a:rPr>
              <a:t>During the daily scrum, each team member typically answers three questions:</a:t>
            </a:r>
          </a:p>
          <a:p>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What did I complete yesterday that contributed to the team meeting our sprint goal?</a:t>
            </a:r>
          </a:p>
          <a:p>
            <a:pPr marL="285750" indent="-285750">
              <a:buFont typeface="Arial" panose="020B0604020202020204" pitchFamily="34" charset="0"/>
              <a:buChar char="•"/>
            </a:pPr>
            <a:r>
              <a:rPr lang="en-US" dirty="0">
                <a:solidFill>
                  <a:srgbClr val="222222"/>
                </a:solidFill>
                <a:latin typeface="Arial" panose="020B0604020202020204" pitchFamily="34" charset="0"/>
              </a:rPr>
              <a:t>What do I plan to complete today to contribute to the team meeting our sprint goal?</a:t>
            </a:r>
          </a:p>
          <a:p>
            <a:pPr marL="285750" indent="-285750">
              <a:buFont typeface="Arial" panose="020B0604020202020204" pitchFamily="34" charset="0"/>
              <a:buChar char="•"/>
            </a:pPr>
            <a:r>
              <a:rPr lang="en-US" dirty="0">
                <a:solidFill>
                  <a:srgbClr val="222222"/>
                </a:solidFill>
                <a:latin typeface="Arial" panose="020B0604020202020204" pitchFamily="34" charset="0"/>
              </a:rPr>
              <a:t>Do I see any impediment that could prevent me or the team from meeting our sprint goal?</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134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360336"/>
            <a:ext cx="9601200" cy="802037"/>
          </a:xfrm>
        </p:spPr>
        <p:txBody>
          <a:bodyPr/>
          <a:lstStyle/>
          <a:p>
            <a:r>
              <a:rPr lang="en-US" dirty="0"/>
              <a:t>Five Scrum Meetings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11" name="Picture 10">
            <a:extLst>
              <a:ext uri="{FF2B5EF4-FFF2-40B4-BE49-F238E27FC236}">
                <a16:creationId xmlns:a16="http://schemas.microsoft.com/office/drawing/2014/main" id="{27ABABCF-F8E7-4306-B65D-A3E986BF5FFE}"/>
              </a:ext>
            </a:extLst>
          </p:cNvPr>
          <p:cNvPicPr>
            <a:picLocks noChangeAspect="1"/>
          </p:cNvPicPr>
          <p:nvPr/>
        </p:nvPicPr>
        <p:blipFill>
          <a:blip r:embed="rId3"/>
          <a:stretch>
            <a:fillRect/>
          </a:stretch>
        </p:blipFill>
        <p:spPr>
          <a:xfrm>
            <a:off x="1371600" y="1162373"/>
            <a:ext cx="8115668" cy="1482765"/>
          </a:xfrm>
          <a:prstGeom prst="rect">
            <a:avLst/>
          </a:prstGeom>
        </p:spPr>
      </p:pic>
      <p:sp>
        <p:nvSpPr>
          <p:cNvPr id="3" name="Rectangle 2">
            <a:extLst>
              <a:ext uri="{FF2B5EF4-FFF2-40B4-BE49-F238E27FC236}">
                <a16:creationId xmlns:a16="http://schemas.microsoft.com/office/drawing/2014/main" id="{91D5AEFA-3F89-4621-9780-6A2DE6703107}"/>
              </a:ext>
            </a:extLst>
          </p:cNvPr>
          <p:cNvSpPr/>
          <p:nvPr/>
        </p:nvSpPr>
        <p:spPr>
          <a:xfrm>
            <a:off x="1371599" y="3058700"/>
            <a:ext cx="9084365" cy="2031325"/>
          </a:xfrm>
          <a:prstGeom prst="rect">
            <a:avLst/>
          </a:prstGeom>
        </p:spPr>
        <p:txBody>
          <a:bodyPr wrap="square">
            <a:spAutoFit/>
          </a:bodyPr>
          <a:lstStyle/>
          <a:p>
            <a:r>
              <a:rPr lang="en-US" dirty="0">
                <a:solidFill>
                  <a:srgbClr val="222222"/>
                </a:solidFill>
                <a:latin typeface="Arial" panose="020B0604020202020204" pitchFamily="34" charset="0"/>
              </a:rPr>
              <a:t>Backlog </a:t>
            </a:r>
            <a:r>
              <a:rPr lang="en-US" dirty="0">
                <a:solidFill>
                  <a:srgbClr val="0B0080"/>
                </a:solidFill>
                <a:latin typeface="Arial" panose="020B0604020202020204" pitchFamily="34" charset="0"/>
                <a:hlinkClick r:id="rId4" tooltip="Refinement (computing)"/>
              </a:rPr>
              <a:t>refinement</a:t>
            </a:r>
            <a:r>
              <a:rPr lang="en-US" dirty="0">
                <a:solidFill>
                  <a:srgbClr val="222222"/>
                </a:solidFill>
                <a:latin typeface="Arial" panose="020B0604020202020204" pitchFamily="34" charset="0"/>
              </a:rPr>
              <a:t> (formerly called grooming) is the ongoing process of reviewing product backlog items and checking that they are appropriately prepared and ordered in a way that makes them clear and executable for teams once they enter sprints via the sprint planning activity. </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Product backlog items may be broken into multiple smaller ones. Acceptance criteria may be clarified. Dependencies may be identified and investigated.</a:t>
            </a:r>
            <a:endParaRPr lang="en-US" dirty="0"/>
          </a:p>
        </p:txBody>
      </p:sp>
    </p:spTree>
    <p:extLst>
      <p:ext uri="{BB962C8B-B14F-4D97-AF65-F5344CB8AC3E}">
        <p14:creationId xmlns:p14="http://schemas.microsoft.com/office/powerpoint/2010/main" val="180551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6" name="Picture 5">
            <a:extLst>
              <a:ext uri="{FF2B5EF4-FFF2-40B4-BE49-F238E27FC236}">
                <a16:creationId xmlns:a16="http://schemas.microsoft.com/office/drawing/2014/main" id="{8991A5B4-F3CD-47E0-AB4F-410A1411F0EA}"/>
              </a:ext>
            </a:extLst>
          </p:cNvPr>
          <p:cNvPicPr>
            <a:picLocks noChangeAspect="1"/>
          </p:cNvPicPr>
          <p:nvPr/>
        </p:nvPicPr>
        <p:blipFill>
          <a:blip r:embed="rId3"/>
          <a:stretch>
            <a:fillRect/>
          </a:stretch>
        </p:blipFill>
        <p:spPr>
          <a:xfrm>
            <a:off x="1313548" y="470394"/>
            <a:ext cx="8125873" cy="1818647"/>
          </a:xfrm>
          <a:prstGeom prst="rect">
            <a:avLst/>
          </a:prstGeom>
        </p:spPr>
      </p:pic>
      <p:sp>
        <p:nvSpPr>
          <p:cNvPr id="2" name="Rectangle 1">
            <a:extLst>
              <a:ext uri="{FF2B5EF4-FFF2-40B4-BE49-F238E27FC236}">
                <a16:creationId xmlns:a16="http://schemas.microsoft.com/office/drawing/2014/main" id="{90B3E285-CB5F-4738-B4FF-366F1C81E627}"/>
              </a:ext>
            </a:extLst>
          </p:cNvPr>
          <p:cNvSpPr/>
          <p:nvPr/>
        </p:nvSpPr>
        <p:spPr>
          <a:xfrm>
            <a:off x="1313548" y="2427210"/>
            <a:ext cx="10454382"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Arial" panose="020B0604020202020204" pitchFamily="34" charset="0"/>
              </a:rPr>
              <a:t>At the end of a sprint, the team holds two events: the sprint review and the sprint retrospective.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At the sprint review, the team:</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742950" lvl="1" indent="-285750">
              <a:buFont typeface="Arial" panose="020B0604020202020204" pitchFamily="34" charset="0"/>
              <a:buChar char="•"/>
            </a:pPr>
            <a:r>
              <a:rPr lang="en-US" dirty="0">
                <a:solidFill>
                  <a:srgbClr val="222222"/>
                </a:solidFill>
                <a:latin typeface="Arial" panose="020B0604020202020204" pitchFamily="34" charset="0"/>
              </a:rPr>
              <a:t>Reviews the work that was completed and the planned work that was not completed</a:t>
            </a:r>
          </a:p>
          <a:p>
            <a:pPr marL="742950" lvl="1" indent="-285750">
              <a:buFont typeface="Arial" panose="020B0604020202020204" pitchFamily="34" charset="0"/>
              <a:buChar char="•"/>
            </a:pPr>
            <a:r>
              <a:rPr lang="en-US" dirty="0">
                <a:solidFill>
                  <a:srgbClr val="222222"/>
                </a:solidFill>
                <a:latin typeface="Arial" panose="020B0604020202020204" pitchFamily="34" charset="0"/>
              </a:rPr>
              <a:t>Presents the completed work to the stakeholders (a.k.a. the demo)</a:t>
            </a:r>
          </a:p>
          <a:p>
            <a:pPr marL="742950" lvl="1" indent="-285750">
              <a:buFont typeface="Arial" panose="020B0604020202020204" pitchFamily="34" charset="0"/>
              <a:buChar char="•"/>
            </a:pPr>
            <a:r>
              <a:rPr lang="en-US" dirty="0">
                <a:solidFill>
                  <a:srgbClr val="222222"/>
                </a:solidFill>
                <a:latin typeface="Arial" panose="020B0604020202020204" pitchFamily="34" charset="0"/>
              </a:rPr>
              <a:t>Collaborates with the stakeholders on what to work on next</a:t>
            </a:r>
          </a:p>
          <a:p>
            <a:pPr marL="742950" lvl="1" indent="-285750">
              <a:buFont typeface="Arial" panose="020B0604020202020204" pitchFamily="34" charset="0"/>
              <a:buChar char="•"/>
            </a:pPr>
            <a:endParaRPr lang="en-US" dirty="0">
              <a:solidFill>
                <a:srgbClr val="222222"/>
              </a:solidFill>
              <a:latin typeface="Arial" panose="020B0604020202020204" pitchFamily="34" charset="0"/>
            </a:endParaRPr>
          </a:p>
          <a:p>
            <a:pPr marL="742950" lvl="1" indent="-285750">
              <a:buFont typeface="Arial" panose="020B0604020202020204" pitchFamily="34" charset="0"/>
              <a:buChar char="•"/>
            </a:pPr>
            <a:r>
              <a:rPr lang="en-US" dirty="0">
                <a:solidFill>
                  <a:srgbClr val="222222"/>
                </a:solidFill>
                <a:latin typeface="Arial" panose="020B0604020202020204" pitchFamily="34" charset="0"/>
              </a:rPr>
              <a:t>Guidelines for sprint reviews:</a:t>
            </a:r>
          </a:p>
          <a:p>
            <a:pPr marL="1200150" lvl="2" indent="-285750">
              <a:buFont typeface="Arial" panose="020B0604020202020204" pitchFamily="34" charset="0"/>
              <a:buChar char="•"/>
            </a:pPr>
            <a:r>
              <a:rPr lang="en-US" dirty="0">
                <a:solidFill>
                  <a:srgbClr val="222222"/>
                </a:solidFill>
                <a:latin typeface="Arial" panose="020B0604020202020204" pitchFamily="34" charset="0"/>
              </a:rPr>
              <a:t>Incomplete work cannot be demonstrated.</a:t>
            </a:r>
          </a:p>
          <a:p>
            <a:pPr marL="1200150" lvl="2" indent="-285750">
              <a:buFont typeface="Arial" panose="020B0604020202020204" pitchFamily="34" charset="0"/>
              <a:buChar char="•"/>
            </a:pPr>
            <a:r>
              <a:rPr lang="en-US" dirty="0">
                <a:solidFill>
                  <a:srgbClr val="222222"/>
                </a:solidFill>
                <a:latin typeface="Arial" panose="020B0604020202020204" pitchFamily="34" charset="0"/>
              </a:rPr>
              <a:t>The recommended duration is two hours for a two-week sprint (proportional for other sprint-durations)</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87847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5" name="Picture 4">
            <a:extLst>
              <a:ext uri="{FF2B5EF4-FFF2-40B4-BE49-F238E27FC236}">
                <a16:creationId xmlns:a16="http://schemas.microsoft.com/office/drawing/2014/main" id="{420BBC2B-1BBF-4DBC-9DB9-E6A9BB98146C}"/>
              </a:ext>
            </a:extLst>
          </p:cNvPr>
          <p:cNvPicPr>
            <a:picLocks noChangeAspect="1"/>
          </p:cNvPicPr>
          <p:nvPr/>
        </p:nvPicPr>
        <p:blipFill>
          <a:blip r:embed="rId3"/>
          <a:stretch>
            <a:fillRect/>
          </a:stretch>
        </p:blipFill>
        <p:spPr>
          <a:xfrm>
            <a:off x="1048506" y="519921"/>
            <a:ext cx="8125873" cy="2135578"/>
          </a:xfrm>
          <a:prstGeom prst="rect">
            <a:avLst/>
          </a:prstGeom>
        </p:spPr>
      </p:pic>
      <p:sp>
        <p:nvSpPr>
          <p:cNvPr id="2" name="Rectangle 1">
            <a:extLst>
              <a:ext uri="{FF2B5EF4-FFF2-40B4-BE49-F238E27FC236}">
                <a16:creationId xmlns:a16="http://schemas.microsoft.com/office/drawing/2014/main" id="{24A01852-245C-4BB6-85AF-E803B5A28A5E}"/>
              </a:ext>
            </a:extLst>
          </p:cNvPr>
          <p:cNvSpPr/>
          <p:nvPr/>
        </p:nvSpPr>
        <p:spPr>
          <a:xfrm>
            <a:off x="1048505" y="2655499"/>
            <a:ext cx="9579737" cy="3416320"/>
          </a:xfrm>
          <a:prstGeom prst="rect">
            <a:avLst/>
          </a:prstGeom>
        </p:spPr>
        <p:txBody>
          <a:bodyPr wrap="square">
            <a:spAutoFit/>
          </a:bodyPr>
          <a:lstStyle/>
          <a:p>
            <a:r>
              <a:rPr lang="en-US" dirty="0">
                <a:solidFill>
                  <a:srgbClr val="222222"/>
                </a:solidFill>
                <a:latin typeface="Arial" panose="020B0604020202020204" pitchFamily="34" charset="0"/>
              </a:rPr>
              <a:t>At the sprint retrospective, the team:</a:t>
            </a:r>
          </a:p>
          <a:p>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Reflects on the past sprint</a:t>
            </a:r>
          </a:p>
          <a:p>
            <a:pPr marL="285750" indent="-285750">
              <a:buFont typeface="Arial" panose="020B0604020202020204" pitchFamily="34" charset="0"/>
              <a:buChar char="•"/>
            </a:pPr>
            <a:r>
              <a:rPr lang="en-US" dirty="0">
                <a:solidFill>
                  <a:srgbClr val="222222"/>
                </a:solidFill>
                <a:latin typeface="Arial" panose="020B0604020202020204" pitchFamily="34" charset="0"/>
              </a:rPr>
              <a:t>Identifies and agrees on </a:t>
            </a:r>
            <a:r>
              <a:rPr lang="en-US" dirty="0">
                <a:solidFill>
                  <a:srgbClr val="0B0080"/>
                </a:solidFill>
                <a:latin typeface="Arial" panose="020B0604020202020204" pitchFamily="34" charset="0"/>
                <a:hlinkClick r:id="rId4" tooltip="Continual improvement process"/>
              </a:rPr>
              <a:t>continuous process improvement</a:t>
            </a:r>
            <a:r>
              <a:rPr lang="en-US" dirty="0">
                <a:solidFill>
                  <a:srgbClr val="222222"/>
                </a:solidFill>
                <a:latin typeface="Arial" panose="020B0604020202020204" pitchFamily="34" charset="0"/>
              </a:rPr>
              <a:t> actions</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Guidelines for sprint retrospectives</a:t>
            </a:r>
            <a:r>
              <a:rPr lang="en-US" dirty="0">
                <a:solidFill>
                  <a:srgbClr val="222222"/>
                </a:solidFill>
                <a:latin typeface="Arial" panose="020B0604020202020204" pitchFamily="34" charset="0"/>
              </a:rPr>
              <a:t>:</a:t>
            </a:r>
          </a:p>
          <a:p>
            <a:pPr marL="285750" indent="-285750">
              <a:buFont typeface="Arial" panose="020B0604020202020204" pitchFamily="34" charset="0"/>
              <a:buChar char="•"/>
            </a:pPr>
            <a:r>
              <a:rPr lang="en-US" dirty="0">
                <a:solidFill>
                  <a:srgbClr val="222222"/>
                </a:solidFill>
                <a:latin typeface="Arial" panose="020B0604020202020204" pitchFamily="34" charset="0"/>
              </a:rPr>
              <a:t>Three main questions are asked in the sprint retrospective: What went well during the sprint? What did not go well? What could be improved for better productivity in the next sprint?</a:t>
            </a:r>
          </a:p>
          <a:p>
            <a:pPr marL="285750" indent="-285750">
              <a:buFont typeface="Arial" panose="020B0604020202020204" pitchFamily="34" charset="0"/>
              <a:buChar char="•"/>
            </a:pPr>
            <a:r>
              <a:rPr lang="en-US" dirty="0">
                <a:solidFill>
                  <a:srgbClr val="222222"/>
                </a:solidFill>
                <a:latin typeface="Arial" panose="020B0604020202020204" pitchFamily="34" charset="0"/>
              </a:rPr>
              <a:t>The recommended duration is one-and-a-half hours for a two-week sprint (proportional for other sprint duration(s))</a:t>
            </a:r>
          </a:p>
          <a:p>
            <a:pPr marL="285750" indent="-285750">
              <a:buFont typeface="Arial" panose="020B0604020202020204" pitchFamily="34" charset="0"/>
              <a:buChar char="•"/>
            </a:pPr>
            <a:r>
              <a:rPr lang="en-US" dirty="0">
                <a:solidFill>
                  <a:srgbClr val="222222"/>
                </a:solidFill>
                <a:latin typeface="Arial" panose="020B0604020202020204" pitchFamily="34" charset="0"/>
              </a:rPr>
              <a:t>This event is facilitated by the scrum master</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9063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247650"/>
            <a:ext cx="9601200" cy="1485900"/>
          </a:xfrm>
        </p:spPr>
        <p:txBody>
          <a:bodyPr/>
          <a:lstStyle/>
          <a:p>
            <a:r>
              <a:rPr lang="en-US" dirty="0"/>
              <a:t>Sprint Retrospectives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8" name="Picture 7">
            <a:extLst>
              <a:ext uri="{FF2B5EF4-FFF2-40B4-BE49-F238E27FC236}">
                <a16:creationId xmlns:a16="http://schemas.microsoft.com/office/drawing/2014/main" id="{930AD85F-9BA0-483F-A14D-50C7EF7F08F6}"/>
              </a:ext>
            </a:extLst>
          </p:cNvPr>
          <p:cNvPicPr>
            <a:picLocks noChangeAspect="1"/>
          </p:cNvPicPr>
          <p:nvPr/>
        </p:nvPicPr>
        <p:blipFill>
          <a:blip r:embed="rId3"/>
          <a:stretch>
            <a:fillRect/>
          </a:stretch>
        </p:blipFill>
        <p:spPr>
          <a:xfrm>
            <a:off x="3573194" y="1199158"/>
            <a:ext cx="6199456" cy="4593379"/>
          </a:xfrm>
          <a:prstGeom prst="rect">
            <a:avLst/>
          </a:prstGeom>
        </p:spPr>
      </p:pic>
    </p:spTree>
    <p:extLst>
      <p:ext uri="{BB962C8B-B14F-4D97-AF65-F5344CB8AC3E}">
        <p14:creationId xmlns:p14="http://schemas.microsoft.com/office/powerpoint/2010/main" val="157830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223971"/>
            <a:ext cx="9601200" cy="1485900"/>
          </a:xfrm>
        </p:spPr>
        <p:txBody>
          <a:bodyPr/>
          <a:lstStyle/>
          <a:p>
            <a:r>
              <a:rPr lang="en-US" dirty="0"/>
              <a:t>How Sprint Works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7" name="Picture 6">
            <a:extLst>
              <a:ext uri="{FF2B5EF4-FFF2-40B4-BE49-F238E27FC236}">
                <a16:creationId xmlns:a16="http://schemas.microsoft.com/office/drawing/2014/main" id="{C22A423F-E3C8-413C-919B-F7DE7D3770EB}"/>
              </a:ext>
            </a:extLst>
          </p:cNvPr>
          <p:cNvPicPr>
            <a:picLocks noChangeAspect="1"/>
          </p:cNvPicPr>
          <p:nvPr/>
        </p:nvPicPr>
        <p:blipFill>
          <a:blip r:embed="rId3"/>
          <a:stretch>
            <a:fillRect/>
          </a:stretch>
        </p:blipFill>
        <p:spPr>
          <a:xfrm>
            <a:off x="3001548" y="1171575"/>
            <a:ext cx="7258050" cy="4810125"/>
          </a:xfrm>
          <a:prstGeom prst="rect">
            <a:avLst/>
          </a:prstGeom>
        </p:spPr>
      </p:pic>
    </p:spTree>
    <p:extLst>
      <p:ext uri="{BB962C8B-B14F-4D97-AF65-F5344CB8AC3E}">
        <p14:creationId xmlns:p14="http://schemas.microsoft.com/office/powerpoint/2010/main" val="351736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Why Sprint works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7" name="Picture 6">
            <a:extLst>
              <a:ext uri="{FF2B5EF4-FFF2-40B4-BE49-F238E27FC236}">
                <a16:creationId xmlns:a16="http://schemas.microsoft.com/office/drawing/2014/main" id="{148A269D-179C-46A6-B3F8-0EDE685C83CD}"/>
              </a:ext>
            </a:extLst>
          </p:cNvPr>
          <p:cNvPicPr>
            <a:picLocks noChangeAspect="1"/>
          </p:cNvPicPr>
          <p:nvPr/>
        </p:nvPicPr>
        <p:blipFill>
          <a:blip r:embed="rId3"/>
          <a:stretch>
            <a:fillRect/>
          </a:stretch>
        </p:blipFill>
        <p:spPr>
          <a:xfrm>
            <a:off x="1371600" y="1856680"/>
            <a:ext cx="9724147" cy="896825"/>
          </a:xfrm>
          <a:prstGeom prst="rect">
            <a:avLst/>
          </a:prstGeom>
        </p:spPr>
      </p:pic>
      <p:pic>
        <p:nvPicPr>
          <p:cNvPr id="8" name="Picture 7">
            <a:extLst>
              <a:ext uri="{FF2B5EF4-FFF2-40B4-BE49-F238E27FC236}">
                <a16:creationId xmlns:a16="http://schemas.microsoft.com/office/drawing/2014/main" id="{1E88819C-72F3-4BEA-95D5-6A1AF369534D}"/>
              </a:ext>
            </a:extLst>
          </p:cNvPr>
          <p:cNvPicPr>
            <a:picLocks noChangeAspect="1"/>
          </p:cNvPicPr>
          <p:nvPr/>
        </p:nvPicPr>
        <p:blipFill>
          <a:blip r:embed="rId4"/>
          <a:stretch>
            <a:fillRect/>
          </a:stretch>
        </p:blipFill>
        <p:spPr>
          <a:xfrm>
            <a:off x="1371600" y="3090906"/>
            <a:ext cx="9724147" cy="910837"/>
          </a:xfrm>
          <a:prstGeom prst="rect">
            <a:avLst/>
          </a:prstGeom>
        </p:spPr>
      </p:pic>
      <p:pic>
        <p:nvPicPr>
          <p:cNvPr id="9" name="Picture 8">
            <a:extLst>
              <a:ext uri="{FF2B5EF4-FFF2-40B4-BE49-F238E27FC236}">
                <a16:creationId xmlns:a16="http://schemas.microsoft.com/office/drawing/2014/main" id="{AF78E1E8-0083-4908-8E31-19817C3AD7CC}"/>
              </a:ext>
            </a:extLst>
          </p:cNvPr>
          <p:cNvPicPr>
            <a:picLocks noChangeAspect="1"/>
          </p:cNvPicPr>
          <p:nvPr/>
        </p:nvPicPr>
        <p:blipFill>
          <a:blip r:embed="rId5"/>
          <a:stretch>
            <a:fillRect/>
          </a:stretch>
        </p:blipFill>
        <p:spPr>
          <a:xfrm>
            <a:off x="1371600" y="4262882"/>
            <a:ext cx="9724147" cy="846694"/>
          </a:xfrm>
          <a:prstGeom prst="rect">
            <a:avLst/>
          </a:prstGeom>
        </p:spPr>
      </p:pic>
    </p:spTree>
    <p:extLst>
      <p:ext uri="{BB962C8B-B14F-4D97-AF65-F5344CB8AC3E}">
        <p14:creationId xmlns:p14="http://schemas.microsoft.com/office/powerpoint/2010/main" val="23117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Why Sprint works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10" name="Picture 9">
            <a:extLst>
              <a:ext uri="{FF2B5EF4-FFF2-40B4-BE49-F238E27FC236}">
                <a16:creationId xmlns:a16="http://schemas.microsoft.com/office/drawing/2014/main" id="{5CD48BB4-D5BE-4FD1-BA6F-A14B8ADDA96B}"/>
              </a:ext>
            </a:extLst>
          </p:cNvPr>
          <p:cNvPicPr>
            <a:picLocks noChangeAspect="1"/>
          </p:cNvPicPr>
          <p:nvPr/>
        </p:nvPicPr>
        <p:blipFill>
          <a:blip r:embed="rId3"/>
          <a:stretch>
            <a:fillRect/>
          </a:stretch>
        </p:blipFill>
        <p:spPr>
          <a:xfrm>
            <a:off x="1371600" y="1713967"/>
            <a:ext cx="9609754" cy="786023"/>
          </a:xfrm>
          <a:prstGeom prst="rect">
            <a:avLst/>
          </a:prstGeom>
        </p:spPr>
      </p:pic>
      <p:pic>
        <p:nvPicPr>
          <p:cNvPr id="11" name="Picture 10">
            <a:extLst>
              <a:ext uri="{FF2B5EF4-FFF2-40B4-BE49-F238E27FC236}">
                <a16:creationId xmlns:a16="http://schemas.microsoft.com/office/drawing/2014/main" id="{9E83C5F8-1249-4680-9902-330E0D71FF68}"/>
              </a:ext>
            </a:extLst>
          </p:cNvPr>
          <p:cNvPicPr>
            <a:picLocks noChangeAspect="1"/>
          </p:cNvPicPr>
          <p:nvPr/>
        </p:nvPicPr>
        <p:blipFill>
          <a:blip r:embed="rId4"/>
          <a:stretch>
            <a:fillRect/>
          </a:stretch>
        </p:blipFill>
        <p:spPr>
          <a:xfrm>
            <a:off x="1371600" y="2620157"/>
            <a:ext cx="9601200" cy="748481"/>
          </a:xfrm>
          <a:prstGeom prst="rect">
            <a:avLst/>
          </a:prstGeom>
        </p:spPr>
      </p:pic>
      <p:pic>
        <p:nvPicPr>
          <p:cNvPr id="12" name="Picture 11">
            <a:extLst>
              <a:ext uri="{FF2B5EF4-FFF2-40B4-BE49-F238E27FC236}">
                <a16:creationId xmlns:a16="http://schemas.microsoft.com/office/drawing/2014/main" id="{94D15530-3224-4522-AB77-0A6C60F48C67}"/>
              </a:ext>
            </a:extLst>
          </p:cNvPr>
          <p:cNvPicPr>
            <a:picLocks noChangeAspect="1"/>
          </p:cNvPicPr>
          <p:nvPr/>
        </p:nvPicPr>
        <p:blipFill>
          <a:blip r:embed="rId5"/>
          <a:stretch>
            <a:fillRect/>
          </a:stretch>
        </p:blipFill>
        <p:spPr>
          <a:xfrm>
            <a:off x="1371600" y="3528157"/>
            <a:ext cx="9601200" cy="854290"/>
          </a:xfrm>
          <a:prstGeom prst="rect">
            <a:avLst/>
          </a:prstGeom>
        </p:spPr>
      </p:pic>
      <p:pic>
        <p:nvPicPr>
          <p:cNvPr id="13" name="Picture 12">
            <a:extLst>
              <a:ext uri="{FF2B5EF4-FFF2-40B4-BE49-F238E27FC236}">
                <a16:creationId xmlns:a16="http://schemas.microsoft.com/office/drawing/2014/main" id="{DE5F4A92-7DDC-43DC-AA14-09B5222FAD85}"/>
              </a:ext>
            </a:extLst>
          </p:cNvPr>
          <p:cNvPicPr>
            <a:picLocks noChangeAspect="1"/>
          </p:cNvPicPr>
          <p:nvPr/>
        </p:nvPicPr>
        <p:blipFill>
          <a:blip r:embed="rId6"/>
          <a:stretch>
            <a:fillRect/>
          </a:stretch>
        </p:blipFill>
        <p:spPr>
          <a:xfrm>
            <a:off x="1371601" y="4568084"/>
            <a:ext cx="9601200" cy="747323"/>
          </a:xfrm>
          <a:prstGeom prst="rect">
            <a:avLst/>
          </a:prstGeom>
        </p:spPr>
      </p:pic>
    </p:spTree>
    <p:extLst>
      <p:ext uri="{BB962C8B-B14F-4D97-AF65-F5344CB8AC3E}">
        <p14:creationId xmlns:p14="http://schemas.microsoft.com/office/powerpoint/2010/main" val="28968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CDB7C-4BC6-4836-9979-5FC7A0761612}"/>
              </a:ext>
            </a:extLst>
          </p:cNvPr>
          <p:cNvPicPr>
            <a:picLocks noChangeAspect="1"/>
          </p:cNvPicPr>
          <p:nvPr/>
        </p:nvPicPr>
        <p:blipFill>
          <a:blip r:embed="rId2"/>
          <a:stretch>
            <a:fillRect/>
          </a:stretch>
        </p:blipFill>
        <p:spPr>
          <a:xfrm>
            <a:off x="726246" y="5981700"/>
            <a:ext cx="3461442" cy="653102"/>
          </a:xfrm>
          <a:prstGeom prst="rect">
            <a:avLst/>
          </a:prstGeom>
        </p:spPr>
      </p:pic>
      <p:pic>
        <p:nvPicPr>
          <p:cNvPr id="7" name="Picture 6">
            <a:extLst>
              <a:ext uri="{FF2B5EF4-FFF2-40B4-BE49-F238E27FC236}">
                <a16:creationId xmlns:a16="http://schemas.microsoft.com/office/drawing/2014/main" id="{353443BB-30B4-4F28-82B5-2FC82466B008}"/>
              </a:ext>
            </a:extLst>
          </p:cNvPr>
          <p:cNvPicPr>
            <a:picLocks noChangeAspect="1"/>
          </p:cNvPicPr>
          <p:nvPr/>
        </p:nvPicPr>
        <p:blipFill>
          <a:blip r:embed="rId3"/>
          <a:stretch>
            <a:fillRect/>
          </a:stretch>
        </p:blipFill>
        <p:spPr>
          <a:xfrm>
            <a:off x="2376487" y="133950"/>
            <a:ext cx="7439025" cy="5534025"/>
          </a:xfrm>
          <a:prstGeom prst="rect">
            <a:avLst/>
          </a:prstGeom>
        </p:spPr>
      </p:pic>
    </p:spTree>
    <p:extLst>
      <p:ext uri="{BB962C8B-B14F-4D97-AF65-F5344CB8AC3E}">
        <p14:creationId xmlns:p14="http://schemas.microsoft.com/office/powerpoint/2010/main" val="316977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5" name="Picture 4">
            <a:extLst>
              <a:ext uri="{FF2B5EF4-FFF2-40B4-BE49-F238E27FC236}">
                <a16:creationId xmlns:a16="http://schemas.microsoft.com/office/drawing/2014/main" id="{99BA2DE2-B37C-4406-8377-A4D9B3D41811}"/>
              </a:ext>
            </a:extLst>
          </p:cNvPr>
          <p:cNvPicPr>
            <a:picLocks noChangeAspect="1"/>
          </p:cNvPicPr>
          <p:nvPr/>
        </p:nvPicPr>
        <p:blipFill>
          <a:blip r:embed="rId3"/>
          <a:stretch>
            <a:fillRect/>
          </a:stretch>
        </p:blipFill>
        <p:spPr>
          <a:xfrm>
            <a:off x="3562350" y="1747837"/>
            <a:ext cx="5219700" cy="847725"/>
          </a:xfrm>
          <a:prstGeom prst="rect">
            <a:avLst/>
          </a:prstGeom>
        </p:spPr>
      </p:pic>
      <p:pic>
        <p:nvPicPr>
          <p:cNvPr id="7" name="Picture 6">
            <a:extLst>
              <a:ext uri="{FF2B5EF4-FFF2-40B4-BE49-F238E27FC236}">
                <a16:creationId xmlns:a16="http://schemas.microsoft.com/office/drawing/2014/main" id="{9FA19A79-DB56-4D52-AF54-BE124B8C300A}"/>
              </a:ext>
            </a:extLst>
          </p:cNvPr>
          <p:cNvPicPr>
            <a:picLocks noChangeAspect="1"/>
          </p:cNvPicPr>
          <p:nvPr/>
        </p:nvPicPr>
        <p:blipFill>
          <a:blip r:embed="rId4"/>
          <a:stretch>
            <a:fillRect/>
          </a:stretch>
        </p:blipFill>
        <p:spPr>
          <a:xfrm>
            <a:off x="3801146" y="3140837"/>
            <a:ext cx="4742108" cy="2243203"/>
          </a:xfrm>
          <a:prstGeom prst="rect">
            <a:avLst/>
          </a:prstGeom>
        </p:spPr>
      </p:pic>
    </p:spTree>
    <p:extLst>
      <p:ext uri="{BB962C8B-B14F-4D97-AF65-F5344CB8AC3E}">
        <p14:creationId xmlns:p14="http://schemas.microsoft.com/office/powerpoint/2010/main" val="295752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6" name="Picture 5">
            <a:extLst>
              <a:ext uri="{FF2B5EF4-FFF2-40B4-BE49-F238E27FC236}">
                <a16:creationId xmlns:a16="http://schemas.microsoft.com/office/drawing/2014/main" id="{2A160BDE-2FFC-49CE-BF4F-74168684369C}"/>
              </a:ext>
            </a:extLst>
          </p:cNvPr>
          <p:cNvPicPr>
            <a:picLocks noChangeAspect="1"/>
          </p:cNvPicPr>
          <p:nvPr/>
        </p:nvPicPr>
        <p:blipFill>
          <a:blip r:embed="rId3"/>
          <a:stretch>
            <a:fillRect/>
          </a:stretch>
        </p:blipFill>
        <p:spPr>
          <a:xfrm>
            <a:off x="1478573" y="1276350"/>
            <a:ext cx="7277100" cy="895350"/>
          </a:xfrm>
          <a:prstGeom prst="rect">
            <a:avLst/>
          </a:prstGeom>
        </p:spPr>
      </p:pic>
      <p:pic>
        <p:nvPicPr>
          <p:cNvPr id="8" name="Picture 7">
            <a:extLst>
              <a:ext uri="{FF2B5EF4-FFF2-40B4-BE49-F238E27FC236}">
                <a16:creationId xmlns:a16="http://schemas.microsoft.com/office/drawing/2014/main" id="{50C4F3D5-5FA4-499D-801D-5C163ECF78E2}"/>
              </a:ext>
            </a:extLst>
          </p:cNvPr>
          <p:cNvPicPr>
            <a:picLocks noChangeAspect="1"/>
          </p:cNvPicPr>
          <p:nvPr/>
        </p:nvPicPr>
        <p:blipFill>
          <a:blip r:embed="rId4"/>
          <a:stretch>
            <a:fillRect/>
          </a:stretch>
        </p:blipFill>
        <p:spPr>
          <a:xfrm>
            <a:off x="1478573" y="2649474"/>
            <a:ext cx="5438775" cy="600075"/>
          </a:xfrm>
          <a:prstGeom prst="rect">
            <a:avLst/>
          </a:prstGeom>
        </p:spPr>
      </p:pic>
      <p:pic>
        <p:nvPicPr>
          <p:cNvPr id="9" name="Picture 8">
            <a:extLst>
              <a:ext uri="{FF2B5EF4-FFF2-40B4-BE49-F238E27FC236}">
                <a16:creationId xmlns:a16="http://schemas.microsoft.com/office/drawing/2014/main" id="{E11F5735-1482-4C26-AFBF-CAD99899029A}"/>
              </a:ext>
            </a:extLst>
          </p:cNvPr>
          <p:cNvPicPr>
            <a:picLocks noChangeAspect="1"/>
          </p:cNvPicPr>
          <p:nvPr/>
        </p:nvPicPr>
        <p:blipFill>
          <a:blip r:embed="rId5"/>
          <a:stretch>
            <a:fillRect/>
          </a:stretch>
        </p:blipFill>
        <p:spPr>
          <a:xfrm>
            <a:off x="1478574" y="3431047"/>
            <a:ext cx="5438774" cy="592551"/>
          </a:xfrm>
          <a:prstGeom prst="rect">
            <a:avLst/>
          </a:prstGeom>
        </p:spPr>
      </p:pic>
      <p:pic>
        <p:nvPicPr>
          <p:cNvPr id="10" name="Picture 9">
            <a:extLst>
              <a:ext uri="{FF2B5EF4-FFF2-40B4-BE49-F238E27FC236}">
                <a16:creationId xmlns:a16="http://schemas.microsoft.com/office/drawing/2014/main" id="{B3BB7835-FDA6-43CF-943B-1FA702242FFF}"/>
              </a:ext>
            </a:extLst>
          </p:cNvPr>
          <p:cNvPicPr>
            <a:picLocks noChangeAspect="1"/>
          </p:cNvPicPr>
          <p:nvPr/>
        </p:nvPicPr>
        <p:blipFill>
          <a:blip r:embed="rId6"/>
          <a:stretch>
            <a:fillRect/>
          </a:stretch>
        </p:blipFill>
        <p:spPr>
          <a:xfrm>
            <a:off x="1478573" y="4200052"/>
            <a:ext cx="5438774" cy="1762163"/>
          </a:xfrm>
          <a:prstGeom prst="rect">
            <a:avLst/>
          </a:prstGeom>
        </p:spPr>
      </p:pic>
    </p:spTree>
    <p:extLst>
      <p:ext uri="{BB962C8B-B14F-4D97-AF65-F5344CB8AC3E}">
        <p14:creationId xmlns:p14="http://schemas.microsoft.com/office/powerpoint/2010/main" val="279807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6" name="Picture 5">
            <a:extLst>
              <a:ext uri="{FF2B5EF4-FFF2-40B4-BE49-F238E27FC236}">
                <a16:creationId xmlns:a16="http://schemas.microsoft.com/office/drawing/2014/main" id="{2A160BDE-2FFC-49CE-BF4F-74168684369C}"/>
              </a:ext>
            </a:extLst>
          </p:cNvPr>
          <p:cNvPicPr>
            <a:picLocks noChangeAspect="1"/>
          </p:cNvPicPr>
          <p:nvPr/>
        </p:nvPicPr>
        <p:blipFill>
          <a:blip r:embed="rId3"/>
          <a:stretch>
            <a:fillRect/>
          </a:stretch>
        </p:blipFill>
        <p:spPr>
          <a:xfrm>
            <a:off x="1478573" y="1276350"/>
            <a:ext cx="7277100" cy="895350"/>
          </a:xfrm>
          <a:prstGeom prst="rect">
            <a:avLst/>
          </a:prstGeom>
        </p:spPr>
      </p:pic>
      <p:pic>
        <p:nvPicPr>
          <p:cNvPr id="11" name="Picture 10">
            <a:extLst>
              <a:ext uri="{FF2B5EF4-FFF2-40B4-BE49-F238E27FC236}">
                <a16:creationId xmlns:a16="http://schemas.microsoft.com/office/drawing/2014/main" id="{E230DADC-57B3-4F46-B4B3-2CE65D2C0141}"/>
              </a:ext>
            </a:extLst>
          </p:cNvPr>
          <p:cNvPicPr>
            <a:picLocks noChangeAspect="1"/>
          </p:cNvPicPr>
          <p:nvPr/>
        </p:nvPicPr>
        <p:blipFill>
          <a:blip r:embed="rId4"/>
          <a:stretch>
            <a:fillRect/>
          </a:stretch>
        </p:blipFill>
        <p:spPr>
          <a:xfrm>
            <a:off x="1450426" y="2449476"/>
            <a:ext cx="5466921" cy="850760"/>
          </a:xfrm>
          <a:prstGeom prst="rect">
            <a:avLst/>
          </a:prstGeom>
        </p:spPr>
      </p:pic>
      <p:pic>
        <p:nvPicPr>
          <p:cNvPr id="12" name="Picture 11">
            <a:extLst>
              <a:ext uri="{FF2B5EF4-FFF2-40B4-BE49-F238E27FC236}">
                <a16:creationId xmlns:a16="http://schemas.microsoft.com/office/drawing/2014/main" id="{5319AFDB-B77E-4DBA-AAFD-DAE928881E3D}"/>
              </a:ext>
            </a:extLst>
          </p:cNvPr>
          <p:cNvPicPr>
            <a:picLocks noChangeAspect="1"/>
          </p:cNvPicPr>
          <p:nvPr/>
        </p:nvPicPr>
        <p:blipFill>
          <a:blip r:embed="rId5"/>
          <a:stretch>
            <a:fillRect/>
          </a:stretch>
        </p:blipFill>
        <p:spPr>
          <a:xfrm>
            <a:off x="1450426" y="3521026"/>
            <a:ext cx="5438774" cy="547298"/>
          </a:xfrm>
          <a:prstGeom prst="rect">
            <a:avLst/>
          </a:prstGeom>
        </p:spPr>
      </p:pic>
    </p:spTree>
    <p:extLst>
      <p:ext uri="{BB962C8B-B14F-4D97-AF65-F5344CB8AC3E}">
        <p14:creationId xmlns:p14="http://schemas.microsoft.com/office/powerpoint/2010/main" val="228914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099930" y="1411357"/>
            <a:ext cx="9601200" cy="1485900"/>
          </a:xfrm>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
        <p:nvSpPr>
          <p:cNvPr id="10" name="Title 1">
            <a:extLst>
              <a:ext uri="{FF2B5EF4-FFF2-40B4-BE49-F238E27FC236}">
                <a16:creationId xmlns:a16="http://schemas.microsoft.com/office/drawing/2014/main" id="{F0568165-72B9-44EA-B87C-4047D303BCB2}"/>
              </a:ext>
            </a:extLst>
          </p:cNvPr>
          <p:cNvSpPr txBox="1">
            <a:spLocks/>
          </p:cNvSpPr>
          <p:nvPr/>
        </p:nvSpPr>
        <p:spPr>
          <a:xfrm>
            <a:off x="1099930" y="323021"/>
            <a:ext cx="9071113" cy="72555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Kanban</a:t>
            </a:r>
          </a:p>
        </p:txBody>
      </p:sp>
      <p:sp>
        <p:nvSpPr>
          <p:cNvPr id="8" name="Rectangle 7">
            <a:extLst>
              <a:ext uri="{FF2B5EF4-FFF2-40B4-BE49-F238E27FC236}">
                <a16:creationId xmlns:a16="http://schemas.microsoft.com/office/drawing/2014/main" id="{B4E7DEE9-F07C-416D-BA60-30BD532AABD5}"/>
              </a:ext>
            </a:extLst>
          </p:cNvPr>
          <p:cNvSpPr/>
          <p:nvPr/>
        </p:nvSpPr>
        <p:spPr>
          <a:xfrm>
            <a:off x="1007165" y="1411357"/>
            <a:ext cx="10376452" cy="2031325"/>
          </a:xfrm>
          <a:prstGeom prst="rect">
            <a:avLst/>
          </a:prstGeom>
        </p:spPr>
        <p:txBody>
          <a:bodyPr wrap="square">
            <a:spAutoFit/>
          </a:bodyPr>
          <a:lstStyle/>
          <a:p>
            <a:pPr marL="285750" indent="-285750">
              <a:buFont typeface="Arial" panose="020B0604020202020204" pitchFamily="34" charset="0"/>
              <a:buChar char="•"/>
            </a:pPr>
            <a:r>
              <a:rPr lang="en-US" b="1" dirty="0">
                <a:solidFill>
                  <a:srgbClr val="222222"/>
                </a:solidFill>
              </a:rPr>
              <a:t>Kanban</a:t>
            </a:r>
            <a:r>
              <a:rPr lang="en-US" dirty="0">
                <a:solidFill>
                  <a:srgbClr val="222222"/>
                </a:solidFill>
              </a:rPr>
              <a:t> (signboard or billboard) is a lean method to: </a:t>
            </a:r>
          </a:p>
          <a:p>
            <a:pPr marL="742950" lvl="1" indent="-285750">
              <a:buFont typeface="Arial" panose="020B0604020202020204" pitchFamily="34" charset="0"/>
              <a:buChar char="•"/>
            </a:pPr>
            <a:endParaRPr lang="en-US" dirty="0">
              <a:solidFill>
                <a:srgbClr val="222222"/>
              </a:solidFill>
            </a:endParaRPr>
          </a:p>
          <a:p>
            <a:pPr marL="742950" lvl="1" indent="-285750">
              <a:buFont typeface="Arial" panose="020B0604020202020204" pitchFamily="34" charset="0"/>
              <a:buChar char="•"/>
            </a:pPr>
            <a:r>
              <a:rPr lang="en-US" dirty="0">
                <a:solidFill>
                  <a:srgbClr val="222222"/>
                </a:solidFill>
              </a:rPr>
              <a:t>Manage and improve work across human systems. </a:t>
            </a:r>
          </a:p>
          <a:p>
            <a:pPr marL="742950" lvl="1" indent="-285750">
              <a:buFont typeface="Arial" panose="020B0604020202020204" pitchFamily="34" charset="0"/>
              <a:buChar char="•"/>
            </a:pPr>
            <a:endParaRPr lang="en-US" dirty="0">
              <a:solidFill>
                <a:srgbClr val="222222"/>
              </a:solidFill>
            </a:endParaRPr>
          </a:p>
          <a:p>
            <a:pPr marL="742950" lvl="1" indent="-285750">
              <a:buFont typeface="Arial" panose="020B0604020202020204" pitchFamily="34" charset="0"/>
              <a:buChar char="•"/>
            </a:pPr>
            <a:r>
              <a:rPr lang="en-US" dirty="0">
                <a:solidFill>
                  <a:srgbClr val="222222"/>
                </a:solidFill>
              </a:rPr>
              <a:t>Manage work by balancing demands with available capacity</a:t>
            </a:r>
          </a:p>
          <a:p>
            <a:pPr marL="742950" lvl="1" indent="-285750">
              <a:buFont typeface="Arial" panose="020B0604020202020204" pitchFamily="34" charset="0"/>
              <a:buChar char="•"/>
            </a:pPr>
            <a:endParaRPr lang="en-US" dirty="0">
              <a:solidFill>
                <a:srgbClr val="222222"/>
              </a:solidFill>
            </a:endParaRPr>
          </a:p>
          <a:p>
            <a:pPr marL="742950" lvl="1" indent="-285750">
              <a:buFont typeface="Arial" panose="020B0604020202020204" pitchFamily="34" charset="0"/>
              <a:buChar char="•"/>
            </a:pPr>
            <a:r>
              <a:rPr lang="en-US" dirty="0">
                <a:solidFill>
                  <a:srgbClr val="222222"/>
                </a:solidFill>
              </a:rPr>
              <a:t>And by Improving the handling of system-level bottlenecks.</a:t>
            </a:r>
            <a:endParaRPr lang="en-US" dirty="0"/>
          </a:p>
        </p:txBody>
      </p:sp>
      <p:pic>
        <p:nvPicPr>
          <p:cNvPr id="2050" name="Picture 2" descr="Kanban board example.jpg">
            <a:extLst>
              <a:ext uri="{FF2B5EF4-FFF2-40B4-BE49-F238E27FC236}">
                <a16:creationId xmlns:a16="http://schemas.microsoft.com/office/drawing/2014/main" id="{E8552688-1564-4B6A-849D-E6D6229C6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774" y="3159206"/>
            <a:ext cx="3988904" cy="328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60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099930" y="1411357"/>
            <a:ext cx="9601200" cy="1485900"/>
          </a:xfrm>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
        <p:nvSpPr>
          <p:cNvPr id="10" name="Title 1">
            <a:extLst>
              <a:ext uri="{FF2B5EF4-FFF2-40B4-BE49-F238E27FC236}">
                <a16:creationId xmlns:a16="http://schemas.microsoft.com/office/drawing/2014/main" id="{F0568165-72B9-44EA-B87C-4047D303BCB2}"/>
              </a:ext>
            </a:extLst>
          </p:cNvPr>
          <p:cNvSpPr txBox="1">
            <a:spLocks/>
          </p:cNvSpPr>
          <p:nvPr/>
        </p:nvSpPr>
        <p:spPr>
          <a:xfrm>
            <a:off x="1099930" y="323021"/>
            <a:ext cx="9071113" cy="72555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General Workflow and Kanban</a:t>
            </a:r>
          </a:p>
        </p:txBody>
      </p:sp>
      <p:pic>
        <p:nvPicPr>
          <p:cNvPr id="3076" name="Picture 4" descr="Sample Kanban Board.png">
            <a:extLst>
              <a:ext uri="{FF2B5EF4-FFF2-40B4-BE49-F238E27FC236}">
                <a16:creationId xmlns:a16="http://schemas.microsoft.com/office/drawing/2014/main" id="{CB86B9A1-573C-4516-A531-7C8CA55E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790" y="1161015"/>
            <a:ext cx="8679069" cy="488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6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099930" y="1411357"/>
            <a:ext cx="9601200" cy="1485900"/>
          </a:xfrm>
        </p:spPr>
        <p:txBody>
          <a:bodyPr/>
          <a:lstStyle/>
          <a:p>
            <a:r>
              <a:rPr lang="en-US" dirty="0"/>
              <a:t>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sp>
        <p:nvSpPr>
          <p:cNvPr id="10" name="Title 1">
            <a:extLst>
              <a:ext uri="{FF2B5EF4-FFF2-40B4-BE49-F238E27FC236}">
                <a16:creationId xmlns:a16="http://schemas.microsoft.com/office/drawing/2014/main" id="{F0568165-72B9-44EA-B87C-4047D303BCB2}"/>
              </a:ext>
            </a:extLst>
          </p:cNvPr>
          <p:cNvSpPr txBox="1">
            <a:spLocks/>
          </p:cNvSpPr>
          <p:nvPr/>
        </p:nvSpPr>
        <p:spPr>
          <a:xfrm>
            <a:off x="1099930" y="323021"/>
            <a:ext cx="9071113" cy="72555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Scrumban</a:t>
            </a:r>
          </a:p>
        </p:txBody>
      </p:sp>
      <p:sp>
        <p:nvSpPr>
          <p:cNvPr id="8" name="Rectangle 7">
            <a:extLst>
              <a:ext uri="{FF2B5EF4-FFF2-40B4-BE49-F238E27FC236}">
                <a16:creationId xmlns:a16="http://schemas.microsoft.com/office/drawing/2014/main" id="{B4E7DEE9-F07C-416D-BA60-30BD532AABD5}"/>
              </a:ext>
            </a:extLst>
          </p:cNvPr>
          <p:cNvSpPr/>
          <p:nvPr/>
        </p:nvSpPr>
        <p:spPr>
          <a:xfrm>
            <a:off x="1007165" y="1411357"/>
            <a:ext cx="10376452"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rPr>
              <a:t>Scrumban is a software production model based on Scrum and </a:t>
            </a:r>
            <a:r>
              <a:rPr lang="en-US" dirty="0">
                <a:solidFill>
                  <a:srgbClr val="0B0080"/>
                </a:solidFill>
                <a:hlinkClick r:id="rId3" tooltip="Kanban (development)"/>
              </a:rPr>
              <a:t>Kanban</a:t>
            </a:r>
            <a:endParaRPr lang="en-US" dirty="0">
              <a:solidFill>
                <a:srgbClr val="0B0080"/>
              </a:solidFill>
            </a:endParaRPr>
          </a:p>
          <a:p>
            <a:pPr marL="285750" indent="-285750">
              <a:buFont typeface="Arial" panose="020B0604020202020204" pitchFamily="34" charset="0"/>
              <a:buChar char="•"/>
            </a:pPr>
            <a:endParaRPr lang="en-US" dirty="0">
              <a:solidFill>
                <a:srgbClr val="0B0080"/>
              </a:solidFill>
            </a:endParaRPr>
          </a:p>
          <a:p>
            <a:pPr marL="285750" indent="-285750">
              <a:buFont typeface="Arial" panose="020B0604020202020204" pitchFamily="34" charset="0"/>
              <a:buChar char="•"/>
            </a:pPr>
            <a:r>
              <a:rPr lang="en-US" dirty="0"/>
              <a:t>Especially suited for product maintenance with frequent and unexpected work items, such as production defects or programming errors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illustrate each stage of work, teams working in the same space often use post-it notes or a large whiteboard.[58] In the case of decentralized teams, stage-illustration software such as </a:t>
            </a:r>
            <a:r>
              <a:rPr lang="en-US" u="sng" dirty="0" err="1"/>
              <a:t>Assembla</a:t>
            </a:r>
            <a:r>
              <a:rPr lang="en-US" dirty="0"/>
              <a:t>, </a:t>
            </a:r>
            <a:r>
              <a:rPr lang="en-US" u="sng" dirty="0"/>
              <a:t>JIRA</a:t>
            </a:r>
            <a:r>
              <a:rPr lang="en-US" dirty="0"/>
              <a:t> or </a:t>
            </a:r>
            <a:r>
              <a:rPr lang="en-US" u="sng" dirty="0" err="1"/>
              <a:t>Agilo</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Major differences between scrum and Kanban is that in scrum work is divided into sprints that last a fixed amount of time, whereas in Kanban the flow of work is continuous</a:t>
            </a:r>
          </a:p>
        </p:txBody>
      </p:sp>
    </p:spTree>
    <p:extLst>
      <p:ext uri="{BB962C8B-B14F-4D97-AF65-F5344CB8AC3E}">
        <p14:creationId xmlns:p14="http://schemas.microsoft.com/office/powerpoint/2010/main" val="3356406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Just get started !!!</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7" name="Picture 6">
            <a:extLst>
              <a:ext uri="{FF2B5EF4-FFF2-40B4-BE49-F238E27FC236}">
                <a16:creationId xmlns:a16="http://schemas.microsoft.com/office/drawing/2014/main" id="{98C1D248-CC0F-41A4-8172-51E6788F04EA}"/>
              </a:ext>
            </a:extLst>
          </p:cNvPr>
          <p:cNvPicPr>
            <a:picLocks noChangeAspect="1"/>
          </p:cNvPicPr>
          <p:nvPr/>
        </p:nvPicPr>
        <p:blipFill>
          <a:blip r:embed="rId3"/>
          <a:stretch>
            <a:fillRect/>
          </a:stretch>
        </p:blipFill>
        <p:spPr>
          <a:xfrm>
            <a:off x="1386371" y="1817750"/>
            <a:ext cx="8424958" cy="2258949"/>
          </a:xfrm>
          <a:prstGeom prst="rect">
            <a:avLst/>
          </a:prstGeom>
        </p:spPr>
      </p:pic>
      <p:pic>
        <p:nvPicPr>
          <p:cNvPr id="8" name="Picture 7">
            <a:extLst>
              <a:ext uri="{FF2B5EF4-FFF2-40B4-BE49-F238E27FC236}">
                <a16:creationId xmlns:a16="http://schemas.microsoft.com/office/drawing/2014/main" id="{166CA1FB-FD5A-452A-8FD7-B5E130310796}"/>
              </a:ext>
            </a:extLst>
          </p:cNvPr>
          <p:cNvPicPr>
            <a:picLocks noChangeAspect="1"/>
          </p:cNvPicPr>
          <p:nvPr/>
        </p:nvPicPr>
        <p:blipFill>
          <a:blip r:embed="rId4"/>
          <a:stretch>
            <a:fillRect/>
          </a:stretch>
        </p:blipFill>
        <p:spPr>
          <a:xfrm>
            <a:off x="1386370" y="4528658"/>
            <a:ext cx="8424957" cy="1390413"/>
          </a:xfrm>
          <a:prstGeom prst="rect">
            <a:avLst/>
          </a:prstGeom>
        </p:spPr>
      </p:pic>
    </p:spTree>
    <p:extLst>
      <p:ext uri="{BB962C8B-B14F-4D97-AF65-F5344CB8AC3E}">
        <p14:creationId xmlns:p14="http://schemas.microsoft.com/office/powerpoint/2010/main" val="385966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 Reference and bibliography</a:t>
            </a:r>
          </a:p>
        </p:txBody>
      </p:sp>
      <p:sp>
        <p:nvSpPr>
          <p:cNvPr id="7" name="Content Placeholder 6">
            <a:extLst>
              <a:ext uri="{FF2B5EF4-FFF2-40B4-BE49-F238E27FC236}">
                <a16:creationId xmlns:a16="http://schemas.microsoft.com/office/drawing/2014/main" id="{ECDCACCA-32B9-42F1-94C3-3C5A3F6CC905}"/>
              </a:ext>
            </a:extLst>
          </p:cNvPr>
          <p:cNvSpPr>
            <a:spLocks noGrp="1"/>
          </p:cNvSpPr>
          <p:nvPr>
            <p:ph sz="half" idx="1"/>
          </p:nvPr>
        </p:nvSpPr>
        <p:spPr>
          <a:xfrm>
            <a:off x="1371600" y="1761066"/>
            <a:ext cx="8991600" cy="3581401"/>
          </a:xfrm>
        </p:spPr>
        <p:txBody>
          <a:bodyPr>
            <a:normAutofit fontScale="92500" lnSpcReduction="20000"/>
          </a:bodyPr>
          <a:lstStyle/>
          <a:p>
            <a:endParaRPr lang="en-US" dirty="0"/>
          </a:p>
          <a:p>
            <a:r>
              <a:rPr lang="en-US" dirty="0">
                <a:hlinkClick r:id="rId2"/>
              </a:rPr>
              <a:t>https://www.scrumguides.org/docs/scrumguide/v2016/2016-Scrum-Guide-US.pdf</a:t>
            </a:r>
            <a:endParaRPr lang="en-US" dirty="0"/>
          </a:p>
          <a:p>
            <a:r>
              <a:rPr lang="en-US" dirty="0"/>
              <a:t>Pichler, Roman. </a:t>
            </a:r>
            <a:r>
              <a:rPr lang="en-US" i="1" dirty="0"/>
              <a:t>Agile Product Management with Scrum: Creating Products that Customers Love</a:t>
            </a:r>
            <a:r>
              <a:rPr lang="en-US" dirty="0"/>
              <a:t>. Upper Saddle River, NJ: Addison-Wesley, 2010</a:t>
            </a:r>
          </a:p>
          <a:p>
            <a:r>
              <a:rPr lang="en-US" dirty="0">
                <a:hlinkClick r:id="rId3"/>
              </a:rPr>
              <a:t>https://www.atlassian.com/agile/scrum/backlogs</a:t>
            </a:r>
            <a:r>
              <a:rPr lang="en-US" dirty="0"/>
              <a:t>.</a:t>
            </a:r>
          </a:p>
          <a:p>
            <a:r>
              <a:rPr lang="en-US" dirty="0">
                <a:hlinkClick r:id="rId4"/>
              </a:rPr>
              <a:t>https://www.scrumalliance.org/learn-about-scrum/community-webinars/webinar-replays/scrum-fundamentals/the-role-of-the-product-owner</a:t>
            </a:r>
            <a:endParaRPr lang="en-US" dirty="0"/>
          </a:p>
          <a:p>
            <a:r>
              <a:rPr lang="en-US" dirty="0">
                <a:hlinkClick r:id="rId5"/>
              </a:rPr>
              <a:t>https://www.amazon.com/Essential-Scrum-Practical-Addison-Wesley-Signature/dp/0137043295</a:t>
            </a:r>
            <a:endParaRPr lang="en-US" dirty="0"/>
          </a:p>
          <a:p>
            <a:r>
              <a:rPr lang="en-US" dirty="0">
                <a:hlinkClick r:id="rId6"/>
              </a:rPr>
              <a:t>https://www.infoq.com/minibooks/kanban-scrum-minibook</a:t>
            </a:r>
            <a:endParaRPr lang="en-US" dirty="0"/>
          </a:p>
          <a:p>
            <a:endParaRPr lang="en-US" dirty="0"/>
          </a:p>
          <a:p>
            <a:endParaRPr lang="en-US" dirty="0"/>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7"/>
          <a:stretch>
            <a:fillRect/>
          </a:stretch>
        </p:blipFill>
        <p:spPr>
          <a:xfrm>
            <a:off x="1371600" y="5981700"/>
            <a:ext cx="3462828" cy="652329"/>
          </a:xfrm>
          <a:prstGeom prst="rect">
            <a:avLst/>
          </a:prstGeom>
        </p:spPr>
      </p:pic>
    </p:spTree>
    <p:extLst>
      <p:ext uri="{BB962C8B-B14F-4D97-AF65-F5344CB8AC3E}">
        <p14:creationId xmlns:p14="http://schemas.microsoft.com/office/powerpoint/2010/main" val="165159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CDB7C-4BC6-4836-9979-5FC7A0761612}"/>
              </a:ext>
            </a:extLst>
          </p:cNvPr>
          <p:cNvPicPr>
            <a:picLocks noChangeAspect="1"/>
          </p:cNvPicPr>
          <p:nvPr/>
        </p:nvPicPr>
        <p:blipFill>
          <a:blip r:embed="rId2"/>
          <a:stretch>
            <a:fillRect/>
          </a:stretch>
        </p:blipFill>
        <p:spPr>
          <a:xfrm>
            <a:off x="726246" y="5981700"/>
            <a:ext cx="3461442" cy="653102"/>
          </a:xfrm>
          <a:prstGeom prst="rect">
            <a:avLst/>
          </a:prstGeom>
        </p:spPr>
      </p:pic>
      <p:sp>
        <p:nvSpPr>
          <p:cNvPr id="2" name="Rectangle 1">
            <a:extLst>
              <a:ext uri="{FF2B5EF4-FFF2-40B4-BE49-F238E27FC236}">
                <a16:creationId xmlns:a16="http://schemas.microsoft.com/office/drawing/2014/main" id="{D29873E6-EB3D-4C51-8D92-B64389BC27CD}"/>
              </a:ext>
            </a:extLst>
          </p:cNvPr>
          <p:cNvSpPr/>
          <p:nvPr/>
        </p:nvSpPr>
        <p:spPr>
          <a:xfrm>
            <a:off x="1630017" y="1384349"/>
            <a:ext cx="9515059" cy="4154984"/>
          </a:xfrm>
          <a:prstGeom prst="rect">
            <a:avLst/>
          </a:prstGeom>
        </p:spPr>
        <p:txBody>
          <a:bodyPr wrap="square">
            <a:spAutoFit/>
          </a:bodyPr>
          <a:lstStyle/>
          <a:p>
            <a:r>
              <a:rPr lang="en-US" sz="2400" b="1" dirty="0"/>
              <a:t>Scrum</a:t>
            </a:r>
            <a:r>
              <a:rPr lang="en-US" sz="2400" dirty="0"/>
              <a:t> (n): A framework within which people can address complex adaptive problems, while productively and creatively delivering products of the highest possible value. </a:t>
            </a:r>
          </a:p>
          <a:p>
            <a:endParaRPr lang="en-US" sz="2400" dirty="0"/>
          </a:p>
          <a:p>
            <a:r>
              <a:rPr lang="en-US" sz="2400" dirty="0"/>
              <a:t>Scrum is: </a:t>
            </a:r>
          </a:p>
          <a:p>
            <a:endParaRPr lang="en-US" sz="2400" dirty="0"/>
          </a:p>
          <a:p>
            <a:pPr marL="285750" indent="-285750">
              <a:buFont typeface="Arial" panose="020B0604020202020204" pitchFamily="34" charset="0"/>
              <a:buChar char="•"/>
            </a:pPr>
            <a:r>
              <a:rPr lang="en-US" sz="2400" dirty="0"/>
              <a:t>Lightweight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Simple to understand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Difficult to master</a:t>
            </a:r>
          </a:p>
        </p:txBody>
      </p:sp>
      <p:sp>
        <p:nvSpPr>
          <p:cNvPr id="5" name="Rectangle 4">
            <a:extLst>
              <a:ext uri="{FF2B5EF4-FFF2-40B4-BE49-F238E27FC236}">
                <a16:creationId xmlns:a16="http://schemas.microsoft.com/office/drawing/2014/main" id="{CAA49A3C-C311-4304-B4F6-3600BDE77B96}"/>
              </a:ext>
            </a:extLst>
          </p:cNvPr>
          <p:cNvSpPr/>
          <p:nvPr/>
        </p:nvSpPr>
        <p:spPr>
          <a:xfrm>
            <a:off x="1252330" y="506968"/>
            <a:ext cx="9892747" cy="584775"/>
          </a:xfrm>
          <a:prstGeom prst="rect">
            <a:avLst/>
          </a:prstGeom>
        </p:spPr>
        <p:txBody>
          <a:bodyPr wrap="square">
            <a:spAutoFit/>
          </a:bodyPr>
          <a:lstStyle/>
          <a:p>
            <a:r>
              <a:rPr lang="en-US" sz="3200" b="1" dirty="0">
                <a:latin typeface="+mj-lt"/>
              </a:rPr>
              <a:t>Definition</a:t>
            </a:r>
            <a:r>
              <a:rPr lang="en-US" sz="3200" b="1" dirty="0"/>
              <a:t> of Scrum</a:t>
            </a:r>
          </a:p>
        </p:txBody>
      </p:sp>
    </p:spTree>
    <p:extLst>
      <p:ext uri="{BB962C8B-B14F-4D97-AF65-F5344CB8AC3E}">
        <p14:creationId xmlns:p14="http://schemas.microsoft.com/office/powerpoint/2010/main" val="283062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Scrum Supports Organization in 3 ways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8" name="Picture 7">
            <a:extLst>
              <a:ext uri="{FF2B5EF4-FFF2-40B4-BE49-F238E27FC236}">
                <a16:creationId xmlns:a16="http://schemas.microsoft.com/office/drawing/2014/main" id="{064ABBF3-C236-4D45-8075-FB9DF163161C}"/>
              </a:ext>
            </a:extLst>
          </p:cNvPr>
          <p:cNvPicPr>
            <a:picLocks noChangeAspect="1"/>
          </p:cNvPicPr>
          <p:nvPr/>
        </p:nvPicPr>
        <p:blipFill>
          <a:blip r:embed="rId3"/>
          <a:stretch>
            <a:fillRect/>
          </a:stretch>
        </p:blipFill>
        <p:spPr>
          <a:xfrm>
            <a:off x="1219200" y="1601683"/>
            <a:ext cx="8077576" cy="1619750"/>
          </a:xfrm>
          <a:prstGeom prst="rect">
            <a:avLst/>
          </a:prstGeom>
        </p:spPr>
      </p:pic>
      <p:pic>
        <p:nvPicPr>
          <p:cNvPr id="9" name="Picture 8">
            <a:extLst>
              <a:ext uri="{FF2B5EF4-FFF2-40B4-BE49-F238E27FC236}">
                <a16:creationId xmlns:a16="http://schemas.microsoft.com/office/drawing/2014/main" id="{AFC10D77-6401-4D3E-B2D3-7B375A9B7234}"/>
              </a:ext>
            </a:extLst>
          </p:cNvPr>
          <p:cNvPicPr>
            <a:picLocks noChangeAspect="1"/>
          </p:cNvPicPr>
          <p:nvPr/>
        </p:nvPicPr>
        <p:blipFill>
          <a:blip r:embed="rId4"/>
          <a:stretch>
            <a:fillRect/>
          </a:stretch>
        </p:blipFill>
        <p:spPr>
          <a:xfrm>
            <a:off x="1219200" y="3381262"/>
            <a:ext cx="8077576" cy="1300085"/>
          </a:xfrm>
          <a:prstGeom prst="rect">
            <a:avLst/>
          </a:prstGeom>
        </p:spPr>
      </p:pic>
      <p:pic>
        <p:nvPicPr>
          <p:cNvPr id="10" name="Picture 9">
            <a:extLst>
              <a:ext uri="{FF2B5EF4-FFF2-40B4-BE49-F238E27FC236}">
                <a16:creationId xmlns:a16="http://schemas.microsoft.com/office/drawing/2014/main" id="{B759A987-4A7E-441E-A084-ED2CF4C199AC}"/>
              </a:ext>
            </a:extLst>
          </p:cNvPr>
          <p:cNvPicPr>
            <a:picLocks noChangeAspect="1"/>
          </p:cNvPicPr>
          <p:nvPr/>
        </p:nvPicPr>
        <p:blipFill>
          <a:blip r:embed="rId5"/>
          <a:stretch>
            <a:fillRect/>
          </a:stretch>
        </p:blipFill>
        <p:spPr>
          <a:xfrm>
            <a:off x="1219200" y="4808771"/>
            <a:ext cx="8077576" cy="1222900"/>
          </a:xfrm>
          <a:prstGeom prst="rect">
            <a:avLst/>
          </a:prstGeom>
        </p:spPr>
      </p:pic>
    </p:spTree>
    <p:extLst>
      <p:ext uri="{BB962C8B-B14F-4D97-AF65-F5344CB8AC3E}">
        <p14:creationId xmlns:p14="http://schemas.microsoft.com/office/powerpoint/2010/main" val="41955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p:txBody>
          <a:bodyPr/>
          <a:lstStyle/>
          <a:p>
            <a:r>
              <a:rPr lang="en-US" dirty="0"/>
              <a:t>Scrum Framework</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5" name="Picture 4">
            <a:extLst>
              <a:ext uri="{FF2B5EF4-FFF2-40B4-BE49-F238E27FC236}">
                <a16:creationId xmlns:a16="http://schemas.microsoft.com/office/drawing/2014/main" id="{7ACFDE65-FE30-4F74-B161-CB20F9AD229A}"/>
              </a:ext>
            </a:extLst>
          </p:cNvPr>
          <p:cNvPicPr>
            <a:picLocks noChangeAspect="1"/>
          </p:cNvPicPr>
          <p:nvPr/>
        </p:nvPicPr>
        <p:blipFill>
          <a:blip r:embed="rId3"/>
          <a:stretch>
            <a:fillRect/>
          </a:stretch>
        </p:blipFill>
        <p:spPr>
          <a:xfrm>
            <a:off x="3953021" y="1483626"/>
            <a:ext cx="5867253" cy="4374180"/>
          </a:xfrm>
          <a:prstGeom prst="rect">
            <a:avLst/>
          </a:prstGeom>
        </p:spPr>
      </p:pic>
    </p:spTree>
    <p:extLst>
      <p:ext uri="{BB962C8B-B14F-4D97-AF65-F5344CB8AC3E}">
        <p14:creationId xmlns:p14="http://schemas.microsoft.com/office/powerpoint/2010/main" val="358581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295400" y="262657"/>
            <a:ext cx="9601200" cy="1485900"/>
          </a:xfrm>
        </p:spPr>
        <p:txBody>
          <a:bodyPr/>
          <a:lstStyle/>
          <a:p>
            <a:r>
              <a:rPr lang="en-US" dirty="0"/>
              <a:t>Scrum Roles</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7" name="Picture 6">
            <a:extLst>
              <a:ext uri="{FF2B5EF4-FFF2-40B4-BE49-F238E27FC236}">
                <a16:creationId xmlns:a16="http://schemas.microsoft.com/office/drawing/2014/main" id="{56803FB6-24EE-4378-98DB-05762EDC8A85}"/>
              </a:ext>
            </a:extLst>
          </p:cNvPr>
          <p:cNvPicPr>
            <a:picLocks noChangeAspect="1"/>
          </p:cNvPicPr>
          <p:nvPr/>
        </p:nvPicPr>
        <p:blipFill rotWithShape="1">
          <a:blip r:embed="rId3"/>
          <a:srcRect b="6013"/>
          <a:stretch/>
        </p:blipFill>
        <p:spPr>
          <a:xfrm>
            <a:off x="2442135" y="1294228"/>
            <a:ext cx="7658467" cy="1221493"/>
          </a:xfrm>
          <a:prstGeom prst="rect">
            <a:avLst/>
          </a:prstGeom>
        </p:spPr>
      </p:pic>
      <p:pic>
        <p:nvPicPr>
          <p:cNvPr id="8" name="Picture 7">
            <a:extLst>
              <a:ext uri="{FF2B5EF4-FFF2-40B4-BE49-F238E27FC236}">
                <a16:creationId xmlns:a16="http://schemas.microsoft.com/office/drawing/2014/main" id="{112DDE29-9BEA-4F49-B9BD-7A05DFC13146}"/>
              </a:ext>
            </a:extLst>
          </p:cNvPr>
          <p:cNvPicPr>
            <a:picLocks noChangeAspect="1"/>
          </p:cNvPicPr>
          <p:nvPr/>
        </p:nvPicPr>
        <p:blipFill>
          <a:blip r:embed="rId4"/>
          <a:stretch>
            <a:fillRect/>
          </a:stretch>
        </p:blipFill>
        <p:spPr>
          <a:xfrm>
            <a:off x="2442135" y="2803750"/>
            <a:ext cx="7632894" cy="1090083"/>
          </a:xfrm>
          <a:prstGeom prst="rect">
            <a:avLst/>
          </a:prstGeom>
        </p:spPr>
      </p:pic>
      <p:pic>
        <p:nvPicPr>
          <p:cNvPr id="9" name="Picture 8">
            <a:extLst>
              <a:ext uri="{FF2B5EF4-FFF2-40B4-BE49-F238E27FC236}">
                <a16:creationId xmlns:a16="http://schemas.microsoft.com/office/drawing/2014/main" id="{3BBFD85A-1F4A-4957-A639-C48CB8AFBC7C}"/>
              </a:ext>
            </a:extLst>
          </p:cNvPr>
          <p:cNvPicPr>
            <a:picLocks noChangeAspect="1"/>
          </p:cNvPicPr>
          <p:nvPr/>
        </p:nvPicPr>
        <p:blipFill>
          <a:blip r:embed="rId5"/>
          <a:stretch>
            <a:fillRect/>
          </a:stretch>
        </p:blipFill>
        <p:spPr>
          <a:xfrm>
            <a:off x="2442135" y="4164274"/>
            <a:ext cx="7632893" cy="2100524"/>
          </a:xfrm>
          <a:prstGeom prst="rect">
            <a:avLst/>
          </a:prstGeom>
        </p:spPr>
      </p:pic>
    </p:spTree>
    <p:extLst>
      <p:ext uri="{BB962C8B-B14F-4D97-AF65-F5344CB8AC3E}">
        <p14:creationId xmlns:p14="http://schemas.microsoft.com/office/powerpoint/2010/main" val="121313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174653" y="376311"/>
            <a:ext cx="9601200" cy="1485900"/>
          </a:xfrm>
        </p:spPr>
        <p:txBody>
          <a:bodyPr/>
          <a:lstStyle/>
          <a:p>
            <a:r>
              <a:rPr lang="en-US" dirty="0"/>
              <a:t>Product Backlog</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7" name="Picture 6">
            <a:extLst>
              <a:ext uri="{FF2B5EF4-FFF2-40B4-BE49-F238E27FC236}">
                <a16:creationId xmlns:a16="http://schemas.microsoft.com/office/drawing/2014/main" id="{57529671-8F36-4999-A2EF-02DB0AB6ACE7}"/>
              </a:ext>
            </a:extLst>
          </p:cNvPr>
          <p:cNvPicPr>
            <a:picLocks noChangeAspect="1"/>
          </p:cNvPicPr>
          <p:nvPr/>
        </p:nvPicPr>
        <p:blipFill>
          <a:blip r:embed="rId3"/>
          <a:stretch>
            <a:fillRect/>
          </a:stretch>
        </p:blipFill>
        <p:spPr>
          <a:xfrm>
            <a:off x="2069910" y="1119261"/>
            <a:ext cx="8058828" cy="5077891"/>
          </a:xfrm>
          <a:prstGeom prst="rect">
            <a:avLst/>
          </a:prstGeom>
        </p:spPr>
      </p:pic>
    </p:spTree>
    <p:extLst>
      <p:ext uri="{BB962C8B-B14F-4D97-AF65-F5344CB8AC3E}">
        <p14:creationId xmlns:p14="http://schemas.microsoft.com/office/powerpoint/2010/main" val="96701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960536" y="129511"/>
            <a:ext cx="9601200" cy="1485900"/>
          </a:xfrm>
        </p:spPr>
        <p:txBody>
          <a:bodyPr/>
          <a:lstStyle/>
          <a:p>
            <a:r>
              <a:rPr lang="en-US" dirty="0"/>
              <a:t>Work Visibility</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6" name="Picture 5">
            <a:extLst>
              <a:ext uri="{FF2B5EF4-FFF2-40B4-BE49-F238E27FC236}">
                <a16:creationId xmlns:a16="http://schemas.microsoft.com/office/drawing/2014/main" id="{E4FA409C-CFFE-40BA-A7E8-071B4F4C2B11}"/>
              </a:ext>
            </a:extLst>
          </p:cNvPr>
          <p:cNvPicPr>
            <a:picLocks noChangeAspect="1"/>
          </p:cNvPicPr>
          <p:nvPr/>
        </p:nvPicPr>
        <p:blipFill>
          <a:blip r:embed="rId3"/>
          <a:stretch>
            <a:fillRect/>
          </a:stretch>
        </p:blipFill>
        <p:spPr>
          <a:xfrm>
            <a:off x="3103014" y="981387"/>
            <a:ext cx="6590058" cy="4895226"/>
          </a:xfrm>
          <a:prstGeom prst="rect">
            <a:avLst/>
          </a:prstGeom>
        </p:spPr>
      </p:pic>
    </p:spTree>
    <p:extLst>
      <p:ext uri="{BB962C8B-B14F-4D97-AF65-F5344CB8AC3E}">
        <p14:creationId xmlns:p14="http://schemas.microsoft.com/office/powerpoint/2010/main" val="429432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24CF-F126-42C3-903E-588193104686}"/>
              </a:ext>
            </a:extLst>
          </p:cNvPr>
          <p:cNvSpPr>
            <a:spLocks noGrp="1"/>
          </p:cNvSpPr>
          <p:nvPr>
            <p:ph type="title"/>
          </p:nvPr>
        </p:nvSpPr>
        <p:spPr>
          <a:xfrm>
            <a:off x="1371600" y="360336"/>
            <a:ext cx="9601200" cy="802037"/>
          </a:xfrm>
        </p:spPr>
        <p:txBody>
          <a:bodyPr/>
          <a:lstStyle/>
          <a:p>
            <a:r>
              <a:rPr lang="en-US" dirty="0"/>
              <a:t>Sprint and Iterative work</a:t>
            </a:r>
          </a:p>
        </p:txBody>
      </p:sp>
      <p:pic>
        <p:nvPicPr>
          <p:cNvPr id="4" name="Picture 3">
            <a:extLst>
              <a:ext uri="{FF2B5EF4-FFF2-40B4-BE49-F238E27FC236}">
                <a16:creationId xmlns:a16="http://schemas.microsoft.com/office/drawing/2014/main" id="{6A7D8A3C-0E45-45C9-A5EC-B11B27B7739D}"/>
              </a:ext>
            </a:extLst>
          </p:cNvPr>
          <p:cNvPicPr>
            <a:picLocks noChangeAspect="1"/>
          </p:cNvPicPr>
          <p:nvPr/>
        </p:nvPicPr>
        <p:blipFill>
          <a:blip r:embed="rId2"/>
          <a:stretch>
            <a:fillRect/>
          </a:stretch>
        </p:blipFill>
        <p:spPr>
          <a:xfrm>
            <a:off x="1371600" y="5981700"/>
            <a:ext cx="3462828" cy="652329"/>
          </a:xfrm>
          <a:prstGeom prst="rect">
            <a:avLst/>
          </a:prstGeom>
        </p:spPr>
      </p:pic>
      <p:pic>
        <p:nvPicPr>
          <p:cNvPr id="5" name="Picture 4">
            <a:extLst>
              <a:ext uri="{FF2B5EF4-FFF2-40B4-BE49-F238E27FC236}">
                <a16:creationId xmlns:a16="http://schemas.microsoft.com/office/drawing/2014/main" id="{F46B2687-44A6-451B-B321-A6EDA9C02769}"/>
              </a:ext>
            </a:extLst>
          </p:cNvPr>
          <p:cNvPicPr>
            <a:picLocks noChangeAspect="1"/>
          </p:cNvPicPr>
          <p:nvPr/>
        </p:nvPicPr>
        <p:blipFill>
          <a:blip r:embed="rId3"/>
          <a:stretch>
            <a:fillRect/>
          </a:stretch>
        </p:blipFill>
        <p:spPr>
          <a:xfrm>
            <a:off x="1483622" y="1336570"/>
            <a:ext cx="7315200" cy="2444842"/>
          </a:xfrm>
          <a:prstGeom prst="rect">
            <a:avLst/>
          </a:prstGeom>
        </p:spPr>
      </p:pic>
      <p:pic>
        <p:nvPicPr>
          <p:cNvPr id="6" name="Picture 5">
            <a:extLst>
              <a:ext uri="{FF2B5EF4-FFF2-40B4-BE49-F238E27FC236}">
                <a16:creationId xmlns:a16="http://schemas.microsoft.com/office/drawing/2014/main" id="{4B80B6BD-BAAF-4F2B-A095-7AD8675698A5}"/>
              </a:ext>
            </a:extLst>
          </p:cNvPr>
          <p:cNvPicPr>
            <a:picLocks noChangeAspect="1"/>
          </p:cNvPicPr>
          <p:nvPr/>
        </p:nvPicPr>
        <p:blipFill>
          <a:blip r:embed="rId4"/>
          <a:stretch>
            <a:fillRect/>
          </a:stretch>
        </p:blipFill>
        <p:spPr>
          <a:xfrm>
            <a:off x="1483622" y="3920914"/>
            <a:ext cx="7315200" cy="2162175"/>
          </a:xfrm>
          <a:prstGeom prst="rect">
            <a:avLst/>
          </a:prstGeom>
        </p:spPr>
      </p:pic>
    </p:spTree>
    <p:extLst>
      <p:ext uri="{BB962C8B-B14F-4D97-AF65-F5344CB8AC3E}">
        <p14:creationId xmlns:p14="http://schemas.microsoft.com/office/powerpoint/2010/main" val="56267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220</TotalTime>
  <Words>350</Words>
  <Application>Microsoft Office PowerPoint</Application>
  <PresentationFormat>Widescreen</PresentationFormat>
  <Paragraphs>92</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Franklin Gothic Book</vt:lpstr>
      <vt:lpstr>Crop</vt:lpstr>
      <vt:lpstr>scrum</vt:lpstr>
      <vt:lpstr>PowerPoint Presentation</vt:lpstr>
      <vt:lpstr>PowerPoint Presentation</vt:lpstr>
      <vt:lpstr>Scrum Supports Organization in 3 ways</vt:lpstr>
      <vt:lpstr>Scrum Framework</vt:lpstr>
      <vt:lpstr>Scrum Roles</vt:lpstr>
      <vt:lpstr>Product Backlog</vt:lpstr>
      <vt:lpstr>Work Visibility</vt:lpstr>
      <vt:lpstr>Sprint and Iterative work</vt:lpstr>
      <vt:lpstr>Five Scrum Meetings</vt:lpstr>
      <vt:lpstr>Five Scrum Meetings</vt:lpstr>
      <vt:lpstr>Five Scrum Meetings</vt:lpstr>
      <vt:lpstr>Five Scrum Meetings</vt:lpstr>
      <vt:lpstr>PowerPoint Presentation</vt:lpstr>
      <vt:lpstr>PowerPoint Presentation</vt:lpstr>
      <vt:lpstr>Sprint Retrospectives</vt:lpstr>
      <vt:lpstr>How Sprint Works</vt:lpstr>
      <vt:lpstr>Why Sprint works</vt:lpstr>
      <vt:lpstr>Why Sprint works</vt:lpstr>
      <vt:lpstr> </vt:lpstr>
      <vt:lpstr> </vt:lpstr>
      <vt:lpstr> </vt:lpstr>
      <vt:lpstr> </vt:lpstr>
      <vt:lpstr> </vt:lpstr>
      <vt:lpstr> </vt:lpstr>
      <vt:lpstr>Just get started !!!</vt:lpstr>
      <vt:lpstr> Reference and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Programming</dc:title>
  <dc:creator>my</dc:creator>
  <cp:lastModifiedBy>Deepak Vishwakarma</cp:lastModifiedBy>
  <cp:revision>48</cp:revision>
  <dcterms:created xsi:type="dcterms:W3CDTF">2019-07-24T02:09:37Z</dcterms:created>
  <dcterms:modified xsi:type="dcterms:W3CDTF">2019-08-04T17:04:20Z</dcterms:modified>
</cp:coreProperties>
</file>