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306" r:id="rId6"/>
    <p:sldId id="307" r:id="rId7"/>
    <p:sldId id="308" r:id="rId8"/>
    <p:sldId id="309" r:id="rId9"/>
    <p:sldId id="310" r:id="rId10"/>
    <p:sldId id="311" r:id="rId11"/>
    <p:sldId id="312" r:id="rId12"/>
    <p:sldId id="313" r:id="rId13"/>
    <p:sldId id="314" r:id="rId14"/>
    <p:sldId id="315" r:id="rId15"/>
    <p:sldId id="316" r:id="rId16"/>
    <p:sldId id="317" r:id="rId17"/>
    <p:sldId id="271" r:id="rId18"/>
    <p:sldId id="272" r:id="rId19"/>
    <p:sldId id="273" r:id="rId20"/>
    <p:sldId id="318" r:id="rId21"/>
    <p:sldId id="319" r:id="rId22"/>
    <p:sldId id="320"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11/10/2019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gilebusiness.org/page/ProjectFramework_10_MoSCoWPrioritisation" TargetMode="External"/><Relationship Id="rId2" Type="http://schemas.openxmlformats.org/officeDocument/2006/relationships/hyperlink" Target="https://www.mountaingoatsoftware.com/articles/advantages-of-user-stories-for-requirement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agilebusiness.org/" TargetMode="External"/><Relationship Id="rId4" Type="http://schemas.openxmlformats.org/officeDocument/2006/relationships/hyperlink" Target="https://www.agilebusiness.org/content/introduction-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94AD-EB2D-43DA-BB90-B94F6715E807}"/>
              </a:ext>
            </a:extLst>
          </p:cNvPr>
          <p:cNvSpPr>
            <a:spLocks noGrp="1"/>
          </p:cNvSpPr>
          <p:nvPr>
            <p:ph type="ctrTitle"/>
          </p:nvPr>
        </p:nvSpPr>
        <p:spPr/>
        <p:txBody>
          <a:bodyPr/>
          <a:lstStyle/>
          <a:p>
            <a:r>
              <a:rPr lang="en-US" sz="4800" dirty="0"/>
              <a:t>Dynamic system development methodology(</a:t>
            </a:r>
            <a:r>
              <a:rPr lang="en-US" sz="4800" dirty="0" err="1"/>
              <a:t>dsdm</a:t>
            </a:r>
            <a:r>
              <a:rPr lang="en-US" sz="4800" dirty="0"/>
              <a:t>)</a:t>
            </a:r>
          </a:p>
        </p:txBody>
      </p:sp>
      <p:sp>
        <p:nvSpPr>
          <p:cNvPr id="3" name="Subtitle 2">
            <a:extLst>
              <a:ext uri="{FF2B5EF4-FFF2-40B4-BE49-F238E27FC236}">
                <a16:creationId xmlns:a16="http://schemas.microsoft.com/office/drawing/2014/main" id="{B1292DBF-6144-4B58-9830-9A18F7A2B09B}"/>
              </a:ext>
            </a:extLst>
          </p:cNvPr>
          <p:cNvSpPr>
            <a:spLocks noGrp="1"/>
          </p:cNvSpPr>
          <p:nvPr>
            <p:ph type="subTitle" idx="1"/>
          </p:nvPr>
        </p:nvSpPr>
        <p:spPr/>
        <p:txBody>
          <a:bodyPr/>
          <a:lstStyle/>
          <a:p>
            <a:r>
              <a:rPr lang="en-US" dirty="0"/>
              <a:t>Deepak Vishwakarma</a:t>
            </a:r>
          </a:p>
        </p:txBody>
      </p:sp>
      <p:pic>
        <p:nvPicPr>
          <p:cNvPr id="4" name="Picture 3">
            <a:extLst>
              <a:ext uri="{FF2B5EF4-FFF2-40B4-BE49-F238E27FC236}">
                <a16:creationId xmlns:a16="http://schemas.microsoft.com/office/drawing/2014/main" id="{D4AAB3E6-8416-448B-AECA-053774A10857}"/>
              </a:ext>
            </a:extLst>
          </p:cNvPr>
          <p:cNvPicPr>
            <a:picLocks noChangeAspect="1"/>
          </p:cNvPicPr>
          <p:nvPr/>
        </p:nvPicPr>
        <p:blipFill>
          <a:blip r:embed="rId2"/>
          <a:stretch>
            <a:fillRect/>
          </a:stretch>
        </p:blipFill>
        <p:spPr>
          <a:xfrm>
            <a:off x="414382" y="6122503"/>
            <a:ext cx="3001491" cy="566319"/>
          </a:xfrm>
          <a:prstGeom prst="rect">
            <a:avLst/>
          </a:prstGeom>
        </p:spPr>
      </p:pic>
    </p:spTree>
    <p:extLst>
      <p:ext uri="{BB962C8B-B14F-4D97-AF65-F5344CB8AC3E}">
        <p14:creationId xmlns:p14="http://schemas.microsoft.com/office/powerpoint/2010/main" val="1126154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2" name="Picture 1">
            <a:extLst>
              <a:ext uri="{FF2B5EF4-FFF2-40B4-BE49-F238E27FC236}">
                <a16:creationId xmlns:a16="http://schemas.microsoft.com/office/drawing/2014/main" id="{8BD86A84-5927-4401-8E26-994FE6A81E5B}"/>
              </a:ext>
            </a:extLst>
          </p:cNvPr>
          <p:cNvPicPr>
            <a:picLocks noChangeAspect="1"/>
          </p:cNvPicPr>
          <p:nvPr/>
        </p:nvPicPr>
        <p:blipFill>
          <a:blip r:embed="rId3"/>
          <a:stretch>
            <a:fillRect/>
          </a:stretch>
        </p:blipFill>
        <p:spPr>
          <a:xfrm>
            <a:off x="2867025" y="1535222"/>
            <a:ext cx="7506674" cy="4433887"/>
          </a:xfrm>
          <a:prstGeom prst="rect">
            <a:avLst/>
          </a:prstGeom>
        </p:spPr>
      </p:pic>
    </p:spTree>
    <p:extLst>
      <p:ext uri="{BB962C8B-B14F-4D97-AF65-F5344CB8AC3E}">
        <p14:creationId xmlns:p14="http://schemas.microsoft.com/office/powerpoint/2010/main" val="368641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3" name="Picture 2">
            <a:extLst>
              <a:ext uri="{FF2B5EF4-FFF2-40B4-BE49-F238E27FC236}">
                <a16:creationId xmlns:a16="http://schemas.microsoft.com/office/drawing/2014/main" id="{24F67122-9F8A-4B68-9394-31EADFBFCC7A}"/>
              </a:ext>
            </a:extLst>
          </p:cNvPr>
          <p:cNvPicPr>
            <a:picLocks noChangeAspect="1"/>
          </p:cNvPicPr>
          <p:nvPr/>
        </p:nvPicPr>
        <p:blipFill>
          <a:blip r:embed="rId3"/>
          <a:stretch>
            <a:fillRect/>
          </a:stretch>
        </p:blipFill>
        <p:spPr>
          <a:xfrm>
            <a:off x="2505075" y="1415082"/>
            <a:ext cx="8443912" cy="4674166"/>
          </a:xfrm>
          <a:prstGeom prst="rect">
            <a:avLst/>
          </a:prstGeom>
        </p:spPr>
      </p:pic>
    </p:spTree>
    <p:extLst>
      <p:ext uri="{BB962C8B-B14F-4D97-AF65-F5344CB8AC3E}">
        <p14:creationId xmlns:p14="http://schemas.microsoft.com/office/powerpoint/2010/main" val="96150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2" name="Picture 1">
            <a:extLst>
              <a:ext uri="{FF2B5EF4-FFF2-40B4-BE49-F238E27FC236}">
                <a16:creationId xmlns:a16="http://schemas.microsoft.com/office/drawing/2014/main" id="{E3B9DBB4-7CC9-4CEB-AB30-07C9A21C097A}"/>
              </a:ext>
            </a:extLst>
          </p:cNvPr>
          <p:cNvPicPr>
            <a:picLocks noChangeAspect="1"/>
          </p:cNvPicPr>
          <p:nvPr/>
        </p:nvPicPr>
        <p:blipFill>
          <a:blip r:embed="rId3"/>
          <a:stretch>
            <a:fillRect/>
          </a:stretch>
        </p:blipFill>
        <p:spPr>
          <a:xfrm>
            <a:off x="1371600" y="1579224"/>
            <a:ext cx="8848725" cy="4492898"/>
          </a:xfrm>
          <a:prstGeom prst="rect">
            <a:avLst/>
          </a:prstGeom>
        </p:spPr>
      </p:pic>
    </p:spTree>
    <p:extLst>
      <p:ext uri="{BB962C8B-B14F-4D97-AF65-F5344CB8AC3E}">
        <p14:creationId xmlns:p14="http://schemas.microsoft.com/office/powerpoint/2010/main" val="223636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3" name="Picture 2">
            <a:extLst>
              <a:ext uri="{FF2B5EF4-FFF2-40B4-BE49-F238E27FC236}">
                <a16:creationId xmlns:a16="http://schemas.microsoft.com/office/drawing/2014/main" id="{5F78BE80-F3AA-4256-8655-A9ADF38CF9B1}"/>
              </a:ext>
            </a:extLst>
          </p:cNvPr>
          <p:cNvPicPr>
            <a:picLocks noChangeAspect="1"/>
          </p:cNvPicPr>
          <p:nvPr/>
        </p:nvPicPr>
        <p:blipFill>
          <a:blip r:embed="rId3"/>
          <a:stretch>
            <a:fillRect/>
          </a:stretch>
        </p:blipFill>
        <p:spPr>
          <a:xfrm>
            <a:off x="1514475" y="1618133"/>
            <a:ext cx="8362950" cy="4458817"/>
          </a:xfrm>
          <a:prstGeom prst="rect">
            <a:avLst/>
          </a:prstGeom>
        </p:spPr>
      </p:pic>
    </p:spTree>
    <p:extLst>
      <p:ext uri="{BB962C8B-B14F-4D97-AF65-F5344CB8AC3E}">
        <p14:creationId xmlns:p14="http://schemas.microsoft.com/office/powerpoint/2010/main" val="39339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2" name="Picture 1">
            <a:extLst>
              <a:ext uri="{FF2B5EF4-FFF2-40B4-BE49-F238E27FC236}">
                <a16:creationId xmlns:a16="http://schemas.microsoft.com/office/drawing/2014/main" id="{89239621-C400-4E61-86B2-D68E693CC2CC}"/>
              </a:ext>
            </a:extLst>
          </p:cNvPr>
          <p:cNvPicPr>
            <a:picLocks noChangeAspect="1"/>
          </p:cNvPicPr>
          <p:nvPr/>
        </p:nvPicPr>
        <p:blipFill>
          <a:blip r:embed="rId3"/>
          <a:stretch>
            <a:fillRect/>
          </a:stretch>
        </p:blipFill>
        <p:spPr>
          <a:xfrm>
            <a:off x="1371600" y="1325068"/>
            <a:ext cx="8696325" cy="4847132"/>
          </a:xfrm>
          <a:prstGeom prst="rect">
            <a:avLst/>
          </a:prstGeom>
        </p:spPr>
      </p:pic>
    </p:spTree>
    <p:extLst>
      <p:ext uri="{BB962C8B-B14F-4D97-AF65-F5344CB8AC3E}">
        <p14:creationId xmlns:p14="http://schemas.microsoft.com/office/powerpoint/2010/main" val="98654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238250" y="362634"/>
            <a:ext cx="9163878" cy="646331"/>
          </a:xfrm>
        </p:spPr>
        <p:txBody>
          <a:bodyPr>
            <a:normAutofit fontScale="90000"/>
          </a:bodyPr>
          <a:lstStyle/>
          <a:p>
            <a:r>
              <a:rPr lang="en-US" b="1" dirty="0"/>
              <a:t>DSDM Principles</a:t>
            </a:r>
            <a:endParaRPr lang="en-US" dirty="0"/>
          </a:p>
        </p:txBody>
      </p:sp>
      <p:pic>
        <p:nvPicPr>
          <p:cNvPr id="3" name="Picture 2">
            <a:extLst>
              <a:ext uri="{FF2B5EF4-FFF2-40B4-BE49-F238E27FC236}">
                <a16:creationId xmlns:a16="http://schemas.microsoft.com/office/drawing/2014/main" id="{6F1DFBEE-617B-4B22-9C43-C2ADC0DE7118}"/>
              </a:ext>
            </a:extLst>
          </p:cNvPr>
          <p:cNvPicPr>
            <a:picLocks noChangeAspect="1"/>
          </p:cNvPicPr>
          <p:nvPr/>
        </p:nvPicPr>
        <p:blipFill>
          <a:blip r:embed="rId3"/>
          <a:stretch>
            <a:fillRect/>
          </a:stretch>
        </p:blipFill>
        <p:spPr>
          <a:xfrm>
            <a:off x="1371600" y="1290065"/>
            <a:ext cx="9163878" cy="4882135"/>
          </a:xfrm>
          <a:prstGeom prst="rect">
            <a:avLst/>
          </a:prstGeom>
        </p:spPr>
      </p:pic>
    </p:spTree>
    <p:extLst>
      <p:ext uri="{BB962C8B-B14F-4D97-AF65-F5344CB8AC3E}">
        <p14:creationId xmlns:p14="http://schemas.microsoft.com/office/powerpoint/2010/main" val="90191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238250" y="362634"/>
            <a:ext cx="9163878" cy="646331"/>
          </a:xfrm>
        </p:spPr>
        <p:txBody>
          <a:bodyPr>
            <a:normAutofit fontScale="90000"/>
          </a:bodyPr>
          <a:lstStyle/>
          <a:p>
            <a:r>
              <a:rPr lang="en-US" b="1" dirty="0"/>
              <a:t>DSDM Principles</a:t>
            </a:r>
            <a:endParaRPr lang="en-US" dirty="0"/>
          </a:p>
        </p:txBody>
      </p:sp>
      <p:pic>
        <p:nvPicPr>
          <p:cNvPr id="2" name="Picture 1">
            <a:extLst>
              <a:ext uri="{FF2B5EF4-FFF2-40B4-BE49-F238E27FC236}">
                <a16:creationId xmlns:a16="http://schemas.microsoft.com/office/drawing/2014/main" id="{9665FDCF-FC7B-4C5C-A56B-BB78F712C157}"/>
              </a:ext>
            </a:extLst>
          </p:cNvPr>
          <p:cNvPicPr>
            <a:picLocks noChangeAspect="1"/>
          </p:cNvPicPr>
          <p:nvPr/>
        </p:nvPicPr>
        <p:blipFill>
          <a:blip r:embed="rId3"/>
          <a:stretch>
            <a:fillRect/>
          </a:stretch>
        </p:blipFill>
        <p:spPr>
          <a:xfrm>
            <a:off x="1369219" y="1097561"/>
            <a:ext cx="9453562" cy="5074639"/>
          </a:xfrm>
          <a:prstGeom prst="rect">
            <a:avLst/>
          </a:prstGeom>
        </p:spPr>
      </p:pic>
    </p:spTree>
    <p:extLst>
      <p:ext uri="{BB962C8B-B14F-4D97-AF65-F5344CB8AC3E}">
        <p14:creationId xmlns:p14="http://schemas.microsoft.com/office/powerpoint/2010/main" val="205861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076739" y="295275"/>
            <a:ext cx="9163878" cy="646331"/>
          </a:xfrm>
        </p:spPr>
        <p:txBody>
          <a:bodyPr>
            <a:normAutofit fontScale="90000"/>
          </a:bodyPr>
          <a:lstStyle/>
          <a:p>
            <a:r>
              <a:rPr lang="en-US" b="1" dirty="0"/>
              <a:t>Roles in DSDM</a:t>
            </a:r>
            <a:br>
              <a:rPr lang="en-US" dirty="0"/>
            </a:br>
            <a:br>
              <a:rPr lang="en-US" dirty="0"/>
            </a:br>
            <a:endParaRPr lang="en-US" dirty="0"/>
          </a:p>
        </p:txBody>
      </p:sp>
      <p:pic>
        <p:nvPicPr>
          <p:cNvPr id="2050" name="Picture 2">
            <a:extLst>
              <a:ext uri="{FF2B5EF4-FFF2-40B4-BE49-F238E27FC236}">
                <a16:creationId xmlns:a16="http://schemas.microsoft.com/office/drawing/2014/main" id="{767579BA-9DED-49CE-B230-626F73B70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730218"/>
            <a:ext cx="4973832" cy="5832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20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146312" y="2111667"/>
            <a:ext cx="9780104" cy="3447098"/>
          </a:xfrm>
          <a:prstGeom prst="rect">
            <a:avLst/>
          </a:prstGeom>
        </p:spPr>
        <p:txBody>
          <a:bodyPr wrap="square">
            <a:spAutoFit/>
          </a:bodyPr>
          <a:lstStyle/>
          <a:p>
            <a:pPr marL="457200" indent="-457200">
              <a:buFont typeface="Wingdings" panose="05000000000000000000" pitchFamily="2" charset="2"/>
              <a:buChar char="§"/>
            </a:pPr>
            <a:r>
              <a:rPr lang="en-US" dirty="0"/>
              <a:t>The roles within DSDM have more in common with a waterfall project than other major Agile approaches. If Agile is new, this could help provide a more comfortable transition and leave less open questions that revolve around a lighter framework.</a:t>
            </a:r>
          </a:p>
          <a:p>
            <a:pPr marL="457200" indent="-457200">
              <a:buFont typeface="Wingdings" panose="05000000000000000000" pitchFamily="2" charset="2"/>
              <a:buChar char="§"/>
            </a:pPr>
            <a:endParaRPr lang="en-US" sz="2800" dirty="0"/>
          </a:p>
          <a:p>
            <a:r>
              <a:rPr lang="en-US" b="1" dirty="0"/>
              <a:t>Project Level</a:t>
            </a:r>
            <a:endParaRPr lang="en-US" dirty="0"/>
          </a:p>
          <a:p>
            <a:pPr lvl="1"/>
            <a:r>
              <a:rPr lang="en-US" b="1" dirty="0"/>
              <a:t>Business Sponsor</a:t>
            </a:r>
            <a:endParaRPr lang="en-US" dirty="0"/>
          </a:p>
          <a:p>
            <a:pPr lvl="1"/>
            <a:r>
              <a:rPr lang="en-US" b="1" dirty="0"/>
              <a:t>Business Visionary</a:t>
            </a:r>
            <a:endParaRPr lang="en-US" dirty="0"/>
          </a:p>
          <a:p>
            <a:pPr lvl="1"/>
            <a:r>
              <a:rPr lang="en-US" b="1" dirty="0"/>
              <a:t>Technical Coordinator</a:t>
            </a:r>
            <a:endParaRPr lang="en-US" dirty="0"/>
          </a:p>
          <a:p>
            <a:pPr lvl="1"/>
            <a:r>
              <a:rPr lang="en-US" b="1" dirty="0"/>
              <a:t>Project Manager</a:t>
            </a:r>
          </a:p>
          <a:p>
            <a:pPr lvl="1"/>
            <a:endParaRPr lang="en-US" dirty="0"/>
          </a:p>
          <a:p>
            <a:pPr marL="457200" indent="-457200">
              <a:buFont typeface="Wingdings" panose="05000000000000000000" pitchFamily="2" charset="2"/>
              <a:buChar char="§"/>
            </a:pPr>
            <a:endParaRPr lang="en-US" sz="2800"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146312" y="606287"/>
            <a:ext cx="10383078" cy="957470"/>
          </a:xfrm>
        </p:spPr>
        <p:txBody>
          <a:bodyPr>
            <a:normAutofit fontScale="90000"/>
          </a:bodyPr>
          <a:lstStyle/>
          <a:p>
            <a:r>
              <a:rPr lang="en-US" b="1" dirty="0"/>
              <a:t>Roles in DSDM</a:t>
            </a:r>
            <a:br>
              <a:rPr lang="en-US" dirty="0"/>
            </a:br>
            <a:br>
              <a:rPr lang="en-US" dirty="0"/>
            </a:br>
            <a:endParaRPr lang="en-US" dirty="0"/>
          </a:p>
        </p:txBody>
      </p:sp>
      <p:graphicFrame>
        <p:nvGraphicFramePr>
          <p:cNvPr id="2" name="Table 1">
            <a:extLst>
              <a:ext uri="{FF2B5EF4-FFF2-40B4-BE49-F238E27FC236}">
                <a16:creationId xmlns:a16="http://schemas.microsoft.com/office/drawing/2014/main" id="{E15187F7-0EB4-474E-9CBB-DA4378839C1E}"/>
              </a:ext>
            </a:extLst>
          </p:cNvPr>
          <p:cNvGraphicFramePr>
            <a:graphicFrameLocks noGrp="1"/>
          </p:cNvGraphicFramePr>
          <p:nvPr>
            <p:extLst>
              <p:ext uri="{D42A27DB-BD31-4B8C-83A1-F6EECF244321}">
                <p14:modId xmlns:p14="http://schemas.microsoft.com/office/powerpoint/2010/main" val="3510300737"/>
              </p:ext>
            </p:extLst>
          </p:nvPr>
        </p:nvGraphicFramePr>
        <p:xfrm>
          <a:off x="1198562" y="3335020"/>
          <a:ext cx="2886075" cy="1676400"/>
        </p:xfrm>
        <a:graphic>
          <a:graphicData uri="http://schemas.openxmlformats.org/drawingml/2006/table">
            <a:tbl>
              <a:tblPr/>
              <a:tblGrid>
                <a:gridCol w="2886075">
                  <a:extLst>
                    <a:ext uri="{9D8B030D-6E8A-4147-A177-3AD203B41FA5}">
                      <a16:colId xmlns:a16="http://schemas.microsoft.com/office/drawing/2014/main" val="1717694307"/>
                    </a:ext>
                  </a:extLst>
                </a:gridCol>
              </a:tblGrid>
              <a:tr h="1676400">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47303160"/>
                  </a:ext>
                </a:extLst>
              </a:tr>
            </a:tbl>
          </a:graphicData>
        </a:graphic>
      </p:graphicFrame>
      <p:graphicFrame>
        <p:nvGraphicFramePr>
          <p:cNvPr id="5" name="Table 4">
            <a:extLst>
              <a:ext uri="{FF2B5EF4-FFF2-40B4-BE49-F238E27FC236}">
                <a16:creationId xmlns:a16="http://schemas.microsoft.com/office/drawing/2014/main" id="{D51DBCE4-C70D-4393-B282-F1C71392BE17}"/>
              </a:ext>
            </a:extLst>
          </p:cNvPr>
          <p:cNvGraphicFramePr>
            <a:graphicFrameLocks noGrp="1"/>
          </p:cNvGraphicFramePr>
          <p:nvPr>
            <p:extLst>
              <p:ext uri="{D42A27DB-BD31-4B8C-83A1-F6EECF244321}">
                <p14:modId xmlns:p14="http://schemas.microsoft.com/office/powerpoint/2010/main" val="1937023848"/>
              </p:ext>
            </p:extLst>
          </p:nvPr>
        </p:nvGraphicFramePr>
        <p:xfrm>
          <a:off x="4673600" y="3307080"/>
          <a:ext cx="3586480" cy="2286000"/>
        </p:xfrm>
        <a:graphic>
          <a:graphicData uri="http://schemas.openxmlformats.org/drawingml/2006/table">
            <a:tbl>
              <a:tblPr/>
              <a:tblGrid>
                <a:gridCol w="3586480">
                  <a:extLst>
                    <a:ext uri="{9D8B030D-6E8A-4147-A177-3AD203B41FA5}">
                      <a16:colId xmlns:a16="http://schemas.microsoft.com/office/drawing/2014/main" val="781125634"/>
                    </a:ext>
                  </a:extLst>
                </a:gridCol>
              </a:tblGrid>
              <a:tr h="2089785">
                <a:tc>
                  <a:txBody>
                    <a:bodyPr/>
                    <a:lstStyle/>
                    <a:p>
                      <a:r>
                        <a:rPr lang="en-US" b="1" dirty="0"/>
                        <a:t>Solution Development Team</a:t>
                      </a:r>
                    </a:p>
                    <a:p>
                      <a:endParaRPr lang="en-US" dirty="0"/>
                    </a:p>
                    <a:p>
                      <a:pPr lvl="1"/>
                      <a:r>
                        <a:rPr lang="en-US" b="1" dirty="0"/>
                        <a:t>Business Analyst</a:t>
                      </a:r>
                      <a:endParaRPr lang="en-US" dirty="0"/>
                    </a:p>
                    <a:p>
                      <a:pPr lvl="1"/>
                      <a:r>
                        <a:rPr lang="en-US" b="1" dirty="0"/>
                        <a:t>Business Ambassador</a:t>
                      </a:r>
                      <a:endParaRPr lang="en-US" dirty="0"/>
                    </a:p>
                    <a:p>
                      <a:pPr lvl="1"/>
                      <a:r>
                        <a:rPr lang="en-US" b="1" dirty="0"/>
                        <a:t>Solution Developer</a:t>
                      </a:r>
                      <a:endParaRPr lang="en-US" dirty="0"/>
                    </a:p>
                    <a:p>
                      <a:pPr lvl="1"/>
                      <a:r>
                        <a:rPr lang="en-US" b="1" dirty="0"/>
                        <a:t>Solution Tester</a:t>
                      </a:r>
                      <a:endParaRPr lang="en-US" dirty="0"/>
                    </a:p>
                    <a:p>
                      <a:pPr lvl="1"/>
                      <a:r>
                        <a:rPr lang="en-US" b="1" dirty="0"/>
                        <a:t>Team Leader</a:t>
                      </a:r>
                      <a:endParaRPr lang="en-US" dirty="0"/>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35306793"/>
                  </a:ext>
                </a:extLst>
              </a:tr>
            </a:tbl>
          </a:graphicData>
        </a:graphic>
      </p:graphicFrame>
      <p:graphicFrame>
        <p:nvGraphicFramePr>
          <p:cNvPr id="6" name="Table 5">
            <a:extLst>
              <a:ext uri="{FF2B5EF4-FFF2-40B4-BE49-F238E27FC236}">
                <a16:creationId xmlns:a16="http://schemas.microsoft.com/office/drawing/2014/main" id="{DC85B735-1C1D-4532-B03A-BDCBDDF551CF}"/>
              </a:ext>
            </a:extLst>
          </p:cNvPr>
          <p:cNvGraphicFramePr>
            <a:graphicFrameLocks noGrp="1"/>
          </p:cNvGraphicFramePr>
          <p:nvPr>
            <p:extLst>
              <p:ext uri="{D42A27DB-BD31-4B8C-83A1-F6EECF244321}">
                <p14:modId xmlns:p14="http://schemas.microsoft.com/office/powerpoint/2010/main" val="4293213808"/>
              </p:ext>
            </p:extLst>
          </p:nvPr>
        </p:nvGraphicFramePr>
        <p:xfrm>
          <a:off x="8650259" y="3335020"/>
          <a:ext cx="2865120" cy="2011680"/>
        </p:xfrm>
        <a:graphic>
          <a:graphicData uri="http://schemas.openxmlformats.org/drawingml/2006/table">
            <a:tbl>
              <a:tblPr/>
              <a:tblGrid>
                <a:gridCol w="2865120">
                  <a:extLst>
                    <a:ext uri="{9D8B030D-6E8A-4147-A177-3AD203B41FA5}">
                      <a16:colId xmlns:a16="http://schemas.microsoft.com/office/drawing/2014/main" val="4283621849"/>
                    </a:ext>
                  </a:extLst>
                </a:gridCol>
              </a:tblGrid>
              <a:tr h="1513840">
                <a:tc>
                  <a:txBody>
                    <a:bodyPr/>
                    <a:lstStyle/>
                    <a:p>
                      <a:r>
                        <a:rPr lang="en-US" b="1" dirty="0"/>
                        <a:t>Supporting</a:t>
                      </a:r>
                    </a:p>
                    <a:p>
                      <a:endParaRPr lang="en-US" dirty="0"/>
                    </a:p>
                    <a:p>
                      <a:pPr lvl="1"/>
                      <a:r>
                        <a:rPr lang="en-US" b="1" dirty="0"/>
                        <a:t>Technical Advisor</a:t>
                      </a:r>
                      <a:endParaRPr lang="en-US" dirty="0"/>
                    </a:p>
                    <a:p>
                      <a:pPr lvl="1"/>
                      <a:r>
                        <a:rPr lang="en-US" b="1" dirty="0"/>
                        <a:t>Business Advisor</a:t>
                      </a:r>
                      <a:endParaRPr lang="en-US" dirty="0"/>
                    </a:p>
                    <a:p>
                      <a:pPr lvl="1"/>
                      <a:r>
                        <a:rPr lang="en-US" b="1" dirty="0"/>
                        <a:t>Workshop Facilitator</a:t>
                      </a:r>
                      <a:endParaRPr lang="en-US" dirty="0"/>
                    </a:p>
                    <a:p>
                      <a:pPr lvl="1"/>
                      <a:r>
                        <a:rPr lang="en-US" b="1" dirty="0"/>
                        <a:t>DSDM Coach</a:t>
                      </a:r>
                      <a:endParaRPr lang="en-US" dirty="0"/>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838220"/>
                  </a:ext>
                </a:extLst>
              </a:tr>
            </a:tbl>
          </a:graphicData>
        </a:graphic>
      </p:graphicFrame>
    </p:spTree>
    <p:extLst>
      <p:ext uri="{BB962C8B-B14F-4D97-AF65-F5344CB8AC3E}">
        <p14:creationId xmlns:p14="http://schemas.microsoft.com/office/powerpoint/2010/main" val="2984215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146311" y="1315986"/>
            <a:ext cx="10540863" cy="5109091"/>
          </a:xfrm>
          <a:prstGeom prst="rect">
            <a:avLst/>
          </a:prstGeom>
        </p:spPr>
        <p:txBody>
          <a:bodyPr wrap="square">
            <a:spAutoFit/>
          </a:bodyPr>
          <a:lstStyle/>
          <a:p>
            <a:endParaRPr lang="en-US" dirty="0"/>
          </a:p>
          <a:p>
            <a:pPr marL="342900" indent="-342900">
              <a:buFont typeface="Arial" panose="020B0604020202020204" pitchFamily="34" charset="0"/>
              <a:buChar char="•"/>
            </a:pPr>
            <a:r>
              <a:rPr lang="en-US" dirty="0"/>
              <a:t>The</a:t>
            </a:r>
            <a:r>
              <a:rPr lang="en-US" b="1" dirty="0"/>
              <a:t> Business Sponsor </a:t>
            </a:r>
            <a:r>
              <a:rPr lang="en-US" dirty="0"/>
              <a:t>Is the senior project-level business role. He or she is the project champion and responsible for the business case and project budget. Their position should hold enough power within the organization so that they can help resolve business issues and make financial decisions.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a:t>
            </a:r>
            <a:r>
              <a:rPr lang="en-US" b="1" dirty="0"/>
              <a:t>Business Visionary</a:t>
            </a:r>
            <a:r>
              <a:rPr lang="en-US" dirty="0"/>
              <a:t> is meant to be very involved with the project, helping to create the business vision of the solution. They are required to help keep a single clear vision as the project moves forward.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a:t>
            </a:r>
            <a:r>
              <a:rPr lang="en-US" b="1" dirty="0"/>
              <a:t>Technical Coordinator</a:t>
            </a:r>
            <a:r>
              <a:rPr lang="en-US" dirty="0"/>
              <a:t> is the project’s technical authority. They work to ensure that the other technical roles work in a coordinated way. The Agile Business Consortium describes the role as providing “the glue that holds the technical aspects of the project together while advising on technical decisions and innovation.”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a:t>
            </a:r>
            <a:r>
              <a:rPr lang="en-US" b="1" dirty="0"/>
              <a:t>Project Manager</a:t>
            </a:r>
            <a:r>
              <a:rPr lang="en-US" dirty="0"/>
              <a:t> is tasked with providing an “Agile-style leadership”. This would make the Project Manager a servant-leader, not an authoritarian leader. A regular Agile Project Manager. The Project Manager should lead a self-empowered team using facilitation rather than a commanding approach to leadership.</a:t>
            </a:r>
          </a:p>
          <a:p>
            <a:pPr marL="342900" indent="-342900">
              <a:buAutoNum type="arabicPeriod"/>
            </a:pPr>
            <a:endParaRPr lang="en-US" sz="2000"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146312" y="606287"/>
            <a:ext cx="10383078" cy="957470"/>
          </a:xfrm>
        </p:spPr>
        <p:txBody>
          <a:bodyPr>
            <a:normAutofit fontScale="90000"/>
          </a:bodyPr>
          <a:lstStyle/>
          <a:p>
            <a:r>
              <a:rPr lang="en-US" b="1" dirty="0"/>
              <a:t>Roles in DSDM - Project Level</a:t>
            </a:r>
            <a:br>
              <a:rPr lang="en-US" b="1" dirty="0"/>
            </a:br>
            <a:br>
              <a:rPr lang="en-US" dirty="0"/>
            </a:br>
            <a:br>
              <a:rPr lang="en-US" dirty="0"/>
            </a:br>
            <a:endParaRPr lang="en-US" b="1" dirty="0"/>
          </a:p>
        </p:txBody>
      </p:sp>
    </p:spTree>
    <p:extLst>
      <p:ext uri="{BB962C8B-B14F-4D97-AF65-F5344CB8AC3E}">
        <p14:creationId xmlns:p14="http://schemas.microsoft.com/office/powerpoint/2010/main" val="1095624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7" name="Title 1">
            <a:extLst>
              <a:ext uri="{FF2B5EF4-FFF2-40B4-BE49-F238E27FC236}">
                <a16:creationId xmlns:a16="http://schemas.microsoft.com/office/drawing/2014/main" id="{BB556E54-A922-4683-A465-95B72A7CAF4A}"/>
              </a:ext>
            </a:extLst>
          </p:cNvPr>
          <p:cNvSpPr>
            <a:spLocks noGrp="1"/>
          </p:cNvSpPr>
          <p:nvPr>
            <p:ph type="title"/>
          </p:nvPr>
        </p:nvSpPr>
        <p:spPr>
          <a:xfrm>
            <a:off x="1146314" y="283333"/>
            <a:ext cx="10455136" cy="1316867"/>
          </a:xfrm>
        </p:spPr>
        <p:txBody>
          <a:bodyPr>
            <a:normAutofit/>
          </a:bodyPr>
          <a:lstStyle/>
          <a:p>
            <a:r>
              <a:rPr lang="en-US" dirty="0"/>
              <a:t>What is Dynamic Systems Development Methodology (DSDM)?</a:t>
            </a:r>
          </a:p>
        </p:txBody>
      </p:sp>
      <p:sp>
        <p:nvSpPr>
          <p:cNvPr id="2" name="Rectangle 1">
            <a:extLst>
              <a:ext uri="{FF2B5EF4-FFF2-40B4-BE49-F238E27FC236}">
                <a16:creationId xmlns:a16="http://schemas.microsoft.com/office/drawing/2014/main" id="{AF7EFC11-16CC-4A95-B290-ABF9AE973F88}"/>
              </a:ext>
            </a:extLst>
          </p:cNvPr>
          <p:cNvSpPr/>
          <p:nvPr/>
        </p:nvSpPr>
        <p:spPr>
          <a:xfrm>
            <a:off x="1219200" y="2038349"/>
            <a:ext cx="10001250" cy="3785652"/>
          </a:xfrm>
          <a:prstGeom prst="rect">
            <a:avLst/>
          </a:prstGeom>
        </p:spPr>
        <p:txBody>
          <a:bodyPr wrap="square">
            <a:spAutoFit/>
          </a:bodyPr>
          <a:lstStyle/>
          <a:p>
            <a:pPr marL="285750" indent="-285750">
              <a:buFont typeface="Arial" panose="020B0604020202020204" pitchFamily="34" charset="0"/>
              <a:buChar char="•"/>
            </a:pPr>
            <a:r>
              <a:rPr lang="en-US" sz="2000" dirty="0"/>
              <a:t>In Scrum, the focus is on creating the product. What you do after that product is created is not fully identified within the framework, as long as you create a potentially releasable product that meets the shared understanding of “Done” at the end of each iteration and deliver that product.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DSDM is intended to be more than just a framework for creating software development packages in increments. It is a full life-cycle approach with uses beyond software development projects. It includes the needed guidance to bring a product through the entire project, including the releases</a:t>
            </a:r>
          </a:p>
          <a:p>
            <a:pPr marL="285750" indent="-285750">
              <a:buFont typeface="Arial" panose="020B0604020202020204" pitchFamily="34" charset="0"/>
              <a:buChar char="•"/>
            </a:pPr>
            <a:endParaRPr lang="en-US" sz="2000" i="0" dirty="0">
              <a:effectLst/>
              <a:latin typeface="Noto Serif"/>
            </a:endParaRPr>
          </a:p>
          <a:p>
            <a:pPr marL="285750" indent="-285750">
              <a:buFont typeface="Arial" panose="020B0604020202020204" pitchFamily="34" charset="0"/>
              <a:buChar char="•"/>
            </a:pPr>
            <a:r>
              <a:rPr lang="en-US" sz="2000" dirty="0"/>
              <a:t>DSDM has some similarities with Scrum and some very large differences. Where Scrum defines 3 core roles, DSDM defines 9 core roles and 4 supporting roles</a:t>
            </a:r>
            <a:endParaRPr lang="en-US" sz="2000" i="0" dirty="0">
              <a:effectLst/>
              <a:latin typeface="Noto Serif"/>
            </a:endParaRPr>
          </a:p>
        </p:txBody>
      </p:sp>
    </p:spTree>
    <p:extLst>
      <p:ext uri="{BB962C8B-B14F-4D97-AF65-F5344CB8AC3E}">
        <p14:creationId xmlns:p14="http://schemas.microsoft.com/office/powerpoint/2010/main" val="48441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146311" y="1315986"/>
            <a:ext cx="10540863" cy="4708981"/>
          </a:xfrm>
          <a:prstGeom prst="rect">
            <a:avLst/>
          </a:prstGeom>
        </p:spPr>
        <p:txBody>
          <a:bodyPr wrap="square">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Business Analyst</a:t>
            </a:r>
            <a:r>
              <a:rPr lang="en-US" sz="2000" dirty="0"/>
              <a:t> supports Project Level roles as part of the Solution Development Team. It is a relationship facilitation role, bridging gaps between the SDT and the Project Level and between the technical/solution developer roles and the business roles. They give guidance to the SDT to assist in solution development.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Team Leader</a:t>
            </a:r>
            <a:r>
              <a:rPr lang="en-US" sz="2000" dirty="0"/>
              <a:t> is a servant-leader for the SDT. They are tasked with ensuring goals are met and working with the team to coordinate solution development and delivery. This role will ideally be an elected role, chosen by members of the SDT, as such they may also be performing one of the other roles on the SDT.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Business Ambassador </a:t>
            </a:r>
            <a:r>
              <a:rPr lang="en-US" sz="2000" dirty="0"/>
              <a:t>represents the business needs within the SDT. They provide daily requirements to the team during Evolutionary Development, being the primary decision-maker for the business.</a:t>
            </a:r>
          </a:p>
          <a:p>
            <a:pPr marL="342900" indent="-342900">
              <a:buAutoNum type="arabicPeriod"/>
            </a:pPr>
            <a:endParaRPr lang="en-US" sz="2000"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146312" y="606287"/>
            <a:ext cx="10383078" cy="957470"/>
          </a:xfrm>
        </p:spPr>
        <p:txBody>
          <a:bodyPr>
            <a:normAutofit fontScale="90000"/>
          </a:bodyPr>
          <a:lstStyle/>
          <a:p>
            <a:r>
              <a:rPr lang="en-US" sz="4000" b="1" dirty="0"/>
              <a:t>Roles in DSDM - Solution Development Team (SDT)</a:t>
            </a:r>
            <a:br>
              <a:rPr lang="en-US" dirty="0"/>
            </a:br>
            <a:br>
              <a:rPr lang="en-US" dirty="0"/>
            </a:br>
            <a:br>
              <a:rPr lang="en-US" b="1" dirty="0"/>
            </a:br>
            <a:br>
              <a:rPr lang="en-US" dirty="0"/>
            </a:br>
            <a:br>
              <a:rPr lang="en-US" dirty="0"/>
            </a:br>
            <a:endParaRPr lang="en-US" b="1" dirty="0"/>
          </a:p>
        </p:txBody>
      </p:sp>
    </p:spTree>
    <p:extLst>
      <p:ext uri="{BB962C8B-B14F-4D97-AF65-F5344CB8AC3E}">
        <p14:creationId xmlns:p14="http://schemas.microsoft.com/office/powerpoint/2010/main" val="182123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146312" y="1830336"/>
            <a:ext cx="10540863" cy="2554545"/>
          </a:xfrm>
          <a:prstGeom prst="rect">
            <a:avLst/>
          </a:prstGeom>
        </p:spPr>
        <p:txBody>
          <a:bodyPr wrap="square">
            <a:spAutoFit/>
          </a:bodyPr>
          <a:lstStyle/>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Solution Developer</a:t>
            </a:r>
            <a:r>
              <a:rPr lang="en-US" sz="2000" dirty="0"/>
              <a:t> translates the business requirements into a Solution Increment that meets the needs of the increment. This should be a full-time role dedicated exclusively to the project to help reduce risk and waste.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a:t>
            </a:r>
            <a:r>
              <a:rPr lang="en-US" sz="2000" b="1" dirty="0"/>
              <a:t>Solution Tester</a:t>
            </a:r>
            <a:r>
              <a:rPr lang="en-US" sz="2000" dirty="0"/>
              <a:t> is tasked with making sure the solution works, testing to the decided standards</a:t>
            </a:r>
          </a:p>
          <a:p>
            <a:pPr marL="342900" indent="-342900">
              <a:buAutoNum type="arabicPeriod"/>
            </a:pPr>
            <a:endParaRPr lang="en-US" sz="2000"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146312" y="606287"/>
            <a:ext cx="10383078" cy="957470"/>
          </a:xfrm>
        </p:spPr>
        <p:txBody>
          <a:bodyPr>
            <a:normAutofit fontScale="90000"/>
          </a:bodyPr>
          <a:lstStyle/>
          <a:p>
            <a:r>
              <a:rPr lang="en-US" sz="4000" b="1" dirty="0"/>
              <a:t>Roles in DSDM - Solution Development Team (SDT)</a:t>
            </a:r>
            <a:br>
              <a:rPr lang="en-US" dirty="0"/>
            </a:br>
            <a:br>
              <a:rPr lang="en-US" dirty="0"/>
            </a:br>
            <a:br>
              <a:rPr lang="en-US" b="1" dirty="0"/>
            </a:br>
            <a:br>
              <a:rPr lang="en-US" dirty="0"/>
            </a:br>
            <a:br>
              <a:rPr lang="en-US" dirty="0"/>
            </a:br>
            <a:endParaRPr lang="en-US" b="1" dirty="0"/>
          </a:p>
        </p:txBody>
      </p:sp>
    </p:spTree>
    <p:extLst>
      <p:ext uri="{BB962C8B-B14F-4D97-AF65-F5344CB8AC3E}">
        <p14:creationId xmlns:p14="http://schemas.microsoft.com/office/powerpoint/2010/main" val="223119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146312" y="1513488"/>
            <a:ext cx="10540863" cy="4708981"/>
          </a:xfrm>
          <a:prstGeom prst="rect">
            <a:avLst/>
          </a:prstGeom>
        </p:spPr>
        <p:txBody>
          <a:bodyPr wrap="square">
            <a:spAutoFit/>
          </a:bodyPr>
          <a:lstStyle/>
          <a:p>
            <a:pPr marL="285750" indent="-285750">
              <a:buFont typeface="Arial" panose="020B0604020202020204" pitchFamily="34" charset="0"/>
              <a:buChar char="•"/>
            </a:pPr>
            <a:endParaRPr lang="en-US" sz="2000" dirty="0"/>
          </a:p>
          <a:p>
            <a:r>
              <a:rPr lang="en-US" sz="2000" dirty="0"/>
              <a:t>The </a:t>
            </a:r>
            <a:r>
              <a:rPr lang="en-US" sz="2000" b="1" dirty="0"/>
              <a:t>Business Advisor’s</a:t>
            </a:r>
            <a:r>
              <a:rPr lang="en-US" sz="2000" dirty="0"/>
              <a:t> role is to help ensure the testing of the solution meets the business needs. They may be a Subject Matter Expert and/or a future user of the solution, or they may provide regulation and legal advice.</a:t>
            </a:r>
          </a:p>
          <a:p>
            <a:endParaRPr lang="en-US" sz="2000" dirty="0"/>
          </a:p>
          <a:p>
            <a:r>
              <a:rPr lang="en-US" sz="2000" dirty="0"/>
              <a:t>The </a:t>
            </a:r>
            <a:r>
              <a:rPr lang="en-US" sz="2000" b="1" dirty="0"/>
              <a:t>Technical Advisor</a:t>
            </a:r>
            <a:r>
              <a:rPr lang="en-US" sz="2000" dirty="0"/>
              <a:t> provides technical support for the solution. They may be responsible for operational changes, assisting with the release, or ongoing maintenance of the solution.</a:t>
            </a:r>
          </a:p>
          <a:p>
            <a:endParaRPr lang="en-US" sz="2000" dirty="0"/>
          </a:p>
          <a:p>
            <a:r>
              <a:rPr lang="en-US" sz="2000" dirty="0"/>
              <a:t>The </a:t>
            </a:r>
            <a:r>
              <a:rPr lang="en-US" sz="2000" b="1" dirty="0"/>
              <a:t>Workshop Facilitator</a:t>
            </a:r>
            <a:r>
              <a:rPr lang="en-US" sz="2000" dirty="0"/>
              <a:t> will manage the workshop process. They are responsible for organizing meetings that achieve a workshop objective.</a:t>
            </a:r>
          </a:p>
          <a:p>
            <a:endParaRPr lang="en-US" sz="2000" dirty="0"/>
          </a:p>
          <a:p>
            <a:r>
              <a:rPr lang="en-US" sz="2000" dirty="0"/>
              <a:t>The </a:t>
            </a:r>
            <a:r>
              <a:rPr lang="en-US" sz="2000" b="1" dirty="0"/>
              <a:t>DSDM Coach</a:t>
            </a:r>
            <a:r>
              <a:rPr lang="en-US" sz="2000" dirty="0"/>
              <a:t> is responsible for helping the team understand the DSDM approach. They are there to ensure that DSDM is followed and to help those outside the team understand the process. They provide the details of DSDM.</a:t>
            </a:r>
          </a:p>
          <a:p>
            <a:pPr marL="342900" indent="-342900">
              <a:buAutoNum type="arabicPeriod"/>
            </a:pPr>
            <a:endParaRPr lang="en-US" sz="2000"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146312" y="606287"/>
            <a:ext cx="10383078" cy="957470"/>
          </a:xfrm>
        </p:spPr>
        <p:txBody>
          <a:bodyPr>
            <a:normAutofit fontScale="90000"/>
          </a:bodyPr>
          <a:lstStyle/>
          <a:p>
            <a:r>
              <a:rPr lang="en-US" sz="4000" b="1" dirty="0"/>
              <a:t>Roles in DSDM - Support</a:t>
            </a:r>
            <a:br>
              <a:rPr lang="en-US" b="1" dirty="0"/>
            </a:br>
            <a:br>
              <a:rPr lang="en-US" dirty="0"/>
            </a:br>
            <a:br>
              <a:rPr lang="en-US" dirty="0"/>
            </a:br>
            <a:endParaRPr lang="en-US" b="1" dirty="0"/>
          </a:p>
        </p:txBody>
      </p:sp>
    </p:spTree>
    <p:extLst>
      <p:ext uri="{BB962C8B-B14F-4D97-AF65-F5344CB8AC3E}">
        <p14:creationId xmlns:p14="http://schemas.microsoft.com/office/powerpoint/2010/main" val="4487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DC1A-9AAD-4FE8-A248-57A055AD0FF1}"/>
              </a:ext>
            </a:extLst>
          </p:cNvPr>
          <p:cNvSpPr>
            <a:spLocks noGrp="1"/>
          </p:cNvSpPr>
          <p:nvPr>
            <p:ph type="title"/>
          </p:nvPr>
        </p:nvSpPr>
        <p:spPr/>
        <p:txBody>
          <a:bodyPr/>
          <a:lstStyle/>
          <a:p>
            <a:r>
              <a:rPr lang="en-US" dirty="0"/>
              <a:t>Reference and bibliography</a:t>
            </a:r>
            <a:br>
              <a:rPr lang="en-US" dirty="0"/>
            </a:br>
            <a:endParaRPr lang="en-US" dirty="0"/>
          </a:p>
        </p:txBody>
      </p:sp>
      <p:sp>
        <p:nvSpPr>
          <p:cNvPr id="3" name="Content Placeholder 2">
            <a:extLst>
              <a:ext uri="{FF2B5EF4-FFF2-40B4-BE49-F238E27FC236}">
                <a16:creationId xmlns:a16="http://schemas.microsoft.com/office/drawing/2014/main" id="{9FA80CEC-49FF-4B1F-804E-7BDC7CF31316}"/>
              </a:ext>
            </a:extLst>
          </p:cNvPr>
          <p:cNvSpPr>
            <a:spLocks noGrp="1"/>
          </p:cNvSpPr>
          <p:nvPr>
            <p:ph idx="1"/>
          </p:nvPr>
        </p:nvSpPr>
        <p:spPr/>
        <p:txBody>
          <a:bodyPr/>
          <a:lstStyle/>
          <a:p>
            <a:r>
              <a:rPr lang="en-US" dirty="0">
                <a:hlinkClick r:id="rId2"/>
              </a:rPr>
              <a:t>https://www.agilebusiness.org/page/ProjectFramework_07_RolesResponsibilities</a:t>
            </a:r>
          </a:p>
          <a:p>
            <a:r>
              <a:rPr lang="en-US" dirty="0">
                <a:hlinkClick r:id="rId3"/>
              </a:rPr>
              <a:t>https://www.agilebusiness.org/page/ProjectFramework_10_MoSCoWPrioritisation</a:t>
            </a:r>
            <a:endParaRPr lang="en-US" dirty="0"/>
          </a:p>
          <a:p>
            <a:r>
              <a:rPr lang="en-US" dirty="0">
                <a:hlinkClick r:id="rId4"/>
              </a:rPr>
              <a:t>https://www.agilebusiness.org/content/introduction-0</a:t>
            </a:r>
            <a:endParaRPr lang="en-US" dirty="0"/>
          </a:p>
          <a:p>
            <a:r>
              <a:rPr lang="en-US" dirty="0">
                <a:hlinkClick r:id="rId5"/>
              </a:rPr>
              <a:t>https://www.agilebusiness.org/</a:t>
            </a:r>
            <a:endParaRPr lang="en-US" dirty="0"/>
          </a:p>
          <a:p>
            <a:endParaRPr lang="en-US" dirty="0"/>
          </a:p>
          <a:p>
            <a:endParaRPr lang="en-US" dirty="0"/>
          </a:p>
        </p:txBody>
      </p:sp>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6"/>
          <a:stretch>
            <a:fillRect/>
          </a:stretch>
        </p:blipFill>
        <p:spPr>
          <a:xfrm>
            <a:off x="772191" y="6172200"/>
            <a:ext cx="3001491" cy="566319"/>
          </a:xfrm>
          <a:prstGeom prst="rect">
            <a:avLst/>
          </a:prstGeom>
        </p:spPr>
      </p:pic>
    </p:spTree>
    <p:extLst>
      <p:ext uri="{BB962C8B-B14F-4D97-AF65-F5344CB8AC3E}">
        <p14:creationId xmlns:p14="http://schemas.microsoft.com/office/powerpoint/2010/main" val="328804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The DSDM Lifecycle</a:t>
            </a:r>
            <a:br>
              <a:rPr lang="en-US" dirty="0"/>
            </a:br>
            <a:br>
              <a:rPr lang="en-US" dirty="0"/>
            </a:br>
            <a:r>
              <a:rPr lang="en-US" dirty="0"/>
              <a:t> </a:t>
            </a:r>
          </a:p>
        </p:txBody>
      </p:sp>
      <p:pic>
        <p:nvPicPr>
          <p:cNvPr id="1026" name="Picture 2" descr="6a - The DSDM Process">
            <a:extLst>
              <a:ext uri="{FF2B5EF4-FFF2-40B4-BE49-F238E27FC236}">
                <a16:creationId xmlns:a16="http://schemas.microsoft.com/office/drawing/2014/main" id="{B15820D4-E3AE-4E46-A806-EC63DF6CA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1673660"/>
            <a:ext cx="6115050" cy="4727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8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063487" y="1628507"/>
            <a:ext cx="9780104" cy="4431983"/>
          </a:xfrm>
          <a:prstGeom prst="rect">
            <a:avLst/>
          </a:prstGeom>
        </p:spPr>
        <p:txBody>
          <a:bodyPr wrap="square">
            <a:spAutoFit/>
          </a:bodyPr>
          <a:lstStyle/>
          <a:p>
            <a:pPr marL="285750" indent="-285750">
              <a:buFont typeface="Arial" panose="020B0604020202020204" pitchFamily="34" charset="0"/>
              <a:buChar char="•"/>
            </a:pPr>
            <a:r>
              <a:rPr lang="en-US" sz="2400" b="1" dirty="0"/>
              <a:t>Pre-Project Phase</a:t>
            </a:r>
          </a:p>
          <a:p>
            <a:endParaRPr lang="en-US" dirty="0"/>
          </a:p>
          <a:p>
            <a:r>
              <a:rPr lang="en-US" dirty="0"/>
              <a:t>During the Pre-Project phase, you make sure projects are set up based on a clear objective. You must ensure that resources exist to begin the project’s feasibility stage. This phase would be carried out at a program or portfolio level. It is a gateway of sorts, ensuring projects are ready to begin based on the objective and business goals</a:t>
            </a:r>
          </a:p>
          <a:p>
            <a:endParaRPr lang="en-US" dirty="0"/>
          </a:p>
          <a:p>
            <a:pPr marL="285750" indent="-285750">
              <a:buFont typeface="Arial" panose="020B0604020202020204" pitchFamily="34" charset="0"/>
              <a:buChar char="•"/>
            </a:pPr>
            <a:r>
              <a:rPr lang="en-US" sz="2400" b="1" dirty="0"/>
              <a:t>Feasibility Phase</a:t>
            </a:r>
          </a:p>
          <a:p>
            <a:r>
              <a:rPr lang="en-US" dirty="0"/>
              <a:t>Are the projects feasible? During the feasibility phase, you want to make sure projects are technologically possible and cost-effective. You do just enough to determine if further planning is acceptable to the organization’s goals.  This would be a high-level investigation of the technical requirements that would be needed for the project and solution, and whether it makes sense from a cost stand-point to continue with the project. You create rough estimates of completion time for the entire project, with a Delivery Plan to describe the Foundations Phase.</a:t>
            </a:r>
          </a:p>
          <a:p>
            <a:endParaRPr lang="en-US"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Phases</a:t>
            </a:r>
            <a:endParaRPr lang="en-US" dirty="0"/>
          </a:p>
        </p:txBody>
      </p:sp>
    </p:spTree>
    <p:extLst>
      <p:ext uri="{BB962C8B-B14F-4D97-AF65-F5344CB8AC3E}">
        <p14:creationId xmlns:p14="http://schemas.microsoft.com/office/powerpoint/2010/main" val="72473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063487" y="1628507"/>
            <a:ext cx="9780104" cy="3231654"/>
          </a:xfrm>
          <a:prstGeom prst="rect">
            <a:avLst/>
          </a:prstGeom>
        </p:spPr>
        <p:txBody>
          <a:bodyPr wrap="square">
            <a:spAutoFit/>
          </a:bodyPr>
          <a:lstStyle/>
          <a:p>
            <a:pPr marL="285750" indent="-285750">
              <a:buFont typeface="Arial" panose="020B0604020202020204" pitchFamily="34" charset="0"/>
              <a:buChar char="•"/>
            </a:pPr>
            <a:r>
              <a:rPr lang="en-US" sz="2400" b="1" dirty="0"/>
              <a:t>Foundations Phase</a:t>
            </a:r>
          </a:p>
          <a:p>
            <a:endParaRPr lang="en-US" dirty="0"/>
          </a:p>
          <a:p>
            <a:r>
              <a:rPr lang="en-US" dirty="0"/>
              <a:t>During Foundations you expand upon the work started in Feasibility. You create a basic understanding of the organization’s needs and how this project aligns with those needs. The idea here is to get a picture of the scope of work needed for the project and lay the foundation for defining it and estimations for completing items within the project, using ranged estimations if needed.</a:t>
            </a:r>
          </a:p>
          <a:p>
            <a:endParaRPr lang="en-US" dirty="0"/>
          </a:p>
          <a:p>
            <a:r>
              <a:rPr lang="en-US" dirty="0" err="1"/>
              <a:t>MoSCoW</a:t>
            </a:r>
            <a:r>
              <a:rPr lang="en-US" dirty="0"/>
              <a:t> prioritization can be used to help decide where the priorities are. </a:t>
            </a:r>
            <a:r>
              <a:rPr lang="en-US" dirty="0" err="1"/>
              <a:t>MoSCoW</a:t>
            </a:r>
            <a:r>
              <a:rPr lang="en-US" dirty="0"/>
              <a:t> is a way of categorizing the features for the solution/product into  “Must Have”, “Should Have”, “Could Have”, and “Won’t Have this time” categories</a:t>
            </a:r>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Phases</a:t>
            </a:r>
            <a:endParaRPr lang="en-US" dirty="0"/>
          </a:p>
        </p:txBody>
      </p:sp>
    </p:spTree>
    <p:extLst>
      <p:ext uri="{BB962C8B-B14F-4D97-AF65-F5344CB8AC3E}">
        <p14:creationId xmlns:p14="http://schemas.microsoft.com/office/powerpoint/2010/main" val="366071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063487" y="1628507"/>
            <a:ext cx="9780104" cy="4431983"/>
          </a:xfrm>
          <a:prstGeom prst="rect">
            <a:avLst/>
          </a:prstGeom>
        </p:spPr>
        <p:txBody>
          <a:bodyPr wrap="square">
            <a:spAutoFit/>
          </a:bodyPr>
          <a:lstStyle/>
          <a:p>
            <a:pPr marL="285750" indent="-285750">
              <a:buFont typeface="Arial" panose="020B0604020202020204" pitchFamily="34" charset="0"/>
              <a:buChar char="•"/>
            </a:pPr>
            <a:r>
              <a:rPr lang="en-US" sz="2400" b="1" dirty="0"/>
              <a:t>Evolutionary Development Phase</a:t>
            </a:r>
          </a:p>
          <a:p>
            <a:pPr marL="285750" indent="-285750">
              <a:buFont typeface="Arial" panose="020B0604020202020204" pitchFamily="34" charset="0"/>
              <a:buChar char="•"/>
            </a:pPr>
            <a:endParaRPr lang="en-US" dirty="0"/>
          </a:p>
          <a:p>
            <a:r>
              <a:rPr lang="en-US" dirty="0"/>
              <a:t>Now that you have built your project’s firm foundation, you should be ready to begin the iterative development cycle. The right solution should evolve over time.</a:t>
            </a:r>
          </a:p>
          <a:p>
            <a:endParaRPr lang="en-US" dirty="0"/>
          </a:p>
          <a:p>
            <a:r>
              <a:rPr lang="en-US" dirty="0"/>
              <a:t>Evolutionary Development makes use of timeboxing to control the iterations, with each iteration releasing a completed piece of a much larger whole. </a:t>
            </a:r>
            <a:r>
              <a:rPr lang="en-US" dirty="0" err="1"/>
              <a:t>MoSCoW</a:t>
            </a:r>
            <a:r>
              <a:rPr lang="en-US" dirty="0"/>
              <a:t> prioritization can be used with each timeboxed iteration to prioritize the items to be worked on (your iteration backlog).</a:t>
            </a:r>
          </a:p>
          <a:p>
            <a:endParaRPr lang="en-US" dirty="0"/>
          </a:p>
          <a:p>
            <a:pPr marL="285750" indent="-285750">
              <a:buFont typeface="Arial" panose="020B0604020202020204" pitchFamily="34" charset="0"/>
              <a:buChar char="•"/>
            </a:pPr>
            <a:r>
              <a:rPr lang="en-US" sz="2400" b="1" dirty="0"/>
              <a:t>Deployment Phase</a:t>
            </a:r>
          </a:p>
          <a:p>
            <a:r>
              <a:rPr lang="en-US" dirty="0"/>
              <a:t>You can either deploy the whole solution, which may make sense in some scenarios, or you can deploy small pieces of the solution with each loop through an iteration in evolutionary development.</a:t>
            </a:r>
          </a:p>
          <a:p>
            <a:endParaRPr lang="en-US" dirty="0"/>
          </a:p>
          <a:p>
            <a:endParaRPr lang="en-US" dirty="0"/>
          </a:p>
          <a:p>
            <a:endParaRPr lang="en-US" dirty="0"/>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Phases</a:t>
            </a:r>
            <a:endParaRPr lang="en-US" dirty="0"/>
          </a:p>
        </p:txBody>
      </p:sp>
    </p:spTree>
    <p:extLst>
      <p:ext uri="{BB962C8B-B14F-4D97-AF65-F5344CB8AC3E}">
        <p14:creationId xmlns:p14="http://schemas.microsoft.com/office/powerpoint/2010/main" val="37342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3" name="Rectangle 2">
            <a:extLst>
              <a:ext uri="{FF2B5EF4-FFF2-40B4-BE49-F238E27FC236}">
                <a16:creationId xmlns:a16="http://schemas.microsoft.com/office/drawing/2014/main" id="{D6F3147D-7FB3-4E2A-9ED0-98F654F279E4}"/>
              </a:ext>
            </a:extLst>
          </p:cNvPr>
          <p:cNvSpPr/>
          <p:nvPr/>
        </p:nvSpPr>
        <p:spPr>
          <a:xfrm>
            <a:off x="1063487" y="1628507"/>
            <a:ext cx="9780104" cy="2677656"/>
          </a:xfrm>
          <a:prstGeom prst="rect">
            <a:avLst/>
          </a:prstGeom>
        </p:spPr>
        <p:txBody>
          <a:bodyPr wrap="square">
            <a:spAutoFit/>
          </a:bodyPr>
          <a:lstStyle/>
          <a:p>
            <a:pPr marL="285750" indent="-285750">
              <a:buFont typeface="Arial" panose="020B0604020202020204" pitchFamily="34" charset="0"/>
              <a:buChar char="•"/>
            </a:pPr>
            <a:r>
              <a:rPr lang="en-US" sz="2400" b="1" dirty="0"/>
              <a:t>Post-Project Phase</a:t>
            </a:r>
          </a:p>
          <a:p>
            <a:pPr marL="285750" indent="-285750">
              <a:buFont typeface="Arial" panose="020B0604020202020204" pitchFamily="34" charset="0"/>
              <a:buChar char="•"/>
            </a:pPr>
            <a:endParaRPr lang="en-US" dirty="0"/>
          </a:p>
          <a:p>
            <a:r>
              <a:rPr lang="en-US" dirty="0"/>
              <a:t>When all of your iterations are complete and you have a solution or product fully developed, your project is complete and you enter the Post-Project Phase. In this phase, you determine if the expected benefits have been actualized – keeping in mind that the benefits may accrue over time.</a:t>
            </a:r>
          </a:p>
          <a:p>
            <a:endParaRPr lang="en-US" dirty="0"/>
          </a:p>
          <a:p>
            <a:r>
              <a:rPr lang="en-US" dirty="0"/>
              <a:t>During Post-Project, you would also carry out a retrospective for the entire project. The idea being a way to discuss what went well during the project and what could have gone better, and to reflect upon ways to improve in future projects.</a:t>
            </a:r>
          </a:p>
        </p:txBody>
      </p:sp>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Phases</a:t>
            </a:r>
            <a:endParaRPr lang="en-US" dirty="0"/>
          </a:p>
        </p:txBody>
      </p:sp>
    </p:spTree>
    <p:extLst>
      <p:ext uri="{BB962C8B-B14F-4D97-AF65-F5344CB8AC3E}">
        <p14:creationId xmlns:p14="http://schemas.microsoft.com/office/powerpoint/2010/main" val="115182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2" name="Picture 1">
            <a:extLst>
              <a:ext uri="{FF2B5EF4-FFF2-40B4-BE49-F238E27FC236}">
                <a16:creationId xmlns:a16="http://schemas.microsoft.com/office/drawing/2014/main" id="{20223BD1-2181-448C-B7C6-2B3F4B4CF3C0}"/>
              </a:ext>
            </a:extLst>
          </p:cNvPr>
          <p:cNvPicPr>
            <a:picLocks noChangeAspect="1"/>
          </p:cNvPicPr>
          <p:nvPr/>
        </p:nvPicPr>
        <p:blipFill>
          <a:blip r:embed="rId3"/>
          <a:stretch>
            <a:fillRect/>
          </a:stretch>
        </p:blipFill>
        <p:spPr>
          <a:xfrm>
            <a:off x="1950283" y="1509028"/>
            <a:ext cx="8585195" cy="4486275"/>
          </a:xfrm>
          <a:prstGeom prst="rect">
            <a:avLst/>
          </a:prstGeom>
        </p:spPr>
      </p:pic>
    </p:spTree>
    <p:extLst>
      <p:ext uri="{BB962C8B-B14F-4D97-AF65-F5344CB8AC3E}">
        <p14:creationId xmlns:p14="http://schemas.microsoft.com/office/powerpoint/2010/main" val="418758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8CA128-4D81-44FC-ADFA-F33FE486E47C}"/>
              </a:ext>
            </a:extLst>
          </p:cNvPr>
          <p:cNvPicPr>
            <a:picLocks noChangeAspect="1"/>
          </p:cNvPicPr>
          <p:nvPr/>
        </p:nvPicPr>
        <p:blipFill>
          <a:blip r:embed="rId2"/>
          <a:stretch>
            <a:fillRect/>
          </a:stretch>
        </p:blipFill>
        <p:spPr>
          <a:xfrm>
            <a:off x="772191" y="6172200"/>
            <a:ext cx="3001491" cy="566319"/>
          </a:xfrm>
          <a:prstGeom prst="rect">
            <a:avLst/>
          </a:prstGeom>
        </p:spPr>
      </p:pic>
      <p:sp>
        <p:nvSpPr>
          <p:cNvPr id="8" name="Title 1">
            <a:extLst>
              <a:ext uri="{FF2B5EF4-FFF2-40B4-BE49-F238E27FC236}">
                <a16:creationId xmlns:a16="http://schemas.microsoft.com/office/drawing/2014/main" id="{E67369A5-2B17-4587-BD49-297E11DF939D}"/>
              </a:ext>
            </a:extLst>
          </p:cNvPr>
          <p:cNvSpPr>
            <a:spLocks noGrp="1"/>
          </p:cNvSpPr>
          <p:nvPr>
            <p:ph type="title"/>
          </p:nvPr>
        </p:nvSpPr>
        <p:spPr>
          <a:xfrm>
            <a:off x="1371600" y="685800"/>
            <a:ext cx="9163878" cy="646331"/>
          </a:xfrm>
        </p:spPr>
        <p:txBody>
          <a:bodyPr>
            <a:normAutofit fontScale="90000"/>
          </a:bodyPr>
          <a:lstStyle/>
          <a:p>
            <a:r>
              <a:rPr lang="en-US" b="1" dirty="0"/>
              <a:t>DSDM Principles</a:t>
            </a:r>
            <a:endParaRPr lang="en-US" dirty="0"/>
          </a:p>
        </p:txBody>
      </p:sp>
      <p:pic>
        <p:nvPicPr>
          <p:cNvPr id="3" name="Picture 2">
            <a:extLst>
              <a:ext uri="{FF2B5EF4-FFF2-40B4-BE49-F238E27FC236}">
                <a16:creationId xmlns:a16="http://schemas.microsoft.com/office/drawing/2014/main" id="{959DC489-2431-497C-B757-D5BFF995A998}"/>
              </a:ext>
            </a:extLst>
          </p:cNvPr>
          <p:cNvPicPr>
            <a:picLocks noChangeAspect="1"/>
          </p:cNvPicPr>
          <p:nvPr/>
        </p:nvPicPr>
        <p:blipFill>
          <a:blip r:embed="rId3"/>
          <a:stretch>
            <a:fillRect/>
          </a:stretch>
        </p:blipFill>
        <p:spPr>
          <a:xfrm>
            <a:off x="2301511" y="1462410"/>
            <a:ext cx="8334375" cy="4709790"/>
          </a:xfrm>
          <a:prstGeom prst="rect">
            <a:avLst/>
          </a:prstGeom>
        </p:spPr>
      </p:pic>
    </p:spTree>
    <p:extLst>
      <p:ext uri="{BB962C8B-B14F-4D97-AF65-F5344CB8AC3E}">
        <p14:creationId xmlns:p14="http://schemas.microsoft.com/office/powerpoint/2010/main" val="333363204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1201</TotalTime>
  <Words>1392</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Franklin Gothic Book</vt:lpstr>
      <vt:lpstr>Noto Serif</vt:lpstr>
      <vt:lpstr>Wingdings</vt:lpstr>
      <vt:lpstr>Crop</vt:lpstr>
      <vt:lpstr>Dynamic system development methodology(dsdm)</vt:lpstr>
      <vt:lpstr>What is Dynamic Systems Development Methodology (DSDM)?</vt:lpstr>
      <vt:lpstr>The DSDM Lifecycle   </vt:lpstr>
      <vt:lpstr>DSDM Phases</vt:lpstr>
      <vt:lpstr>DSDM Phases</vt:lpstr>
      <vt:lpstr>DSDM Phases</vt:lpstr>
      <vt:lpstr>DSDM Phases</vt:lpstr>
      <vt:lpstr>DSDM Principles</vt:lpstr>
      <vt:lpstr>DSDM Principles</vt:lpstr>
      <vt:lpstr>DSDM Principles</vt:lpstr>
      <vt:lpstr>DSDM Principles</vt:lpstr>
      <vt:lpstr>DSDM Principles</vt:lpstr>
      <vt:lpstr>DSDM Principles</vt:lpstr>
      <vt:lpstr>DSDM Principles</vt:lpstr>
      <vt:lpstr>DSDM Principles</vt:lpstr>
      <vt:lpstr>DSDM Principles</vt:lpstr>
      <vt:lpstr>Roles in DSDM  </vt:lpstr>
      <vt:lpstr>Roles in DSDM  </vt:lpstr>
      <vt:lpstr>Roles in DSDM - Project Level   </vt:lpstr>
      <vt:lpstr>Roles in DSDM - Solution Development Team (SDT)     </vt:lpstr>
      <vt:lpstr>Roles in DSDM - Solution Development Team (SDT)     </vt:lpstr>
      <vt:lpstr>Roles in DSDM - Support   </vt:lpstr>
      <vt:lpstr>Reference and bibliography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dc:creator>
  <cp:lastModifiedBy>Deepak</cp:lastModifiedBy>
  <cp:revision>118</cp:revision>
  <dcterms:created xsi:type="dcterms:W3CDTF">2019-07-28T17:11:02Z</dcterms:created>
  <dcterms:modified xsi:type="dcterms:W3CDTF">2019-11-10T17:38:37Z</dcterms:modified>
</cp:coreProperties>
</file>