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5" r:id="rId10"/>
    <p:sldId id="264" r:id="rId11"/>
    <p:sldId id="266" r:id="rId12"/>
    <p:sldId id="267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6" r:id="rId30"/>
    <p:sldId id="288" r:id="rId31"/>
    <p:sldId id="289" r:id="rId32"/>
    <p:sldId id="26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Standard_Book_Number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en.wikipedia.org/wiki/Kent_Beck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Martin_Fowler_(software_engineer)" TargetMode="External"/><Relationship Id="rId5" Type="http://schemas.openxmlformats.org/officeDocument/2006/relationships/hyperlink" Target="http://www.extremeprogramming.org/rules.html" TargetMode="External"/><Relationship Id="rId4" Type="http://schemas.openxmlformats.org/officeDocument/2006/relationships/hyperlink" Target="https://en.wikipedia.org/wiki/Special:BookSources/978-0-321-27865-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02AE-C2CA-4E9B-8295-2C90712D6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extreme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D77BD-3081-4CE5-A18E-CF5F2EAAE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Deepak Vishwakarma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FE3FB-8418-4374-99D6-60DB7C11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94" y="5956208"/>
            <a:ext cx="3461442" cy="65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5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1600"/>
            <a:ext cx="9601200" cy="3581400"/>
          </a:xfrm>
        </p:spPr>
        <p:txBody>
          <a:bodyPr/>
          <a:lstStyle/>
          <a:p>
            <a:r>
              <a:rPr lang="en-US" dirty="0"/>
              <a:t>All developers should follow a predefined code standards.</a:t>
            </a:r>
          </a:p>
          <a:p>
            <a:r>
              <a:rPr lang="en-US" dirty="0"/>
              <a:t>Continuous integration throughout the entire process.</a:t>
            </a:r>
          </a:p>
          <a:p>
            <a:r>
              <a:rPr lang="en-US" dirty="0"/>
              <a:t>The code is based on the customer user stories.</a:t>
            </a:r>
          </a:p>
          <a:p>
            <a:r>
              <a:rPr lang="en-US" dirty="0"/>
              <a:t>The customer should be available at all time.</a:t>
            </a:r>
          </a:p>
          <a:p>
            <a:r>
              <a:rPr lang="en-US" dirty="0"/>
              <a:t>First code is written for unit tests.</a:t>
            </a:r>
          </a:p>
          <a:p>
            <a:r>
              <a:rPr lang="en-US" dirty="0"/>
              <a:t>Collective code ownership.</a:t>
            </a:r>
          </a:p>
          <a:p>
            <a:r>
              <a:rPr lang="en-US" dirty="0"/>
              <a:t>Pair programming.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6" name="object 144">
            <a:extLst>
              <a:ext uri="{FF2B5EF4-FFF2-40B4-BE49-F238E27FC236}">
                <a16:creationId xmlns:a16="http://schemas.microsoft.com/office/drawing/2014/main" id="{E7D7C7C0-68AB-411B-B6E7-622DA0E10A7B}"/>
              </a:ext>
            </a:extLst>
          </p:cNvPr>
          <p:cNvSpPr/>
          <p:nvPr/>
        </p:nvSpPr>
        <p:spPr>
          <a:xfrm>
            <a:off x="6374296" y="3140766"/>
            <a:ext cx="5404700" cy="3450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308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3971"/>
            <a:ext cx="9601200" cy="1485900"/>
          </a:xfrm>
        </p:spPr>
        <p:txBody>
          <a:bodyPr/>
          <a:lstStyle/>
          <a:p>
            <a:r>
              <a:rPr lang="en-US" spc="-225" dirty="0"/>
              <a:t>T</a:t>
            </a:r>
            <a:r>
              <a:rPr lang="en-US" spc="-100" dirty="0"/>
              <a:t>E</a:t>
            </a:r>
            <a:r>
              <a:rPr lang="en-US" spc="-120" dirty="0"/>
              <a:t>S</a:t>
            </a:r>
            <a:r>
              <a:rPr lang="en-US" spc="-225" dirty="0"/>
              <a:t>T</a:t>
            </a:r>
            <a:r>
              <a:rPr lang="en-US" spc="-180" dirty="0"/>
              <a:t>I</a:t>
            </a:r>
            <a:r>
              <a:rPr lang="en-US" spc="-195" dirty="0"/>
              <a:t>N</a:t>
            </a:r>
            <a:r>
              <a:rPr lang="en-US" spc="-80" dirty="0"/>
              <a:t>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31900"/>
            <a:ext cx="9601200" cy="4749800"/>
          </a:xfrm>
        </p:spPr>
        <p:txBody>
          <a:bodyPr/>
          <a:lstStyle/>
          <a:p>
            <a:r>
              <a:rPr lang="en-US" dirty="0"/>
              <a:t>Every part of the code should be tested with a dedicated unit test.</a:t>
            </a:r>
          </a:p>
          <a:p>
            <a:r>
              <a:rPr lang="en-US" dirty="0"/>
              <a:t>You cannot say that your code is working until you test it.</a:t>
            </a:r>
          </a:p>
          <a:p>
            <a:r>
              <a:rPr lang="en-US" dirty="0"/>
              <a:t>All tests should run on every new build.</a:t>
            </a:r>
          </a:p>
          <a:p>
            <a:r>
              <a:rPr lang="en-US" dirty="0"/>
              <a:t>Testing is made by the developers(unit) and by the customer (</a:t>
            </a:r>
            <a:r>
              <a:rPr lang="en-US" dirty="0" err="1"/>
              <a:t>atp</a:t>
            </a:r>
            <a:r>
              <a:rPr lang="en-US" dirty="0"/>
              <a:t> for  functionality).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5" name="object 130">
            <a:extLst>
              <a:ext uri="{FF2B5EF4-FFF2-40B4-BE49-F238E27FC236}">
                <a16:creationId xmlns:a16="http://schemas.microsoft.com/office/drawing/2014/main" id="{13F41E96-AF47-444C-A2E9-077CC96ACECB}"/>
              </a:ext>
            </a:extLst>
          </p:cNvPr>
          <p:cNvSpPr/>
          <p:nvPr/>
        </p:nvSpPr>
        <p:spPr>
          <a:xfrm>
            <a:off x="7487875" y="3086157"/>
            <a:ext cx="3816096" cy="3547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736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0400"/>
            <a:ext cx="9601200" cy="3581400"/>
          </a:xfrm>
        </p:spPr>
        <p:txBody>
          <a:bodyPr/>
          <a:lstStyle/>
          <a:p>
            <a:r>
              <a:rPr lang="en-US" dirty="0"/>
              <a:t>Developers should listen to the client requirements about how the</a:t>
            </a:r>
          </a:p>
          <a:p>
            <a:r>
              <a:rPr lang="en-US" dirty="0"/>
              <a:t>System should develop.</a:t>
            </a:r>
          </a:p>
          <a:p>
            <a:r>
              <a:rPr lang="en-US" dirty="0"/>
              <a:t>Developers should listen to each other to develop a better and  resilience software.</a:t>
            </a:r>
          </a:p>
          <a:p>
            <a:r>
              <a:rPr lang="en-US" dirty="0"/>
              <a:t>Developers should listen to the client feedback about the generated 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5" name="object 98">
            <a:extLst>
              <a:ext uri="{FF2B5EF4-FFF2-40B4-BE49-F238E27FC236}">
                <a16:creationId xmlns:a16="http://schemas.microsoft.com/office/drawing/2014/main" id="{76337732-0BAB-4C99-B0F5-FD313F89CB7C}"/>
              </a:ext>
            </a:extLst>
          </p:cNvPr>
          <p:cNvSpPr/>
          <p:nvPr/>
        </p:nvSpPr>
        <p:spPr>
          <a:xfrm>
            <a:off x="5625548" y="3721100"/>
            <a:ext cx="5762244" cy="2881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177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0399"/>
            <a:ext cx="5506278" cy="3940313"/>
          </a:xfrm>
        </p:spPr>
        <p:txBody>
          <a:bodyPr>
            <a:normAutofit/>
          </a:bodyPr>
          <a:lstStyle/>
          <a:p>
            <a:r>
              <a:rPr lang="en-US" dirty="0"/>
              <a:t>A good and simple design will reduce the complexity of the system.</a:t>
            </a:r>
          </a:p>
          <a:p>
            <a:r>
              <a:rPr lang="en-US" dirty="0"/>
              <a:t>Every developer can take an active part in the design process.</a:t>
            </a:r>
          </a:p>
          <a:p>
            <a:r>
              <a:rPr lang="en-US" dirty="0"/>
              <a:t>The design is made at the start and during the process.</a:t>
            </a:r>
          </a:p>
          <a:p>
            <a:r>
              <a:rPr lang="en-US" dirty="0"/>
              <a:t>Refactoring is a decisive part of the design process.</a:t>
            </a:r>
          </a:p>
          <a:p>
            <a:r>
              <a:rPr lang="en-US" dirty="0"/>
              <a:t>Although </a:t>
            </a:r>
            <a:r>
              <a:rPr lang="en-US" dirty="0" err="1"/>
              <a:t>xp</a:t>
            </a:r>
            <a:r>
              <a:rPr lang="en-US" dirty="0"/>
              <a:t> embraces fast development that add business value, it doesn't mean  that the designing process is excluded.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6" name="object 166">
            <a:extLst>
              <a:ext uri="{FF2B5EF4-FFF2-40B4-BE49-F238E27FC236}">
                <a16:creationId xmlns:a16="http://schemas.microsoft.com/office/drawing/2014/main" id="{D14C7B64-58DF-4AC9-B832-FCA4E9621DC6}"/>
              </a:ext>
            </a:extLst>
          </p:cNvPr>
          <p:cNvSpPr/>
          <p:nvPr/>
        </p:nvSpPr>
        <p:spPr>
          <a:xfrm>
            <a:off x="7156174" y="1930400"/>
            <a:ext cx="4735796" cy="29965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244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068F989-68E5-4E54-A74E-A4FCA9C9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427" y="2421834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EXTREME PROGRAMMING CORE PRACTICES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4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Key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61" y="1550505"/>
            <a:ext cx="5897217" cy="43202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planning game</a:t>
            </a:r>
          </a:p>
          <a:p>
            <a:r>
              <a:rPr lang="en-US" dirty="0"/>
              <a:t>Small releases</a:t>
            </a:r>
          </a:p>
          <a:p>
            <a:r>
              <a:rPr lang="en-US" dirty="0"/>
              <a:t>System metaphor</a:t>
            </a:r>
          </a:p>
          <a:p>
            <a:r>
              <a:rPr lang="en-US" dirty="0"/>
              <a:t>Simple design</a:t>
            </a:r>
          </a:p>
          <a:p>
            <a:r>
              <a:rPr lang="en-US" dirty="0"/>
              <a:t>Continuous testing</a:t>
            </a:r>
          </a:p>
          <a:p>
            <a:r>
              <a:rPr lang="en-US" dirty="0"/>
              <a:t>Refactoring</a:t>
            </a:r>
          </a:p>
          <a:p>
            <a:r>
              <a:rPr lang="en-US" dirty="0"/>
              <a:t>Pair programming</a:t>
            </a:r>
          </a:p>
          <a:p>
            <a:r>
              <a:rPr lang="en-US" dirty="0"/>
              <a:t>Continuous integration</a:t>
            </a:r>
          </a:p>
          <a:p>
            <a:r>
              <a:rPr lang="en-US" dirty="0"/>
              <a:t>Collective ownership</a:t>
            </a:r>
          </a:p>
          <a:p>
            <a:r>
              <a:rPr lang="en-US" dirty="0"/>
              <a:t>On-site customer</a:t>
            </a:r>
          </a:p>
          <a:p>
            <a:r>
              <a:rPr lang="en-US" dirty="0"/>
              <a:t>The 40-hour week</a:t>
            </a:r>
          </a:p>
          <a:p>
            <a:r>
              <a:rPr lang="en-US" dirty="0"/>
              <a:t>Coding standards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7" name="object 71">
            <a:extLst>
              <a:ext uri="{FF2B5EF4-FFF2-40B4-BE49-F238E27FC236}">
                <a16:creationId xmlns:a16="http://schemas.microsoft.com/office/drawing/2014/main" id="{F703A536-3CDA-4C26-9359-BE71EE7CEDB8}"/>
              </a:ext>
            </a:extLst>
          </p:cNvPr>
          <p:cNvSpPr/>
          <p:nvPr/>
        </p:nvSpPr>
        <p:spPr>
          <a:xfrm>
            <a:off x="5139723" y="1433753"/>
            <a:ext cx="6071616" cy="4553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1390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1" y="1643270"/>
            <a:ext cx="10164416" cy="4338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company evaluates the client requests against the cost estimations and development time.</a:t>
            </a:r>
          </a:p>
          <a:p>
            <a:r>
              <a:rPr lang="en-US" dirty="0"/>
              <a:t>The primary goal is to produce the maximum business value in the fastest way.</a:t>
            </a:r>
          </a:p>
          <a:p>
            <a:r>
              <a:rPr lang="en-US" dirty="0"/>
              <a:t>There are three basic rules to follow on this phase:</a:t>
            </a:r>
          </a:p>
          <a:p>
            <a:r>
              <a:rPr lang="en-US" dirty="0"/>
              <a:t>Business produces the list of requirements from the client (user stories).</a:t>
            </a:r>
          </a:p>
          <a:p>
            <a:r>
              <a:rPr lang="en-US" dirty="0"/>
              <a:t>Engineering team review the “user stories", and then answer these two questions:</a:t>
            </a:r>
          </a:p>
          <a:p>
            <a:pPr lvl="1"/>
            <a:r>
              <a:rPr lang="en-US" dirty="0"/>
              <a:t>What is the time  estimation and effort will they need to put in order to deliver  each user story…?</a:t>
            </a:r>
          </a:p>
          <a:p>
            <a:pPr lvl="1"/>
            <a:r>
              <a:rPr lang="en-US" dirty="0"/>
              <a:t>How much effort the team can produce per iteration (how many user stories They can deliver per iteration)…?</a:t>
            </a:r>
          </a:p>
          <a:p>
            <a:r>
              <a:rPr lang="en-US" dirty="0"/>
              <a:t>Business review the estimations and decide what are the user stories that will be  developed and in what order.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1" y="1643270"/>
            <a:ext cx="10164416" cy="4338430"/>
          </a:xfrm>
        </p:spPr>
        <p:txBody>
          <a:bodyPr>
            <a:normAutofit/>
          </a:bodyPr>
          <a:lstStyle/>
          <a:p>
            <a:r>
              <a:rPr lang="en-US" dirty="0"/>
              <a:t>The main target is to release a working and tested software early as possible.</a:t>
            </a:r>
          </a:p>
          <a:p>
            <a:r>
              <a:rPr lang="en-US" dirty="0"/>
              <a:t>The first release is developed with the smallest useful set of features to increase the business value.</a:t>
            </a:r>
          </a:p>
          <a:p>
            <a:r>
              <a:rPr lang="en-US" dirty="0"/>
              <a:t>Software updates should be  developed often to support fast releases.</a:t>
            </a:r>
          </a:p>
          <a:p>
            <a:r>
              <a:rPr lang="en-US" dirty="0"/>
              <a:t>The customer can use this software in its own environment that involve real  users(which allowing the customer to evaluate the software and send his  feedbacks).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5" name="object 171">
            <a:extLst>
              <a:ext uri="{FF2B5EF4-FFF2-40B4-BE49-F238E27FC236}">
                <a16:creationId xmlns:a16="http://schemas.microsoft.com/office/drawing/2014/main" id="{CFDD5552-BA43-41AB-B553-B4FC2E413056}"/>
              </a:ext>
            </a:extLst>
          </p:cNvPr>
          <p:cNvSpPr/>
          <p:nvPr/>
        </p:nvSpPr>
        <p:spPr>
          <a:xfrm>
            <a:off x="9256776" y="3714352"/>
            <a:ext cx="2775204" cy="3000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266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METHAPHOR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1" y="1643270"/>
            <a:ext cx="10164416" cy="4338430"/>
          </a:xfrm>
        </p:spPr>
        <p:txBody>
          <a:bodyPr>
            <a:normAutofit/>
          </a:bodyPr>
          <a:lstStyle/>
          <a:p>
            <a:r>
              <a:rPr lang="en-US" dirty="0"/>
              <a:t>Metaphor in </a:t>
            </a:r>
            <a:r>
              <a:rPr lang="en-US" dirty="0" err="1"/>
              <a:t>xp</a:t>
            </a:r>
            <a:r>
              <a:rPr lang="en-US" dirty="0"/>
              <a:t> is the common vision of the team members on how the  program should develop and work.</a:t>
            </a:r>
          </a:p>
          <a:p>
            <a:r>
              <a:rPr lang="en-US" dirty="0"/>
              <a:t>Each project as it’s “metaphor”, is job is to guide the project resources</a:t>
            </a:r>
          </a:p>
          <a:p>
            <a:r>
              <a:rPr lang="en-US" dirty="0"/>
              <a:t>On how the whole system works (components, integrations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Another responsibility of the “metaphor”, is to determine a set of  keywords that describes a common technical entities (common terms,  class names etc.).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6" name="object 179">
            <a:extLst>
              <a:ext uri="{FF2B5EF4-FFF2-40B4-BE49-F238E27FC236}">
                <a16:creationId xmlns:a16="http://schemas.microsoft.com/office/drawing/2014/main" id="{4E383436-783A-4461-813A-F5A4430DEF53}"/>
              </a:ext>
            </a:extLst>
          </p:cNvPr>
          <p:cNvSpPr/>
          <p:nvPr/>
        </p:nvSpPr>
        <p:spPr>
          <a:xfrm>
            <a:off x="8719664" y="3812485"/>
            <a:ext cx="2816352" cy="2802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9165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1" y="1643270"/>
            <a:ext cx="10164416" cy="4338430"/>
          </a:xfrm>
        </p:spPr>
        <p:txBody>
          <a:bodyPr>
            <a:normAutofit/>
          </a:bodyPr>
          <a:lstStyle/>
          <a:p>
            <a:r>
              <a:rPr lang="en-US" dirty="0"/>
              <a:t>In agile methodology the requirements  are frequently changed, based on this  assumption, you should always use the</a:t>
            </a:r>
          </a:p>
          <a:p>
            <a:r>
              <a:rPr lang="en-US" dirty="0"/>
              <a:t>Most simplified software designs that  allowing you to make the job done.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7" name="object 73">
            <a:extLst>
              <a:ext uri="{FF2B5EF4-FFF2-40B4-BE49-F238E27FC236}">
                <a16:creationId xmlns:a16="http://schemas.microsoft.com/office/drawing/2014/main" id="{6384A696-8428-4439-9410-C234A5808F37}"/>
              </a:ext>
            </a:extLst>
          </p:cNvPr>
          <p:cNvSpPr/>
          <p:nvPr/>
        </p:nvSpPr>
        <p:spPr>
          <a:xfrm>
            <a:off x="7513982" y="2941983"/>
            <a:ext cx="4417115" cy="3774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996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FCDB7C-4BC6-4836-9979-5FC7A0761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46" y="5981700"/>
            <a:ext cx="3461442" cy="6531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37A033-B2F1-490C-8F53-59A6B7B15AF2}"/>
              </a:ext>
            </a:extLst>
          </p:cNvPr>
          <p:cNvSpPr/>
          <p:nvPr/>
        </p:nvSpPr>
        <p:spPr>
          <a:xfrm>
            <a:off x="1017105" y="1669774"/>
            <a:ext cx="1060105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Manifesto for Agile Software Development</a:t>
            </a:r>
          </a:p>
          <a:p>
            <a:endParaRPr lang="en-US" b="1" dirty="0"/>
          </a:p>
          <a:p>
            <a:r>
              <a:rPr lang="en-US" dirty="0"/>
              <a:t>“We are uncovering better ways of developing software by doing it and helping others do it. through this work we have come to value:</a:t>
            </a:r>
          </a:p>
          <a:p>
            <a:endParaRPr lang="en-US" dirty="0"/>
          </a:p>
          <a:p>
            <a:pPr lvl="1"/>
            <a:r>
              <a:rPr lang="en-US" sz="2000" b="1" dirty="0"/>
              <a:t>Individuals and Interactions</a:t>
            </a:r>
            <a:r>
              <a:rPr lang="en-US" sz="2000" dirty="0"/>
              <a:t> over Processes and Tools </a:t>
            </a:r>
          </a:p>
          <a:p>
            <a:pPr lvl="1"/>
            <a:r>
              <a:rPr lang="en-US" sz="2000" dirty="0"/>
              <a:t> </a:t>
            </a:r>
          </a:p>
          <a:p>
            <a:pPr lvl="1"/>
            <a:r>
              <a:rPr lang="en-US" sz="2000" b="1" dirty="0"/>
              <a:t>Working Software</a:t>
            </a:r>
            <a:r>
              <a:rPr lang="en-US" sz="2000" dirty="0"/>
              <a:t> over Comprehensive Documentation 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/>
              <a:t>Customer Collaboration</a:t>
            </a:r>
            <a:r>
              <a:rPr lang="en-US" sz="2000" dirty="0"/>
              <a:t> over contract negotiation  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/>
              <a:t>Responding to change</a:t>
            </a:r>
            <a:r>
              <a:rPr lang="en-US" sz="2000" dirty="0"/>
              <a:t> over following a plan</a:t>
            </a:r>
          </a:p>
          <a:p>
            <a:endParaRPr lang="en-US" dirty="0"/>
          </a:p>
          <a:p>
            <a:r>
              <a:rPr lang="en-US" i="1" dirty="0"/>
              <a:t>That is, while there is value in the items on the right, we value the items on the left more.”  </a:t>
            </a:r>
            <a:r>
              <a:rPr lang="en-US" dirty="0"/>
              <a:t>-Kent Beck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B7DD38-6648-45EE-9F50-4ECF9BFC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05" y="685800"/>
            <a:ext cx="10194234" cy="864704"/>
          </a:xfrm>
        </p:spPr>
        <p:txBody>
          <a:bodyPr>
            <a:normAutofit fontScale="90000"/>
          </a:bodyPr>
          <a:lstStyle/>
          <a:p>
            <a:r>
              <a:rPr lang="en-US" dirty="0"/>
              <a:t>Extreme Programming as Agile Methodology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7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CONTINOUS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1" y="1643270"/>
            <a:ext cx="8600659" cy="43384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Testing is done throughout the entire process.</a:t>
            </a:r>
          </a:p>
          <a:p>
            <a:r>
              <a:rPr lang="en-US" dirty="0"/>
              <a:t>All tests must run and pass with 100% before a new development.</a:t>
            </a:r>
          </a:p>
          <a:p>
            <a:r>
              <a:rPr lang="en-US" dirty="0"/>
              <a:t>There are two type of tests that involve in this process:</a:t>
            </a:r>
          </a:p>
          <a:p>
            <a:pPr lvl="1"/>
            <a:r>
              <a:rPr lang="en-US" dirty="0"/>
              <a:t>Test driven development (</a:t>
            </a:r>
            <a:r>
              <a:rPr lang="en-US" dirty="0" err="1"/>
              <a:t>tdd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Programs write the tests prior to the application code development.</a:t>
            </a:r>
          </a:p>
          <a:p>
            <a:pPr lvl="2"/>
            <a:r>
              <a:rPr lang="en-US" dirty="0"/>
              <a:t>The code is produced with almost 100% test coverage.</a:t>
            </a:r>
          </a:p>
          <a:p>
            <a:pPr lvl="2"/>
            <a:r>
              <a:rPr lang="en-US" dirty="0"/>
              <a:t>Automated tests that are written by the development team(per functionality)</a:t>
            </a:r>
          </a:p>
          <a:p>
            <a:endParaRPr lang="en-US" dirty="0"/>
          </a:p>
          <a:p>
            <a:pPr lvl="1"/>
            <a:r>
              <a:rPr lang="en-US" dirty="0"/>
              <a:t>Acceptance tests</a:t>
            </a:r>
          </a:p>
          <a:p>
            <a:pPr lvl="2"/>
            <a:r>
              <a:rPr lang="en-US" dirty="0"/>
              <a:t>This tests is the “contract” between the customer and the company</a:t>
            </a:r>
          </a:p>
          <a:p>
            <a:pPr lvl="2"/>
            <a:r>
              <a:rPr lang="en-US" dirty="0"/>
              <a:t>The client can validate that the software is developed as specified.</a:t>
            </a:r>
          </a:p>
          <a:p>
            <a:pPr lvl="2"/>
            <a:r>
              <a:rPr lang="en-US" dirty="0"/>
              <a:t>Tests that are specified by the customer.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6" name="object 175">
            <a:extLst>
              <a:ext uri="{FF2B5EF4-FFF2-40B4-BE49-F238E27FC236}">
                <a16:creationId xmlns:a16="http://schemas.microsoft.com/office/drawing/2014/main" id="{9C5254B8-2FA6-4B05-89EE-91B48245138D}"/>
              </a:ext>
            </a:extLst>
          </p:cNvPr>
          <p:cNvSpPr/>
          <p:nvPr/>
        </p:nvSpPr>
        <p:spPr>
          <a:xfrm>
            <a:off x="8944548" y="4280452"/>
            <a:ext cx="3088426" cy="2025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0290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1" y="1643270"/>
            <a:ext cx="8600659" cy="4338430"/>
          </a:xfrm>
        </p:spPr>
        <p:txBody>
          <a:bodyPr>
            <a:normAutofit/>
          </a:bodyPr>
          <a:lstStyle/>
          <a:p>
            <a:r>
              <a:rPr lang="en-US" dirty="0"/>
              <a:t>To achieve value per iteration, the development team must build the  software based on simple and effective design.</a:t>
            </a:r>
          </a:p>
          <a:p>
            <a:r>
              <a:rPr lang="en-US" dirty="0"/>
              <a:t>Refactoring is a continues design improvement that developers can do at  any time.</a:t>
            </a:r>
          </a:p>
          <a:p>
            <a:r>
              <a:rPr lang="en-US" dirty="0"/>
              <a:t>Refactoring cannot be made without a corresponding testing to ensure  that nothing was broken.</a:t>
            </a:r>
          </a:p>
          <a:p>
            <a:r>
              <a:rPr lang="en-US" dirty="0"/>
              <a:t>During the refactoring phase, programmers can:</a:t>
            </a:r>
          </a:p>
          <a:p>
            <a:pPr lvl="1"/>
            <a:r>
              <a:rPr lang="en-US" dirty="0"/>
              <a:t>Edit their code (edit code but, without changing the functionality).</a:t>
            </a:r>
          </a:p>
          <a:p>
            <a:pPr lvl="1"/>
            <a:r>
              <a:rPr lang="en-US" dirty="0"/>
              <a:t>Improve the software design.</a:t>
            </a:r>
          </a:p>
          <a:p>
            <a:pPr lvl="1"/>
            <a:r>
              <a:rPr lang="en-US" dirty="0"/>
              <a:t>Remove any code duplication.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7" name="object 183">
            <a:extLst>
              <a:ext uri="{FF2B5EF4-FFF2-40B4-BE49-F238E27FC236}">
                <a16:creationId xmlns:a16="http://schemas.microsoft.com/office/drawing/2014/main" id="{958737EA-EFBF-4BBC-AE64-B5F7A4BE13EA}"/>
              </a:ext>
            </a:extLst>
          </p:cNvPr>
          <p:cNvSpPr/>
          <p:nvPr/>
        </p:nvSpPr>
        <p:spPr>
          <a:xfrm>
            <a:off x="8295861" y="4686301"/>
            <a:ext cx="3571460" cy="194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860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1" y="1643270"/>
            <a:ext cx="8600659" cy="4338430"/>
          </a:xfrm>
        </p:spPr>
        <p:txBody>
          <a:bodyPr>
            <a:normAutofit/>
          </a:bodyPr>
          <a:lstStyle/>
          <a:p>
            <a:r>
              <a:rPr lang="en-US" dirty="0"/>
              <a:t>Two programmers are working on the same computer to complete a single task.</a:t>
            </a:r>
          </a:p>
          <a:p>
            <a:pPr lvl="1"/>
            <a:r>
              <a:rPr lang="en-US" dirty="0"/>
              <a:t>Programmer no’1 – responsible to write and implement the code.</a:t>
            </a:r>
          </a:p>
          <a:p>
            <a:pPr lvl="1"/>
            <a:r>
              <a:rPr lang="en-US" dirty="0"/>
              <a:t>Programmer no’2 – watch the implementation and	identifies any  code errors.</a:t>
            </a:r>
          </a:p>
          <a:p>
            <a:r>
              <a:rPr lang="en-US" dirty="0"/>
              <a:t>The assumptions</a:t>
            </a:r>
          </a:p>
          <a:p>
            <a:pPr lvl="1"/>
            <a:r>
              <a:rPr lang="en-US" dirty="0"/>
              <a:t>Programmers will gain more confidence in their code.</a:t>
            </a:r>
          </a:p>
          <a:p>
            <a:pPr lvl="1"/>
            <a:r>
              <a:rPr lang="en-US" dirty="0"/>
              <a:t>Developers will enjoy working together.</a:t>
            </a:r>
          </a:p>
          <a:p>
            <a:pPr lvl="1"/>
            <a:r>
              <a:rPr lang="en-US" dirty="0"/>
              <a:t>Tasks will be resolved faster.</a:t>
            </a:r>
          </a:p>
          <a:p>
            <a:pPr lvl="1"/>
            <a:r>
              <a:rPr lang="en-US" dirty="0"/>
              <a:t>Produce higher quality code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6" name="object 177">
            <a:extLst>
              <a:ext uri="{FF2B5EF4-FFF2-40B4-BE49-F238E27FC236}">
                <a16:creationId xmlns:a16="http://schemas.microsoft.com/office/drawing/2014/main" id="{82615212-92DD-4C95-94EA-B5BEF167F389}"/>
              </a:ext>
            </a:extLst>
          </p:cNvPr>
          <p:cNvSpPr/>
          <p:nvPr/>
        </p:nvSpPr>
        <p:spPr>
          <a:xfrm>
            <a:off x="7357574" y="4299261"/>
            <a:ext cx="4332732" cy="2334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8979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1" y="1643270"/>
            <a:ext cx="8600659" cy="4338430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xp</a:t>
            </a:r>
            <a:r>
              <a:rPr lang="en-US" dirty="0"/>
              <a:t> developers must keep the system fully integrated at all times</a:t>
            </a:r>
          </a:p>
          <a:p>
            <a:r>
              <a:rPr lang="en-US" dirty="0"/>
              <a:t>All unit tests must be run and pass with 100%.</a:t>
            </a:r>
          </a:p>
          <a:p>
            <a:r>
              <a:rPr lang="en-US" dirty="0"/>
              <a:t>New builds are created daily with the full code(the entire code that was  developed by this point).</a:t>
            </a:r>
          </a:p>
          <a:p>
            <a:r>
              <a:rPr lang="en-US" dirty="0"/>
              <a:t>Any development is integrated to a single location when the code is  ready.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7" name="object 133">
            <a:extLst>
              <a:ext uri="{FF2B5EF4-FFF2-40B4-BE49-F238E27FC236}">
                <a16:creationId xmlns:a16="http://schemas.microsoft.com/office/drawing/2014/main" id="{82293995-9DF8-4956-86E1-A352875BE927}"/>
              </a:ext>
            </a:extLst>
          </p:cNvPr>
          <p:cNvSpPr/>
          <p:nvPr/>
        </p:nvSpPr>
        <p:spPr>
          <a:xfrm>
            <a:off x="9125711" y="3625596"/>
            <a:ext cx="2913888" cy="3031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0543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CODE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1" y="1643270"/>
            <a:ext cx="8600659" cy="4338430"/>
          </a:xfrm>
        </p:spPr>
        <p:txBody>
          <a:bodyPr>
            <a:normAutofit/>
          </a:bodyPr>
          <a:lstStyle/>
          <a:p>
            <a:r>
              <a:rPr lang="en-US" dirty="0"/>
              <a:t>Any developer must have the ability to work on any part of the code.</a:t>
            </a:r>
          </a:p>
          <a:p>
            <a:r>
              <a:rPr lang="en-US" dirty="0"/>
              <a:t>No specific developer that responsible for a specific component.</a:t>
            </a:r>
          </a:p>
          <a:p>
            <a:r>
              <a:rPr lang="en-US" dirty="0"/>
              <a:t>Code can be changed by any developer without delay.</a:t>
            </a:r>
          </a:p>
          <a:p>
            <a:r>
              <a:rPr lang="en-US" dirty="0"/>
              <a:t>A new code is reviewed by the entire team.</a:t>
            </a:r>
          </a:p>
          <a:p>
            <a:r>
              <a:rPr lang="en-US" dirty="0"/>
              <a:t>Increase the responsibility of developers.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6" name="object 123">
            <a:extLst>
              <a:ext uri="{FF2B5EF4-FFF2-40B4-BE49-F238E27FC236}">
                <a16:creationId xmlns:a16="http://schemas.microsoft.com/office/drawing/2014/main" id="{70D472ED-CF8F-4E96-9DA0-F09CE71677C1}"/>
              </a:ext>
            </a:extLst>
          </p:cNvPr>
          <p:cNvSpPr/>
          <p:nvPr/>
        </p:nvSpPr>
        <p:spPr>
          <a:xfrm>
            <a:off x="6732104" y="3429000"/>
            <a:ext cx="5283112" cy="3218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6467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ONSITE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1" y="1643270"/>
            <a:ext cx="8600659" cy="4338430"/>
          </a:xfrm>
        </p:spPr>
        <p:txBody>
          <a:bodyPr>
            <a:normAutofit/>
          </a:bodyPr>
          <a:lstStyle/>
          <a:p>
            <a:r>
              <a:rPr lang="en-US" dirty="0"/>
              <a:t>The customer should lead the project (requirements, priorities and timelines).</a:t>
            </a:r>
          </a:p>
          <a:p>
            <a:r>
              <a:rPr lang="en-US" dirty="0"/>
              <a:t>The customer should be available at all time (face to face communication).</a:t>
            </a:r>
          </a:p>
          <a:p>
            <a:r>
              <a:rPr lang="en-US" dirty="0"/>
              <a:t>Developers will not use any assumptions during the development process.</a:t>
            </a:r>
          </a:p>
          <a:p>
            <a:r>
              <a:rPr lang="en-US" dirty="0"/>
              <a:t>The customer is one of the most important resources in </a:t>
            </a:r>
            <a:r>
              <a:rPr lang="en-US" dirty="0" err="1"/>
              <a:t>xp</a:t>
            </a:r>
            <a:r>
              <a:rPr lang="en-US" dirty="0"/>
              <a:t> process.</a:t>
            </a:r>
          </a:p>
          <a:p>
            <a:r>
              <a:rPr lang="en-US" dirty="0"/>
              <a:t>The customer should answer any open questions.</a:t>
            </a:r>
          </a:p>
          <a:p>
            <a:r>
              <a:rPr lang="en-US" dirty="0"/>
              <a:t>Developers can access to a real client environment(where the software is implemented.).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7" name="object 181">
            <a:extLst>
              <a:ext uri="{FF2B5EF4-FFF2-40B4-BE49-F238E27FC236}">
                <a16:creationId xmlns:a16="http://schemas.microsoft.com/office/drawing/2014/main" id="{A66A8D3D-4F6C-431D-85CA-8E59EAB0E930}"/>
              </a:ext>
            </a:extLst>
          </p:cNvPr>
          <p:cNvSpPr/>
          <p:nvPr/>
        </p:nvSpPr>
        <p:spPr>
          <a:xfrm>
            <a:off x="8604204" y="4686301"/>
            <a:ext cx="3462828" cy="20513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77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 HOUR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1" y="1643270"/>
            <a:ext cx="8600659" cy="4338430"/>
          </a:xfrm>
        </p:spPr>
        <p:txBody>
          <a:bodyPr>
            <a:normAutofit/>
          </a:bodyPr>
          <a:lstStyle/>
          <a:p>
            <a:r>
              <a:rPr lang="en-US" dirty="0"/>
              <a:t>The team will go home on time, there is no reason to do overtime hours.</a:t>
            </a:r>
          </a:p>
          <a:p>
            <a:r>
              <a:rPr lang="en-US" dirty="0"/>
              <a:t>The project shouldn’t interfere with the developer’s personal life.</a:t>
            </a:r>
          </a:p>
          <a:p>
            <a:r>
              <a:rPr lang="en-US" dirty="0"/>
              <a:t>The work week should be no more than 40 hours.</a:t>
            </a:r>
          </a:p>
          <a:p>
            <a:r>
              <a:rPr lang="en-US" dirty="0"/>
              <a:t>Tired developers do more coding mistakes.</a:t>
            </a:r>
          </a:p>
          <a:p>
            <a:r>
              <a:rPr lang="en-US" dirty="0"/>
              <a:t>In most projects, this practice is not relevant, the real world is different from the  theoretical one </a:t>
            </a:r>
          </a:p>
          <a:p>
            <a:r>
              <a:rPr lang="en-US" dirty="0"/>
              <a:t>Consecutive overtime hours will indicate that there is something wrong in the process.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6" name="object 199">
            <a:extLst>
              <a:ext uri="{FF2B5EF4-FFF2-40B4-BE49-F238E27FC236}">
                <a16:creationId xmlns:a16="http://schemas.microsoft.com/office/drawing/2014/main" id="{1DB8F703-2E43-4A50-BCB6-E02D4A43A175}"/>
              </a:ext>
            </a:extLst>
          </p:cNvPr>
          <p:cNvSpPr/>
          <p:nvPr/>
        </p:nvSpPr>
        <p:spPr>
          <a:xfrm>
            <a:off x="8596581" y="4386469"/>
            <a:ext cx="3462829" cy="2346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7061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1" y="1643270"/>
            <a:ext cx="8600659" cy="4338430"/>
          </a:xfrm>
        </p:spPr>
        <p:txBody>
          <a:bodyPr>
            <a:normAutofit/>
          </a:bodyPr>
          <a:lstStyle/>
          <a:p>
            <a:r>
              <a:rPr lang="en-US" dirty="0"/>
              <a:t>Coding standards will help to develop a better code.</a:t>
            </a:r>
          </a:p>
          <a:p>
            <a:r>
              <a:rPr lang="en-US" dirty="0"/>
              <a:t>Every developer should follow the code standards.</a:t>
            </a:r>
          </a:p>
          <a:p>
            <a:r>
              <a:rPr lang="en-US" dirty="0"/>
              <a:t>Code review should be used as a method to validate that the expected standard is enforced</a:t>
            </a:r>
          </a:p>
          <a:p>
            <a:r>
              <a:rPr lang="en-US" dirty="0"/>
              <a:t>Examples for “code standards”:</a:t>
            </a:r>
          </a:p>
          <a:p>
            <a:pPr lvl="1"/>
            <a:r>
              <a:rPr lang="en-US" dirty="0"/>
              <a:t>The code must include comments per method.</a:t>
            </a:r>
          </a:p>
          <a:p>
            <a:pPr lvl="1"/>
            <a:r>
              <a:rPr lang="en-US" dirty="0"/>
              <a:t>Coding conventions (formatting, naming, log).</a:t>
            </a:r>
          </a:p>
          <a:p>
            <a:pPr lvl="1"/>
            <a:r>
              <a:rPr lang="en-US" dirty="0"/>
              <a:t>Develop based on a specific design pattern.</a:t>
            </a:r>
          </a:p>
          <a:p>
            <a:pPr lvl="1"/>
            <a:r>
              <a:rPr lang="en-US" dirty="0"/>
              <a:t>The code should be easy to maintain.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7" name="object 187">
            <a:extLst>
              <a:ext uri="{FF2B5EF4-FFF2-40B4-BE49-F238E27FC236}">
                <a16:creationId xmlns:a16="http://schemas.microsoft.com/office/drawing/2014/main" id="{9C39F98C-2FB4-42C5-932A-0CF2F6644509}"/>
              </a:ext>
            </a:extLst>
          </p:cNvPr>
          <p:cNvSpPr/>
          <p:nvPr/>
        </p:nvSpPr>
        <p:spPr>
          <a:xfrm>
            <a:off x="7720948" y="3633245"/>
            <a:ext cx="3826764" cy="2674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7370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068F989-68E5-4E54-A74E-A4FCA9C9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427" y="2421834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EXTREME PROGRAMMING PARTICIPATING ROLES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27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1" y="1643270"/>
            <a:ext cx="8600659" cy="4338430"/>
          </a:xfrm>
        </p:spPr>
        <p:txBody>
          <a:bodyPr>
            <a:normAutofit/>
          </a:bodyPr>
          <a:lstStyle/>
          <a:p>
            <a:r>
              <a:rPr lang="en-US" sz="2400" b="1" dirty="0"/>
              <a:t>Customer</a:t>
            </a:r>
          </a:p>
          <a:p>
            <a:pPr lvl="1"/>
            <a:r>
              <a:rPr lang="en-US" dirty="0"/>
              <a:t>Responsible to specify and test the software functionality.</a:t>
            </a:r>
          </a:p>
          <a:p>
            <a:pPr lvl="1"/>
            <a:r>
              <a:rPr lang="en-US" dirty="0"/>
              <a:t>Specify the software requirements and specifications.</a:t>
            </a:r>
          </a:p>
          <a:p>
            <a:pPr lvl="1"/>
            <a:r>
              <a:rPr lang="en-US" dirty="0"/>
              <a:t>Determines the development priorities.</a:t>
            </a:r>
          </a:p>
          <a:p>
            <a:pPr lvl="1"/>
            <a:r>
              <a:rPr lang="en-US" dirty="0"/>
              <a:t>Create and explains the user stories.</a:t>
            </a:r>
          </a:p>
          <a:p>
            <a:endParaRPr lang="en-US" dirty="0"/>
          </a:p>
          <a:p>
            <a:r>
              <a:rPr lang="en-US" sz="2400" b="1" dirty="0"/>
              <a:t>Coach</a:t>
            </a:r>
          </a:p>
          <a:p>
            <a:pPr lvl="1"/>
            <a:r>
              <a:rPr lang="en-US" dirty="0"/>
              <a:t>Monitor the entire process and validate that the project stays on course.</a:t>
            </a:r>
          </a:p>
          <a:p>
            <a:pPr lvl="1"/>
            <a:r>
              <a:rPr lang="en-US" dirty="0"/>
              <a:t>Guides and mentors the team members.</a:t>
            </a:r>
          </a:p>
          <a:p>
            <a:pPr lvl="1"/>
            <a:r>
              <a:rPr lang="en-US" dirty="0"/>
              <a:t>Should lead by example.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6" name="object 141">
            <a:extLst>
              <a:ext uri="{FF2B5EF4-FFF2-40B4-BE49-F238E27FC236}">
                <a16:creationId xmlns:a16="http://schemas.microsoft.com/office/drawing/2014/main" id="{DE14DAE6-0887-43D9-8826-AF7A6B26F0C9}"/>
              </a:ext>
            </a:extLst>
          </p:cNvPr>
          <p:cNvSpPr/>
          <p:nvPr/>
        </p:nvSpPr>
        <p:spPr>
          <a:xfrm>
            <a:off x="8714034" y="1783080"/>
            <a:ext cx="3179063" cy="2293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42">
            <a:extLst>
              <a:ext uri="{FF2B5EF4-FFF2-40B4-BE49-F238E27FC236}">
                <a16:creationId xmlns:a16="http://schemas.microsoft.com/office/drawing/2014/main" id="{04006972-7A02-40DC-9AC8-CD7BE7B6C87D}"/>
              </a:ext>
            </a:extLst>
          </p:cNvPr>
          <p:cNvSpPr/>
          <p:nvPr/>
        </p:nvSpPr>
        <p:spPr>
          <a:xfrm>
            <a:off x="9104243" y="4850296"/>
            <a:ext cx="2787527" cy="1876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057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Programming(XP)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err="1"/>
              <a:t>Xp</a:t>
            </a:r>
            <a:r>
              <a:rPr lang="en-US" dirty="0"/>
              <a:t> was developed by “Kent Beck” and introduced in his first book</a:t>
            </a:r>
          </a:p>
          <a:p>
            <a:pPr algn="just"/>
            <a:r>
              <a:rPr lang="en-US" dirty="0"/>
              <a:t>“Extreme programming explained: embrace change (</a:t>
            </a:r>
            <a:r>
              <a:rPr lang="en-US" dirty="0" err="1"/>
              <a:t>addison-wesley</a:t>
            </a:r>
            <a:r>
              <a:rPr lang="en-US" dirty="0"/>
              <a:t>,  1999)”.</a:t>
            </a:r>
          </a:p>
          <a:p>
            <a:pPr algn="just"/>
            <a:r>
              <a:rPr lang="en-US" dirty="0"/>
              <a:t>It was one of the earliest agile methodologies and the first one that  challenge the traditional waterfall model.</a:t>
            </a:r>
          </a:p>
          <a:p>
            <a:pPr algn="just"/>
            <a:r>
              <a:rPr lang="en-US" dirty="0" err="1"/>
              <a:t>Xp</a:t>
            </a:r>
            <a:r>
              <a:rPr lang="en-US" dirty="0"/>
              <a:t> is a designed to support a small/medium software development  teams.</a:t>
            </a:r>
          </a:p>
          <a:p>
            <a:pPr algn="just"/>
            <a:r>
              <a:rPr lang="en-US" dirty="0"/>
              <a:t>It’s called “extreme programming” because it takes 12 known proven software development principles/practices and push them to extreme  levels.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46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1" y="1643270"/>
            <a:ext cx="8600659" cy="4338430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/>
              <a:t>Developer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Maintain the software through the process and after implementation.</a:t>
            </a:r>
          </a:p>
          <a:p>
            <a:pPr lvl="1"/>
            <a:r>
              <a:rPr lang="en-US" sz="2400" dirty="0"/>
              <a:t>Make the code implementation( user stories into working code).</a:t>
            </a:r>
          </a:p>
          <a:p>
            <a:pPr lvl="1"/>
            <a:r>
              <a:rPr lang="en-US" sz="2400" dirty="0"/>
              <a:t>Estimates the time and effort of the user stories.</a:t>
            </a:r>
          </a:p>
          <a:p>
            <a:pPr lvl="1"/>
            <a:r>
              <a:rPr lang="en-US" sz="2400" dirty="0"/>
              <a:t>Test the code (automated unit tests).</a:t>
            </a:r>
          </a:p>
          <a:p>
            <a:r>
              <a:rPr lang="en-US" sz="2600" b="1" dirty="0"/>
              <a:t>Doomsayer</a:t>
            </a:r>
          </a:p>
          <a:p>
            <a:pPr lvl="1"/>
            <a:r>
              <a:rPr lang="en-US" sz="2400" dirty="0"/>
              <a:t>Responsible to make sure that when a crises occurs; everyone will know about it.</a:t>
            </a:r>
          </a:p>
          <a:p>
            <a:pPr lvl="1"/>
            <a:r>
              <a:rPr lang="en-US" sz="2400" dirty="0"/>
              <a:t>Validate  that each resources	knows	the risk involved.</a:t>
            </a:r>
          </a:p>
          <a:p>
            <a:pPr lvl="1"/>
            <a:r>
              <a:rPr lang="en-US" sz="2400" dirty="0"/>
              <a:t>Responsible to make sure that small issues remain small and not get out of  proportion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7" name="object 191">
            <a:extLst>
              <a:ext uri="{FF2B5EF4-FFF2-40B4-BE49-F238E27FC236}">
                <a16:creationId xmlns:a16="http://schemas.microsoft.com/office/drawing/2014/main" id="{9A95F745-558D-43B5-A58D-545FB4068E8E}"/>
              </a:ext>
            </a:extLst>
          </p:cNvPr>
          <p:cNvSpPr/>
          <p:nvPr/>
        </p:nvSpPr>
        <p:spPr>
          <a:xfrm>
            <a:off x="9802368" y="2922271"/>
            <a:ext cx="2036063" cy="3528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9130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1" y="1643270"/>
            <a:ext cx="8600659" cy="4338430"/>
          </a:xfrm>
        </p:spPr>
        <p:txBody>
          <a:bodyPr>
            <a:normAutofit/>
          </a:bodyPr>
          <a:lstStyle/>
          <a:p>
            <a:r>
              <a:rPr lang="en-US" sz="2600" b="1" dirty="0"/>
              <a:t>Tracker </a:t>
            </a:r>
            <a:r>
              <a:rPr lang="en-US" sz="2400" dirty="0"/>
              <a:t> </a:t>
            </a:r>
          </a:p>
          <a:p>
            <a:pPr lvl="1"/>
            <a:r>
              <a:rPr lang="en-US" dirty="0"/>
              <a:t>Validate that each developer is on track with his assigned tasks.</a:t>
            </a:r>
          </a:p>
          <a:p>
            <a:pPr lvl="1"/>
            <a:r>
              <a:rPr lang="en-US" dirty="0"/>
              <a:t>Validate that each developer is synchronized at all time.</a:t>
            </a:r>
          </a:p>
          <a:p>
            <a:pPr lvl="1"/>
            <a:r>
              <a:rPr lang="en-US" dirty="0"/>
              <a:t>Arrange meetings with the client when necessary.</a:t>
            </a:r>
          </a:p>
          <a:p>
            <a:pPr lvl="1"/>
            <a:r>
              <a:rPr lang="en-US" dirty="0"/>
              <a:t>Validate that the project is going as scheduled.</a:t>
            </a:r>
          </a:p>
          <a:p>
            <a:r>
              <a:rPr lang="en-US" sz="2600" b="1" dirty="0"/>
              <a:t>Tester</a:t>
            </a:r>
          </a:p>
          <a:p>
            <a:pPr lvl="1"/>
            <a:r>
              <a:rPr lang="en-US" dirty="0"/>
              <a:t>Report for defects and any other issues that may affect the user experience.</a:t>
            </a:r>
          </a:p>
          <a:p>
            <a:pPr lvl="1"/>
            <a:r>
              <a:rPr lang="en-US" dirty="0"/>
              <a:t>Test the software functionality.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6" name="object 125">
            <a:extLst>
              <a:ext uri="{FF2B5EF4-FFF2-40B4-BE49-F238E27FC236}">
                <a16:creationId xmlns:a16="http://schemas.microsoft.com/office/drawing/2014/main" id="{BED2975C-3504-4332-A107-DBF03335E278}"/>
              </a:ext>
            </a:extLst>
          </p:cNvPr>
          <p:cNvSpPr/>
          <p:nvPr/>
        </p:nvSpPr>
        <p:spPr>
          <a:xfrm>
            <a:off x="8847747" y="4590686"/>
            <a:ext cx="3185159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6">
            <a:extLst>
              <a:ext uri="{FF2B5EF4-FFF2-40B4-BE49-F238E27FC236}">
                <a16:creationId xmlns:a16="http://schemas.microsoft.com/office/drawing/2014/main" id="{3A3614C2-3D00-486F-A934-D29F0D46026C}"/>
              </a:ext>
            </a:extLst>
          </p:cNvPr>
          <p:cNvSpPr/>
          <p:nvPr/>
        </p:nvSpPr>
        <p:spPr>
          <a:xfrm>
            <a:off x="9100730" y="1643270"/>
            <a:ext cx="2932176" cy="2270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5098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Reference and bibliography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DCACCA-32B9-42F1-94C3-3C5A3F6CC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61066"/>
            <a:ext cx="8991600" cy="358140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 </a:t>
            </a:r>
            <a:r>
              <a:rPr lang="en-US" i="1" dirty="0">
                <a:hlinkClick r:id="rId2" tooltip="Kent Beck"/>
              </a:rPr>
              <a:t>Beck, K.</a:t>
            </a:r>
            <a:r>
              <a:rPr lang="en-US" i="1" dirty="0"/>
              <a:t> (1999). Extreme Programming Explained: Embrace Change. Addison-Wesley. </a:t>
            </a:r>
            <a:r>
              <a:rPr lang="en-US" i="1" dirty="0">
                <a:hlinkClick r:id="rId3" tooltip="International Standard Book Number"/>
              </a:rPr>
              <a:t>ISBN</a:t>
            </a:r>
            <a:r>
              <a:rPr lang="en-US" i="1" dirty="0"/>
              <a:t> </a:t>
            </a:r>
            <a:r>
              <a:rPr lang="en-US" i="1" dirty="0">
                <a:hlinkClick r:id="rId4" tooltip="Special:BookSources/978-0-321-27865-4"/>
              </a:rPr>
              <a:t>978-0-321-27865-4</a:t>
            </a:r>
            <a:r>
              <a:rPr lang="en-US" i="1" dirty="0"/>
              <a:t>.</a:t>
            </a:r>
          </a:p>
          <a:p>
            <a:r>
              <a:rPr lang="en-US" dirty="0"/>
              <a:t>M. </a:t>
            </a:r>
            <a:r>
              <a:rPr lang="en-US" dirty="0" err="1"/>
              <a:t>Mizanur</a:t>
            </a:r>
            <a:r>
              <a:rPr lang="en-US" dirty="0"/>
              <a:t> Rahman, CSD 2018.</a:t>
            </a:r>
          </a:p>
          <a:p>
            <a:r>
              <a:rPr lang="en-US" dirty="0">
                <a:hlinkClick r:id="rId5"/>
              </a:rPr>
              <a:t>"Extreme Programming Rules"</a:t>
            </a:r>
            <a:r>
              <a:rPr lang="en-US" dirty="0"/>
              <a:t>. </a:t>
            </a:r>
            <a:r>
              <a:rPr lang="en-US" i="1" dirty="0"/>
              <a:t>extremeprogramming.org</a:t>
            </a:r>
            <a:r>
              <a:rPr lang="en-US" dirty="0"/>
              <a:t>.</a:t>
            </a:r>
          </a:p>
          <a:p>
            <a:r>
              <a:rPr lang="en-US" u="sng" dirty="0">
                <a:hlinkClick r:id="rId2"/>
              </a:rPr>
              <a:t>Kent Beck</a:t>
            </a:r>
            <a:r>
              <a:rPr lang="en-US" dirty="0"/>
              <a:t> and </a:t>
            </a:r>
            <a:r>
              <a:rPr lang="en-US" dirty="0">
                <a:hlinkClick r:id="rId6" tooltip="Martin Fowler (software engineer)"/>
              </a:rPr>
              <a:t>Martin Fowler</a:t>
            </a:r>
            <a:r>
              <a:rPr lang="en-US" dirty="0"/>
              <a:t>: </a:t>
            </a:r>
            <a:r>
              <a:rPr lang="en-US" i="1" dirty="0"/>
              <a:t>Planning Extreme Programming</a:t>
            </a:r>
            <a:r>
              <a:rPr lang="en-US" dirty="0"/>
              <a:t>, Addison–Wesley.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9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OF EXTREME PROGRAMMING</a:t>
            </a:r>
            <a:br>
              <a:rPr lang="en-US" dirty="0"/>
            </a:br>
            <a:r>
              <a:rPr lang="en-US" dirty="0"/>
              <a:t>- SIMPLICITY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765" y="2171700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/>
              <a:t>The team members will focus on things that matters and don’t waste time on things that they doesn't ask for.</a:t>
            </a:r>
          </a:p>
          <a:p>
            <a:r>
              <a:rPr lang="en-US" dirty="0"/>
              <a:t>Do the simplest that could possibly work.</a:t>
            </a:r>
          </a:p>
          <a:p>
            <a:r>
              <a:rPr lang="en-US" dirty="0"/>
              <a:t>Remove any code that you will not use.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5" name="object 104">
            <a:extLst>
              <a:ext uri="{FF2B5EF4-FFF2-40B4-BE49-F238E27FC236}">
                <a16:creationId xmlns:a16="http://schemas.microsoft.com/office/drawing/2014/main" id="{0425ABA4-0A36-40A1-9E94-E822274FA0AF}"/>
              </a:ext>
            </a:extLst>
          </p:cNvPr>
          <p:cNvSpPr/>
          <p:nvPr/>
        </p:nvSpPr>
        <p:spPr>
          <a:xfrm>
            <a:off x="7176051" y="3829878"/>
            <a:ext cx="4755675" cy="2804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09940F-F8A7-4C4F-BE7D-27CCECD89DED}"/>
              </a:ext>
            </a:extLst>
          </p:cNvPr>
          <p:cNvSpPr/>
          <p:nvPr/>
        </p:nvSpPr>
        <p:spPr>
          <a:xfrm>
            <a:off x="967408" y="409736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"XP is making a bet. It is betting that it is better </a:t>
            </a:r>
          </a:p>
          <a:p>
            <a:pPr algn="ctr"/>
            <a:r>
              <a:rPr lang="en-US" dirty="0"/>
              <a:t>to do a simple thing today and pay a little  </a:t>
            </a:r>
          </a:p>
          <a:p>
            <a:pPr algn="ctr"/>
            <a:r>
              <a:rPr lang="en-US" dirty="0"/>
              <a:t>more tomorrow to change it if it needs it, than to do a more complicated things today that may never be used anyway.“ </a:t>
            </a:r>
          </a:p>
          <a:p>
            <a:pPr algn="ctr"/>
            <a:r>
              <a:rPr lang="en-US" dirty="0"/>
              <a:t>- Kent Beck</a:t>
            </a:r>
          </a:p>
        </p:txBody>
      </p:sp>
    </p:spTree>
    <p:extLst>
      <p:ext uri="{BB962C8B-B14F-4D97-AF65-F5344CB8AC3E}">
        <p14:creationId xmlns:p14="http://schemas.microsoft.com/office/powerpoint/2010/main" val="358581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3" y="2171700"/>
            <a:ext cx="9601200" cy="3581400"/>
          </a:xfrm>
        </p:spPr>
        <p:txBody>
          <a:bodyPr/>
          <a:lstStyle/>
          <a:p>
            <a:r>
              <a:rPr lang="en-US" dirty="0"/>
              <a:t>There should be a good communication between the team and the client.</a:t>
            </a:r>
          </a:p>
          <a:p>
            <a:r>
              <a:rPr lang="en-US" dirty="0"/>
              <a:t>The entire team members should work together to complete each task.</a:t>
            </a:r>
          </a:p>
          <a:p>
            <a:r>
              <a:rPr lang="en-US" dirty="0"/>
              <a:t>Face to face communication will reduce the need of documentation.</a:t>
            </a:r>
          </a:p>
          <a:p>
            <a:r>
              <a:rPr lang="en-US" dirty="0"/>
              <a:t>The project coach should validate that there is a good communication (Developers-&gt;developers, developers-&gt;client etc.)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6" name="object 146">
            <a:extLst>
              <a:ext uri="{FF2B5EF4-FFF2-40B4-BE49-F238E27FC236}">
                <a16:creationId xmlns:a16="http://schemas.microsoft.com/office/drawing/2014/main" id="{8546CD64-46CF-4752-ABE3-A29C9760AF52}"/>
              </a:ext>
            </a:extLst>
          </p:cNvPr>
          <p:cNvSpPr/>
          <p:nvPr/>
        </p:nvSpPr>
        <p:spPr>
          <a:xfrm>
            <a:off x="8547851" y="4027532"/>
            <a:ext cx="3364991" cy="2636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313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38300"/>
            <a:ext cx="9601200" cy="3581400"/>
          </a:xfrm>
        </p:spPr>
        <p:txBody>
          <a:bodyPr/>
          <a:lstStyle/>
          <a:p>
            <a:r>
              <a:rPr lang="en-US" dirty="0"/>
              <a:t>Developers should have the courage to take fast decisions due to the collective ownership.</a:t>
            </a:r>
          </a:p>
          <a:p>
            <a:r>
              <a:rPr lang="en-US" dirty="0"/>
              <a:t>Developers should have the courage to make real changes in the software design and  architecture when needed.</a:t>
            </a:r>
          </a:p>
          <a:p>
            <a:r>
              <a:rPr lang="en-US" dirty="0"/>
              <a:t>Developers should have the courage to tell the truth about the effort they need to complete  tasks (time estimations, implementation effort  etc.)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5" name="object 139">
            <a:extLst>
              <a:ext uri="{FF2B5EF4-FFF2-40B4-BE49-F238E27FC236}">
                <a16:creationId xmlns:a16="http://schemas.microsoft.com/office/drawing/2014/main" id="{69365BCA-A67C-4786-BA60-3C48BFD347E0}"/>
              </a:ext>
            </a:extLst>
          </p:cNvPr>
          <p:cNvSpPr/>
          <p:nvPr/>
        </p:nvSpPr>
        <p:spPr>
          <a:xfrm>
            <a:off x="8295861" y="3429000"/>
            <a:ext cx="3740690" cy="3256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701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60" dirty="0"/>
              <a:t>FEEDBACK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38300"/>
            <a:ext cx="6911009" cy="4343400"/>
          </a:xfrm>
        </p:spPr>
        <p:txBody>
          <a:bodyPr>
            <a:normAutofit/>
          </a:bodyPr>
          <a:lstStyle/>
          <a:p>
            <a:r>
              <a:rPr lang="en-US" dirty="0"/>
              <a:t>Extreme programming embraces feedback as  a great way to evaluate the current state  of the development process.</a:t>
            </a:r>
          </a:p>
          <a:p>
            <a:r>
              <a:rPr lang="en-US" dirty="0"/>
              <a:t>Fast feedback will increase the effectiveness  of the process.</a:t>
            </a:r>
          </a:p>
          <a:p>
            <a:r>
              <a:rPr lang="en-US" dirty="0"/>
              <a:t>Each resource that involved in the project</a:t>
            </a:r>
          </a:p>
          <a:p>
            <a:r>
              <a:rPr lang="en-US" dirty="0"/>
              <a:t>Is relevant, examples:</a:t>
            </a:r>
          </a:p>
          <a:p>
            <a:r>
              <a:rPr lang="en-US" dirty="0"/>
              <a:t>Developers – estimate the user stories and respond  with estimations.</a:t>
            </a:r>
          </a:p>
          <a:p>
            <a:r>
              <a:rPr lang="en-US" dirty="0"/>
              <a:t>Customer – test the software and send feedbacks</a:t>
            </a:r>
          </a:p>
          <a:p>
            <a:r>
              <a:rPr lang="en-US" dirty="0"/>
              <a:t>That will increase the quality.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6" name="object 132">
            <a:extLst>
              <a:ext uri="{FF2B5EF4-FFF2-40B4-BE49-F238E27FC236}">
                <a16:creationId xmlns:a16="http://schemas.microsoft.com/office/drawing/2014/main" id="{972C34E6-4E74-4594-819E-A4738E2846A8}"/>
              </a:ext>
            </a:extLst>
          </p:cNvPr>
          <p:cNvSpPr/>
          <p:nvPr/>
        </p:nvSpPr>
        <p:spPr>
          <a:xfrm>
            <a:off x="7789628" y="1638300"/>
            <a:ext cx="4224528" cy="4570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12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0336"/>
            <a:ext cx="9601200" cy="802037"/>
          </a:xfrm>
        </p:spPr>
        <p:txBody>
          <a:bodyPr/>
          <a:lstStyle/>
          <a:p>
            <a:r>
              <a:rPr lang="en-US" spc="-285" dirty="0"/>
              <a:t>R</a:t>
            </a:r>
            <a:r>
              <a:rPr lang="en-US" spc="-150" dirty="0"/>
              <a:t>E</a:t>
            </a:r>
            <a:r>
              <a:rPr lang="en-US" spc="-170" dirty="0"/>
              <a:t>S</a:t>
            </a:r>
            <a:r>
              <a:rPr lang="en-US" spc="-270" dirty="0"/>
              <a:t>P</a:t>
            </a:r>
            <a:r>
              <a:rPr lang="en-US" spc="-150" dirty="0"/>
              <a:t>E</a:t>
            </a:r>
            <a:r>
              <a:rPr lang="en-US" spc="-75" dirty="0"/>
              <a:t>C</a:t>
            </a:r>
            <a:r>
              <a:rPr lang="en-US" spc="-270" dirty="0"/>
              <a:t>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5844"/>
            <a:ext cx="9601200" cy="4441556"/>
          </a:xfrm>
        </p:spPr>
        <p:txBody>
          <a:bodyPr>
            <a:normAutofit/>
          </a:bodyPr>
          <a:lstStyle/>
          <a:p>
            <a:r>
              <a:rPr lang="en-US" dirty="0"/>
              <a:t>Respect the other team members.</a:t>
            </a:r>
          </a:p>
          <a:p>
            <a:r>
              <a:rPr lang="en-US" dirty="0"/>
              <a:t>Respect the customer.</a:t>
            </a:r>
          </a:p>
          <a:p>
            <a:r>
              <a:rPr lang="en-US" dirty="0"/>
              <a:t>Respect the project.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5" name="object 45">
            <a:extLst>
              <a:ext uri="{FF2B5EF4-FFF2-40B4-BE49-F238E27FC236}">
                <a16:creationId xmlns:a16="http://schemas.microsoft.com/office/drawing/2014/main" id="{B94BC1D6-7265-471A-A597-027FA5A8EBA0}"/>
              </a:ext>
            </a:extLst>
          </p:cNvPr>
          <p:cNvSpPr/>
          <p:nvPr/>
        </p:nvSpPr>
        <p:spPr>
          <a:xfrm>
            <a:off x="3803374" y="3101009"/>
            <a:ext cx="6247706" cy="2484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267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068F989-68E5-4E54-A74E-A4FCA9C9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427" y="2421834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ACTIVITIES IN EXTREME PROGRAMMING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84793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240</TotalTime>
  <Words>1804</Words>
  <Application>Microsoft Office PowerPoint</Application>
  <PresentationFormat>Widescreen</PresentationFormat>
  <Paragraphs>214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Franklin Gothic Book</vt:lpstr>
      <vt:lpstr>Crop</vt:lpstr>
      <vt:lpstr>extreme Programming</vt:lpstr>
      <vt:lpstr>Extreme Programming as Agile Methodology </vt:lpstr>
      <vt:lpstr>Extreme Programming(XP)</vt:lpstr>
      <vt:lpstr>VALUES OF EXTREME PROGRAMMING - SIMPLICITY</vt:lpstr>
      <vt:lpstr>COMMUNICATION</vt:lpstr>
      <vt:lpstr>COURAGE </vt:lpstr>
      <vt:lpstr>FEEDBACK </vt:lpstr>
      <vt:lpstr>RESPECT</vt:lpstr>
      <vt:lpstr>ACTIVITIES IN EXTREME PROGRAMMING </vt:lpstr>
      <vt:lpstr>CODING</vt:lpstr>
      <vt:lpstr>TESTING</vt:lpstr>
      <vt:lpstr>LISTENING</vt:lpstr>
      <vt:lpstr>DESIGNING</vt:lpstr>
      <vt:lpstr>EXTREME PROGRAMMING CORE PRACTICES </vt:lpstr>
      <vt:lpstr>12 Key practices</vt:lpstr>
      <vt:lpstr>PLANNING GAME</vt:lpstr>
      <vt:lpstr>SMALL RELEASES</vt:lpstr>
      <vt:lpstr>SYSTEM METHAPHOR</vt:lpstr>
      <vt:lpstr>SIMPLE DESIGN</vt:lpstr>
      <vt:lpstr>CONTINOUS TESTING</vt:lpstr>
      <vt:lpstr>REFACTORING</vt:lpstr>
      <vt:lpstr>PAIR PROGRAMMING</vt:lpstr>
      <vt:lpstr>CONTINOUS INTEGRATION</vt:lpstr>
      <vt:lpstr>COLLECTIVE CODE OWNERSHIP</vt:lpstr>
      <vt:lpstr>ONSITE CUSTOMER</vt:lpstr>
      <vt:lpstr>40 HOUR WEEK</vt:lpstr>
      <vt:lpstr>CODING STANDARDS</vt:lpstr>
      <vt:lpstr>EXTREME PROGRAMMING PARTICIPATING ROLES </vt:lpstr>
      <vt:lpstr>XP ROLES</vt:lpstr>
      <vt:lpstr>XP ROLES</vt:lpstr>
      <vt:lpstr>XP ROLES</vt:lpstr>
      <vt:lpstr> Reference and 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Programming</dc:title>
  <dc:creator>my</dc:creator>
  <cp:lastModifiedBy>Deepak Vishwakarma</cp:lastModifiedBy>
  <cp:revision>44</cp:revision>
  <dcterms:created xsi:type="dcterms:W3CDTF">2019-07-24T02:09:37Z</dcterms:created>
  <dcterms:modified xsi:type="dcterms:W3CDTF">2019-08-01T03:18:57Z</dcterms:modified>
</cp:coreProperties>
</file>