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71" r:id="rId5"/>
    <p:sldId id="278" r:id="rId6"/>
    <p:sldId id="272" r:id="rId7"/>
    <p:sldId id="273" r:id="rId8"/>
    <p:sldId id="274" r:id="rId9"/>
    <p:sldId id="275" r:id="rId10"/>
    <p:sldId id="276" r:id="rId11"/>
    <p:sldId id="27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edium.com/swlh/being-agile-kanban-vs-scrum-ef4a8b6f892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94AD-EB2D-43DA-BB90-B94F6715E8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Kanban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92DBF-6144-4B58-9830-9A18F7A2B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Deepak Vishwakarma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AB3E6-8416-448B-AECA-053774A10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2" y="6122503"/>
            <a:ext cx="3001491" cy="56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54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8CA128-4D81-44FC-ADFA-F33FE486E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91" y="6172200"/>
            <a:ext cx="3001491" cy="566319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9BF2D3AB-BD36-4C4F-AC3B-443E837E2EA3}"/>
              </a:ext>
            </a:extLst>
          </p:cNvPr>
          <p:cNvSpPr txBox="1"/>
          <p:nvPr/>
        </p:nvSpPr>
        <p:spPr>
          <a:xfrm>
            <a:off x="2098040" y="1635378"/>
            <a:ext cx="7628890" cy="427799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29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Kanban </a:t>
            </a:r>
            <a:r>
              <a:rPr sz="3200" spc="-15" dirty="0">
                <a:latin typeface="Calibri"/>
                <a:cs typeface="Calibri"/>
              </a:rPr>
              <a:t>Software </a:t>
            </a:r>
            <a:r>
              <a:rPr sz="3200" spc="-10" dirty="0">
                <a:latin typeface="Calibri"/>
                <a:cs typeface="Calibri"/>
              </a:rPr>
              <a:t>Development </a:t>
            </a:r>
            <a:r>
              <a:rPr sz="3200" dirty="0">
                <a:latin typeface="Calibri"/>
                <a:cs typeface="Calibri"/>
              </a:rPr>
              <a:t>is the  </a:t>
            </a:r>
            <a:r>
              <a:rPr sz="3200" spc="-10" dirty="0">
                <a:latin typeface="Calibri"/>
                <a:cs typeface="Calibri"/>
              </a:rPr>
              <a:t>application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Kanban </a:t>
            </a:r>
            <a:r>
              <a:rPr sz="3200" spc="-5" dirty="0">
                <a:latin typeface="Calibri"/>
                <a:cs typeface="Calibri"/>
              </a:rPr>
              <a:t>principles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5" dirty="0">
                <a:latin typeface="Calibri"/>
                <a:cs typeface="Calibri"/>
              </a:rPr>
              <a:t>software  </a:t>
            </a:r>
            <a:r>
              <a:rPr sz="3200" spc="-10" dirty="0">
                <a:latin typeface="Calibri"/>
                <a:cs typeface="Calibri"/>
              </a:rPr>
              <a:t>development.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Steps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5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Flexibility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Planning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Minimizing </a:t>
            </a:r>
            <a:r>
              <a:rPr sz="2800" spc="-15" dirty="0">
                <a:latin typeface="Calibri"/>
                <a:cs typeface="Calibri"/>
              </a:rPr>
              <a:t>Cycle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Time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Efficiency </a:t>
            </a:r>
            <a:r>
              <a:rPr sz="2800" spc="-15" dirty="0">
                <a:latin typeface="Calibri"/>
                <a:cs typeface="Calibri"/>
              </a:rPr>
              <a:t>Through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Focus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34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Making </a:t>
            </a:r>
            <a:r>
              <a:rPr sz="2800" spc="-10" dirty="0">
                <a:latin typeface="Calibri"/>
                <a:cs typeface="Calibri"/>
              </a:rPr>
              <a:t>Metrics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Visual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Moving </a:t>
            </a:r>
            <a:r>
              <a:rPr sz="2800" spc="-60" dirty="0">
                <a:latin typeface="Calibri"/>
                <a:cs typeface="Calibri"/>
              </a:rPr>
              <a:t>Toward </a:t>
            </a:r>
            <a:r>
              <a:rPr sz="2800" spc="-10" dirty="0">
                <a:latin typeface="Calibri"/>
                <a:cs typeface="Calibri"/>
              </a:rPr>
              <a:t>Continuous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Delivery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9BE7A11-4ED7-4C9D-BD5B-C3A8B6C5F6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0066" y="461899"/>
            <a:ext cx="82158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Kanban Development</a:t>
            </a:r>
            <a:r>
              <a:rPr spc="-90" dirty="0"/>
              <a:t> </a:t>
            </a:r>
            <a:r>
              <a:rPr spc="-20" dirty="0"/>
              <a:t>Lifecycle</a:t>
            </a:r>
          </a:p>
        </p:txBody>
      </p:sp>
    </p:spTree>
    <p:extLst>
      <p:ext uri="{BB962C8B-B14F-4D97-AF65-F5344CB8AC3E}">
        <p14:creationId xmlns:p14="http://schemas.microsoft.com/office/powerpoint/2010/main" val="2923435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8CA128-4D81-44FC-ADFA-F33FE486E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91" y="6172200"/>
            <a:ext cx="3001491" cy="566319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8F517928-8EC0-4BB8-959A-05AFFB5C8D51}"/>
              </a:ext>
            </a:extLst>
          </p:cNvPr>
          <p:cNvSpPr txBox="1">
            <a:spLocks/>
          </p:cNvSpPr>
          <p:nvPr/>
        </p:nvSpPr>
        <p:spPr>
          <a:xfrm>
            <a:off x="2421507" y="461899"/>
            <a:ext cx="5779517" cy="69659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Benefits of</a:t>
            </a:r>
            <a:r>
              <a:rPr lang="en-US" spc="-80" dirty="0"/>
              <a:t> </a:t>
            </a:r>
            <a:r>
              <a:rPr lang="en-US" spc="-10" dirty="0"/>
              <a:t>Kanban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2E2D4111-0628-42AB-866C-91692246FF7E}"/>
              </a:ext>
            </a:extLst>
          </p:cNvPr>
          <p:cNvSpPr txBox="1"/>
          <p:nvPr/>
        </p:nvSpPr>
        <p:spPr>
          <a:xfrm>
            <a:off x="1869440" y="1617471"/>
            <a:ext cx="7813675" cy="4318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Kanban </a:t>
            </a:r>
            <a:r>
              <a:rPr sz="3200" spc="-15" dirty="0">
                <a:latin typeface="Calibri"/>
                <a:cs typeface="Calibri"/>
              </a:rPr>
              <a:t>delivers </a:t>
            </a:r>
            <a:r>
              <a:rPr sz="3200" spc="-20" dirty="0">
                <a:latin typeface="Calibri"/>
                <a:cs typeface="Calibri"/>
              </a:rPr>
              <a:t>features </a:t>
            </a:r>
            <a:r>
              <a:rPr sz="3200" spc="-30" dirty="0">
                <a:latin typeface="Calibri"/>
                <a:cs typeface="Calibri"/>
              </a:rPr>
              <a:t>faster </a:t>
            </a:r>
            <a:r>
              <a:rPr sz="3200" spc="-15" dirty="0">
                <a:latin typeface="Calibri"/>
                <a:cs typeface="Calibri"/>
              </a:rPr>
              <a:t>by </a:t>
            </a:r>
            <a:r>
              <a:rPr sz="3200" spc="-5" dirty="0">
                <a:latin typeface="Calibri"/>
                <a:cs typeface="Calibri"/>
              </a:rPr>
              <a:t>shortening  </a:t>
            </a:r>
            <a:r>
              <a:rPr sz="3200" spc="-10" dirty="0">
                <a:latin typeface="Calibri"/>
                <a:cs typeface="Calibri"/>
              </a:rPr>
              <a:t>cycle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times.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Kanban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responsive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change.</a:t>
            </a:r>
            <a:endParaRPr sz="3200" dirty="0">
              <a:latin typeface="Calibri"/>
              <a:cs typeface="Calibri"/>
            </a:endParaRPr>
          </a:p>
          <a:p>
            <a:pPr marL="355600" marR="793115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Where priorities change </a:t>
            </a:r>
            <a:r>
              <a:rPr sz="3200" spc="-10" dirty="0">
                <a:latin typeface="Calibri"/>
                <a:cs typeface="Calibri"/>
              </a:rPr>
              <a:t>very </a:t>
            </a:r>
            <a:r>
              <a:rPr sz="3200" spc="-30" dirty="0">
                <a:latin typeface="Calibri"/>
                <a:cs typeface="Calibri"/>
              </a:rPr>
              <a:t>frequently,  </a:t>
            </a:r>
            <a:r>
              <a:rPr sz="3200" spc="-10" dirty="0">
                <a:latin typeface="Calibri"/>
                <a:cs typeface="Calibri"/>
              </a:rPr>
              <a:t>Kanban </a:t>
            </a:r>
            <a:r>
              <a:rPr sz="3200" dirty="0">
                <a:latin typeface="Calibri"/>
                <a:cs typeface="Calibri"/>
              </a:rPr>
              <a:t>is ideal.</a:t>
            </a:r>
          </a:p>
          <a:p>
            <a:pPr marL="355600" marR="12573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Kanban can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20" dirty="0">
                <a:latin typeface="Calibri"/>
                <a:cs typeface="Calibri"/>
              </a:rPr>
              <a:t>started </a:t>
            </a:r>
            <a:r>
              <a:rPr sz="3200" dirty="0">
                <a:latin typeface="Calibri"/>
                <a:cs typeface="Calibri"/>
              </a:rPr>
              <a:t>with a </a:t>
            </a:r>
            <a:r>
              <a:rPr sz="3200" spc="-35" dirty="0">
                <a:latin typeface="Calibri"/>
                <a:cs typeface="Calibri"/>
              </a:rPr>
              <a:t>few </a:t>
            </a:r>
            <a:r>
              <a:rPr sz="3200" spc="-5" dirty="0">
                <a:latin typeface="Calibri"/>
                <a:cs typeface="Calibri"/>
              </a:rPr>
              <a:t>changes </a:t>
            </a:r>
            <a:r>
              <a:rPr sz="3200" spc="-10" dirty="0">
                <a:latin typeface="Calibri"/>
                <a:cs typeface="Calibri"/>
              </a:rPr>
              <a:t>in 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environment.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Kanban </a:t>
            </a:r>
            <a:r>
              <a:rPr sz="3200" spc="-5" dirty="0">
                <a:latin typeface="Calibri"/>
                <a:cs typeface="Calibri"/>
              </a:rPr>
              <a:t>reduces </a:t>
            </a:r>
            <a:r>
              <a:rPr sz="3200" spc="-25" dirty="0">
                <a:latin typeface="Calibri"/>
                <a:cs typeface="Calibri"/>
              </a:rPr>
              <a:t>waste </a:t>
            </a:r>
            <a:r>
              <a:rPr sz="3200" dirty="0">
                <a:latin typeface="Calibri"/>
                <a:cs typeface="Calibri"/>
              </a:rPr>
              <a:t>in the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system.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9870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DC1A-9AAD-4FE8-A248-57A055AD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and bibliography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80CEC-49FF-4B1F-804E-7BDC7CF31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https://medium.com/swlh/being-agile-kanban-vs-scrum-ef4a8b6f892d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CA128-4D81-44FC-ADFA-F33FE486E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91" y="6172200"/>
            <a:ext cx="3001491" cy="56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4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8CA128-4D81-44FC-ADFA-F33FE486E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91" y="6172200"/>
            <a:ext cx="3001491" cy="56631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B556E54-A922-4683-A465-95B72A7CA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314" y="283333"/>
            <a:ext cx="10455136" cy="131686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KANBAN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6DEF6FB7-340C-4E88-AE14-B27D2A127E88}"/>
              </a:ext>
            </a:extLst>
          </p:cNvPr>
          <p:cNvSpPr txBox="1"/>
          <p:nvPr/>
        </p:nvSpPr>
        <p:spPr>
          <a:xfrm>
            <a:off x="1564640" y="1417002"/>
            <a:ext cx="9481046" cy="397544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Kanban </a:t>
            </a:r>
            <a:r>
              <a:rPr sz="3200" dirty="0">
                <a:latin typeface="Calibri"/>
                <a:cs typeface="Calibri"/>
              </a:rPr>
              <a:t>means </a:t>
            </a:r>
            <a:r>
              <a:rPr sz="3200" spc="5" dirty="0">
                <a:latin typeface="Calibri"/>
                <a:cs typeface="Calibri"/>
              </a:rPr>
              <a:t>“Visual </a:t>
            </a:r>
            <a:r>
              <a:rPr sz="3200" spc="-15" dirty="0">
                <a:latin typeface="Calibri"/>
                <a:cs typeface="Calibri"/>
              </a:rPr>
              <a:t>Card”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Japanese.</a:t>
            </a:r>
          </a:p>
          <a:p>
            <a:pPr marL="355600" marR="680720" indent="-342900">
              <a:lnSpc>
                <a:spcPct val="9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Kanban </a:t>
            </a:r>
            <a:r>
              <a:rPr sz="3200" dirty="0">
                <a:latin typeface="Calibri"/>
                <a:cs typeface="Calibri"/>
              </a:rPr>
              <a:t>is a method </a:t>
            </a:r>
            <a:r>
              <a:rPr sz="3200" spc="-5" dirty="0">
                <a:latin typeface="Calibri"/>
                <a:cs typeface="Calibri"/>
              </a:rPr>
              <a:t>applying </a:t>
            </a:r>
            <a:r>
              <a:rPr sz="3200" b="1" spc="-5" dirty="0">
                <a:latin typeface="Calibri"/>
                <a:cs typeface="Calibri"/>
              </a:rPr>
              <a:t>just-in-time  </a:t>
            </a:r>
            <a:r>
              <a:rPr sz="3200" spc="-10" dirty="0">
                <a:latin typeface="Calibri"/>
                <a:cs typeface="Calibri"/>
              </a:rPr>
              <a:t>delivery </a:t>
            </a:r>
            <a:r>
              <a:rPr sz="3200" spc="-5" dirty="0">
                <a:latin typeface="Calibri"/>
                <a:cs typeface="Calibri"/>
              </a:rPr>
              <a:t>while not overloading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team  members.</a:t>
            </a:r>
            <a:endParaRPr sz="3200" dirty="0">
              <a:latin typeface="Calibri"/>
              <a:cs typeface="Calibri"/>
            </a:endParaRPr>
          </a:p>
          <a:p>
            <a:pPr marL="355600" marR="360680" indent="-342900">
              <a:lnSpc>
                <a:spcPct val="9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In </a:t>
            </a:r>
            <a:r>
              <a:rPr sz="3200" spc="-10" dirty="0">
                <a:latin typeface="Calibri"/>
                <a:cs typeface="Calibri"/>
              </a:rPr>
              <a:t>Kanban,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process,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spc="-10" dirty="0">
                <a:latin typeface="Calibri"/>
                <a:cs typeface="Calibri"/>
              </a:rPr>
              <a:t>definition </a:t>
            </a:r>
            <a:r>
              <a:rPr sz="3200" dirty="0">
                <a:latin typeface="Calibri"/>
                <a:cs typeface="Calibri"/>
              </a:rPr>
              <a:t>of a  </a:t>
            </a:r>
            <a:r>
              <a:rPr sz="3200" spc="-10" dirty="0">
                <a:latin typeface="Calibri"/>
                <a:cs typeface="Calibri"/>
              </a:rPr>
              <a:t>task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its </a:t>
            </a:r>
            <a:r>
              <a:rPr sz="3200" spc="-10" dirty="0">
                <a:latin typeface="Calibri"/>
                <a:cs typeface="Calibri"/>
              </a:rPr>
              <a:t>delivery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45" dirty="0">
                <a:latin typeface="Calibri"/>
                <a:cs typeface="Calibri"/>
              </a:rPr>
              <a:t>customer, </a:t>
            </a:r>
            <a:r>
              <a:rPr sz="3200" dirty="0">
                <a:latin typeface="Calibri"/>
                <a:cs typeface="Calibri"/>
              </a:rPr>
              <a:t>is  </a:t>
            </a:r>
            <a:r>
              <a:rPr sz="3200" spc="-15" dirty="0">
                <a:latin typeface="Calibri"/>
                <a:cs typeface="Calibri"/>
              </a:rPr>
              <a:t>displayed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25" dirty="0">
                <a:latin typeface="Calibri"/>
                <a:cs typeface="Calibri"/>
              </a:rPr>
              <a:t>stakeholders to</a:t>
            </a:r>
            <a:r>
              <a:rPr sz="3200" spc="1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see.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>
              <a:lnSpc>
                <a:spcPts val="3460"/>
              </a:lnSpc>
              <a:spcBef>
                <a:spcPts val="8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70" dirty="0">
                <a:latin typeface="Calibri"/>
                <a:cs typeface="Calibri"/>
              </a:rPr>
              <a:t>Team </a:t>
            </a:r>
            <a:r>
              <a:rPr sz="3200" spc="-10" dirty="0">
                <a:latin typeface="Calibri"/>
                <a:cs typeface="Calibri"/>
              </a:rPr>
              <a:t>members </a:t>
            </a:r>
            <a:r>
              <a:rPr sz="3200" spc="-5" dirty="0">
                <a:latin typeface="Calibri"/>
                <a:cs typeface="Calibri"/>
              </a:rPr>
              <a:t>pull </a:t>
            </a:r>
            <a:r>
              <a:rPr sz="3200" spc="-10" dirty="0">
                <a:latin typeface="Calibri"/>
                <a:cs typeface="Calibri"/>
              </a:rPr>
              <a:t>work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queue </a:t>
            </a:r>
            <a:r>
              <a:rPr sz="3200" dirty="0">
                <a:latin typeface="Calibri"/>
                <a:cs typeface="Calibri"/>
              </a:rPr>
              <a:t>when  </a:t>
            </a:r>
            <a:r>
              <a:rPr sz="3200" spc="-10" dirty="0">
                <a:latin typeface="Calibri"/>
                <a:cs typeface="Calibri"/>
              </a:rPr>
              <a:t>they </a:t>
            </a:r>
            <a:r>
              <a:rPr sz="3200" spc="-20" dirty="0">
                <a:latin typeface="Calibri"/>
                <a:cs typeface="Calibri"/>
              </a:rPr>
              <a:t>have excess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capacity.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441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8CA128-4D81-44FC-ADFA-F33FE486E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91" y="6172200"/>
            <a:ext cx="3001491" cy="56631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B556E54-A922-4683-A465-95B72A7CA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314" y="283333"/>
            <a:ext cx="10455136" cy="1316867"/>
          </a:xfrm>
        </p:spPr>
        <p:txBody>
          <a:bodyPr>
            <a:normAutofit/>
          </a:bodyPr>
          <a:lstStyle/>
          <a:p>
            <a:pPr algn="ctr"/>
            <a:r>
              <a:rPr lang="en-US" spc="-15" dirty="0"/>
              <a:t>Core </a:t>
            </a:r>
            <a:r>
              <a:rPr lang="en-US" spc="-5" dirty="0"/>
              <a:t>of</a:t>
            </a:r>
            <a:r>
              <a:rPr lang="en-US" spc="-70" dirty="0"/>
              <a:t> </a:t>
            </a:r>
            <a:r>
              <a:rPr lang="en-US" spc="-10" dirty="0"/>
              <a:t>Kanban</a:t>
            </a:r>
            <a:endParaRPr lang="en-US" b="1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97B28F0-B53B-4043-B34D-5B96B44DD2AC}"/>
              </a:ext>
            </a:extLst>
          </p:cNvPr>
          <p:cNvSpPr txBox="1"/>
          <p:nvPr/>
        </p:nvSpPr>
        <p:spPr>
          <a:xfrm>
            <a:off x="1707515" y="1436496"/>
            <a:ext cx="9427210" cy="42975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16903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Kanban Development is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10" dirty="0">
                <a:latin typeface="Calibri"/>
                <a:cs typeface="Calibri"/>
              </a:rPr>
              <a:t>approach </a:t>
            </a:r>
            <a:r>
              <a:rPr sz="3200" spc="-25" dirty="0">
                <a:latin typeface="Calibri"/>
                <a:cs typeface="Calibri"/>
              </a:rPr>
              <a:t>to  </a:t>
            </a:r>
            <a:r>
              <a:rPr sz="3200" spc="-10" dirty="0">
                <a:latin typeface="Calibri"/>
                <a:cs typeface="Calibri"/>
              </a:rPr>
              <a:t>incremental, </a:t>
            </a:r>
            <a:r>
              <a:rPr sz="3200" spc="-5" dirty="0">
                <a:latin typeface="Calibri"/>
                <a:cs typeface="Calibri"/>
              </a:rPr>
              <a:t>evolutionary </a:t>
            </a:r>
            <a:r>
              <a:rPr sz="3200" spc="-10" dirty="0">
                <a:latin typeface="Calibri"/>
                <a:cs typeface="Calibri"/>
              </a:rPr>
              <a:t>process </a:t>
            </a:r>
            <a:r>
              <a:rPr sz="3200" dirty="0">
                <a:latin typeface="Calibri"/>
                <a:cs typeface="Calibri"/>
              </a:rPr>
              <a:t>and  </a:t>
            </a:r>
            <a:r>
              <a:rPr sz="3200" spc="-25" dirty="0">
                <a:latin typeface="Calibri"/>
                <a:cs typeface="Calibri"/>
              </a:rPr>
              <a:t>systems </a:t>
            </a:r>
            <a:r>
              <a:rPr sz="3200" spc="-5" dirty="0">
                <a:latin typeface="Calibri"/>
                <a:cs typeface="Calibri"/>
              </a:rPr>
              <a:t>change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organizations.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60" dirty="0">
                <a:latin typeface="Calibri"/>
                <a:cs typeface="Calibri"/>
              </a:rPr>
              <a:t>Teams </a:t>
            </a:r>
            <a:r>
              <a:rPr sz="3200" spc="-10" dirty="0">
                <a:latin typeface="Calibri"/>
                <a:cs typeface="Calibri"/>
              </a:rPr>
              <a:t>practicing </a:t>
            </a:r>
            <a:r>
              <a:rPr sz="3200" spc="-5" dirty="0">
                <a:latin typeface="Calibri"/>
                <a:cs typeface="Calibri"/>
              </a:rPr>
              <a:t>other </a:t>
            </a:r>
            <a:r>
              <a:rPr sz="3200" dirty="0">
                <a:latin typeface="Calibri"/>
                <a:cs typeface="Calibri"/>
              </a:rPr>
              <a:t>methodologies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use  </a:t>
            </a:r>
            <a:r>
              <a:rPr sz="3200" spc="-10" dirty="0">
                <a:latin typeface="Calibri"/>
                <a:cs typeface="Calibri"/>
              </a:rPr>
              <a:t>Kanban </a:t>
            </a:r>
            <a:r>
              <a:rPr sz="3200" spc="-20" dirty="0">
                <a:latin typeface="Calibri"/>
                <a:cs typeface="Calibri"/>
              </a:rPr>
              <a:t>to improve </a:t>
            </a:r>
            <a:r>
              <a:rPr sz="3200" dirty="0">
                <a:latin typeface="Calibri"/>
                <a:cs typeface="Calibri"/>
              </a:rPr>
              <a:t>their </a:t>
            </a:r>
            <a:r>
              <a:rPr sz="3200" spc="-15" dirty="0">
                <a:latin typeface="Calibri"/>
                <a:cs typeface="Calibri"/>
              </a:rPr>
              <a:t>existing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processes.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Kanban </a:t>
            </a:r>
            <a:r>
              <a:rPr sz="3200" spc="-5" dirty="0">
                <a:latin typeface="Calibri"/>
                <a:cs typeface="Calibri"/>
              </a:rPr>
              <a:t>has </a:t>
            </a:r>
            <a:r>
              <a:rPr sz="3200" dirty="0">
                <a:latin typeface="Calibri"/>
                <a:cs typeface="Calibri"/>
              </a:rPr>
              <a:t>2 </a:t>
            </a:r>
            <a:r>
              <a:rPr sz="3200" spc="-20" dirty="0">
                <a:latin typeface="Calibri"/>
                <a:cs typeface="Calibri"/>
              </a:rPr>
              <a:t>core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concepts: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Visualize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work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Limit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work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859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8CA128-4D81-44FC-ADFA-F33FE486E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91" y="6172200"/>
            <a:ext cx="3001491" cy="566319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8FC4A032-04C4-442C-94C3-ECAB023F50A9}"/>
              </a:ext>
            </a:extLst>
          </p:cNvPr>
          <p:cNvSpPr txBox="1">
            <a:spLocks/>
          </p:cNvSpPr>
          <p:nvPr/>
        </p:nvSpPr>
        <p:spPr>
          <a:xfrm>
            <a:off x="1934209" y="2084196"/>
            <a:ext cx="8075930" cy="32246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505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7505" algn="l"/>
                <a:tab pos="358140" algn="l"/>
              </a:tabLst>
            </a:pPr>
            <a:r>
              <a:rPr lang="en-US" sz="3200" spc="-10" dirty="0">
                <a:latin typeface="Calibri" panose="020F0502020204030204" pitchFamily="34" charset="0"/>
                <a:cs typeface="Calibri" panose="020F0502020204030204" pitchFamily="34" charset="0"/>
              </a:rPr>
              <a:t>Kanban teams </a:t>
            </a:r>
            <a:r>
              <a:rPr lang="en-US" sz="3200" spc="-5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3200" spc="-10" dirty="0">
                <a:latin typeface="Calibri" panose="020F0502020204030204" pitchFamily="34" charset="0"/>
                <a:cs typeface="Calibri" panose="020F0502020204030204" pitchFamily="34" charset="0"/>
              </a:rPr>
              <a:t>Kanban Boards </a:t>
            </a:r>
            <a:r>
              <a:rPr lang="en-US" sz="3200" spc="-25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3200" spc="-15" dirty="0">
                <a:latin typeface="Calibri" panose="020F0502020204030204" pitchFamily="34" charset="0"/>
                <a:cs typeface="Calibri" panose="020F0502020204030204" pitchFamily="34" charset="0"/>
              </a:rPr>
              <a:t>represent 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3200" spc="-10" dirty="0">
                <a:latin typeface="Calibri" panose="020F0502020204030204" pitchFamily="34" charset="0"/>
                <a:cs typeface="Calibri" panose="020F0502020204030204" pitchFamily="34" charset="0"/>
              </a:rPr>
              <a:t>work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32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-30" dirty="0">
                <a:latin typeface="Calibri" panose="020F0502020204030204" pitchFamily="34" charset="0"/>
                <a:cs typeface="Calibri" panose="020F0502020204030204" pitchFamily="34" charset="0"/>
              </a:rPr>
              <a:t>workflow.</a:t>
            </a:r>
          </a:p>
          <a:p>
            <a:pPr marL="357505" marR="60261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7505" algn="l"/>
                <a:tab pos="358140" algn="l"/>
              </a:tabLst>
            </a:pPr>
            <a:r>
              <a:rPr lang="en-US" sz="3200" spc="-15" dirty="0">
                <a:latin typeface="Calibri" panose="020F0502020204030204" pitchFamily="34" charset="0"/>
                <a:cs typeface="Calibri" panose="020F0502020204030204" pitchFamily="34" charset="0"/>
              </a:rPr>
              <a:t>After </a:t>
            </a:r>
            <a:r>
              <a:rPr lang="en-US" sz="3200" spc="-5" dirty="0">
                <a:latin typeface="Calibri" panose="020F0502020204030204" pitchFamily="34" charset="0"/>
                <a:cs typeface="Calibri" panose="020F0502020204030204" pitchFamily="34" charset="0"/>
              </a:rPr>
              <a:t>visualizing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3200" spc="-10" dirty="0">
                <a:latin typeface="Calibri" panose="020F0502020204030204" pitchFamily="34" charset="0"/>
                <a:cs typeface="Calibri" panose="020F0502020204030204" pitchFamily="34" charset="0"/>
              </a:rPr>
              <a:t>work,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3200" spc="-25" dirty="0">
                <a:latin typeface="Calibri" panose="020F0502020204030204" pitchFamily="34" charset="0"/>
                <a:cs typeface="Calibri" panose="020F0502020204030204" pitchFamily="34" charset="0"/>
              </a:rPr>
              <a:t>stakeholders 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will </a:t>
            </a:r>
            <a:r>
              <a:rPr lang="en-US" sz="3200" spc="-5" dirty="0">
                <a:latin typeface="Calibri" panose="020F0502020204030204" pitchFamily="34" charset="0"/>
                <a:cs typeface="Calibri" panose="020F0502020204030204" pitchFamily="34" charset="0"/>
              </a:rPr>
              <a:t>be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able </a:t>
            </a:r>
            <a:r>
              <a:rPr lang="en-US" sz="3200" spc="-2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3200" spc="-10" dirty="0">
                <a:latin typeface="Calibri" panose="020F0502020204030204" pitchFamily="34" charset="0"/>
                <a:cs typeface="Calibri" panose="020F0502020204030204" pitchFamily="34" charset="0"/>
              </a:rPr>
              <a:t>monitor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3200" spc="-10" dirty="0">
                <a:latin typeface="Calibri" panose="020F0502020204030204" pitchFamily="34" charset="0"/>
                <a:cs typeface="Calibri" panose="020F0502020204030204" pitchFamily="34" charset="0"/>
              </a:rPr>
              <a:t>flow </a:t>
            </a:r>
            <a:r>
              <a:rPr lang="en-US" sz="3200" spc="-5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3200" spc="7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-10" dirty="0">
                <a:latin typeface="Calibri" panose="020F0502020204030204" pitchFamily="34" charset="0"/>
                <a:cs typeface="Calibri" panose="020F0502020204030204" pitchFamily="34" charset="0"/>
              </a:rPr>
              <a:t>work.</a:t>
            </a:r>
          </a:p>
          <a:p>
            <a:pPr marL="357505" marR="9017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7505" algn="l"/>
                <a:tab pos="358140" algn="l"/>
              </a:tabLst>
            </a:pPr>
            <a:r>
              <a:rPr lang="en-US" sz="3200" spc="-5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3200" spc="-10" dirty="0">
                <a:latin typeface="Calibri" panose="020F0502020204030204" pitchFamily="34" charset="0"/>
                <a:cs typeface="Calibri" panose="020F0502020204030204" pitchFamily="34" charset="0"/>
              </a:rPr>
              <a:t>bottlenecks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3200" spc="-5" dirty="0">
                <a:latin typeface="Calibri" panose="020F0502020204030204" pitchFamily="34" charset="0"/>
                <a:cs typeface="Calibri" panose="020F0502020204030204" pitchFamily="34" charset="0"/>
              </a:rPr>
              <a:t>flow </a:t>
            </a:r>
            <a:r>
              <a:rPr lang="en-US" sz="3200" spc="-15" dirty="0">
                <a:latin typeface="Calibri" panose="020F0502020204030204" pitchFamily="34" charset="0"/>
                <a:cs typeface="Calibri" panose="020F0502020204030204" pitchFamily="34" charset="0"/>
              </a:rPr>
              <a:t>are realized by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the  </a:t>
            </a:r>
            <a:r>
              <a:rPr lang="en-US" sz="3200" spc="-25" dirty="0">
                <a:latin typeface="Calibri" panose="020F0502020204030204" pitchFamily="34" charset="0"/>
                <a:cs typeface="Calibri" panose="020F0502020204030204" pitchFamily="34" charset="0"/>
              </a:rPr>
              <a:t>stakeholders.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955E2ABD-127E-4C72-9E0E-69BD0AF21DBA}"/>
              </a:ext>
            </a:extLst>
          </p:cNvPr>
          <p:cNvSpPr txBox="1">
            <a:spLocks/>
          </p:cNvSpPr>
          <p:nvPr/>
        </p:nvSpPr>
        <p:spPr>
          <a:xfrm>
            <a:off x="2246756" y="461899"/>
            <a:ext cx="6706743" cy="696595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Visualizing </a:t>
            </a:r>
            <a:r>
              <a:rPr lang="en-US" dirty="0"/>
              <a:t>the</a:t>
            </a:r>
            <a:r>
              <a:rPr lang="en-US" spc="-25" dirty="0"/>
              <a:t> </a:t>
            </a:r>
            <a:r>
              <a:rPr lang="en-US" spc="-50" dirty="0"/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87573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8CA128-4D81-44FC-ADFA-F33FE486E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91" y="6172200"/>
            <a:ext cx="3001491" cy="566319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955E2ABD-127E-4C72-9E0E-69BD0AF21DBA}"/>
              </a:ext>
            </a:extLst>
          </p:cNvPr>
          <p:cNvSpPr txBox="1">
            <a:spLocks/>
          </p:cNvSpPr>
          <p:nvPr/>
        </p:nvSpPr>
        <p:spPr>
          <a:xfrm>
            <a:off x="2246756" y="461899"/>
            <a:ext cx="6706743" cy="696595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Visualizing </a:t>
            </a:r>
            <a:r>
              <a:rPr lang="en-US" dirty="0"/>
              <a:t>the</a:t>
            </a:r>
            <a:r>
              <a:rPr lang="en-US" spc="-25" dirty="0"/>
              <a:t> </a:t>
            </a:r>
            <a:r>
              <a:rPr lang="en-US" spc="-50" dirty="0"/>
              <a:t>Work - Board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9EE715-6D17-40ED-BCE6-EF7EB3BF0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224" y="1311355"/>
            <a:ext cx="7572375" cy="462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0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8CA128-4D81-44FC-ADFA-F33FE486E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91" y="6172200"/>
            <a:ext cx="3001491" cy="566319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4300F87F-6983-4AF5-A3AD-3F1B4FC3DB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8013" y="461899"/>
            <a:ext cx="7820787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Limiting</a:t>
            </a:r>
            <a:r>
              <a:rPr spc="-25" dirty="0"/>
              <a:t> </a:t>
            </a:r>
            <a:r>
              <a:rPr spc="-20" dirty="0"/>
              <a:t>Work-in-Progress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881D5D6-B84B-4AD4-B2CA-975A7EEE09FB}"/>
              </a:ext>
            </a:extLst>
          </p:cNvPr>
          <p:cNvSpPr txBox="1"/>
          <p:nvPr/>
        </p:nvSpPr>
        <p:spPr>
          <a:xfrm>
            <a:off x="1859915" y="1434592"/>
            <a:ext cx="8046084" cy="446151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56895" indent="-342900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0" dirty="0">
                <a:latin typeface="Calibri"/>
                <a:cs typeface="Calibri"/>
              </a:rPr>
              <a:t>Kanban </a:t>
            </a:r>
            <a:r>
              <a:rPr sz="3000" spc="-5" dirty="0">
                <a:latin typeface="Calibri"/>
                <a:cs typeface="Calibri"/>
              </a:rPr>
              <a:t>limits </a:t>
            </a:r>
            <a:r>
              <a:rPr sz="3000" spc="-10" dirty="0">
                <a:latin typeface="Calibri"/>
                <a:cs typeface="Calibri"/>
              </a:rPr>
              <a:t>work-in-progress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20" dirty="0">
                <a:latin typeface="Calibri"/>
                <a:cs typeface="Calibri"/>
              </a:rPr>
              <a:t>realize </a:t>
            </a:r>
            <a:r>
              <a:rPr sz="3000" dirty="0">
                <a:latin typeface="Calibri"/>
                <a:cs typeface="Calibri"/>
              </a:rPr>
              <a:t>the  </a:t>
            </a:r>
            <a:r>
              <a:rPr sz="3000" spc="-10" dirty="0">
                <a:latin typeface="Calibri"/>
                <a:cs typeface="Calibri"/>
              </a:rPr>
              <a:t>bottlenecks, </a:t>
            </a:r>
            <a:r>
              <a:rPr sz="3000" spc="-15" dirty="0">
                <a:latin typeface="Calibri"/>
                <a:cs typeface="Calibri"/>
              </a:rPr>
              <a:t>to stimulate </a:t>
            </a:r>
            <a:r>
              <a:rPr sz="3000" spc="-10" dirty="0">
                <a:latin typeface="Calibri"/>
                <a:cs typeface="Calibri"/>
              </a:rPr>
              <a:t>collaboration,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15" dirty="0">
                <a:latin typeface="Calibri"/>
                <a:cs typeface="Calibri"/>
              </a:rPr>
              <a:t>to  </a:t>
            </a:r>
            <a:r>
              <a:rPr sz="3000" spc="-10" dirty="0">
                <a:latin typeface="Calibri"/>
                <a:cs typeface="Calibri"/>
              </a:rPr>
              <a:t>continuously </a:t>
            </a:r>
            <a:r>
              <a:rPr sz="3000" spc="-15" dirty="0">
                <a:latin typeface="Calibri"/>
                <a:cs typeface="Calibri"/>
              </a:rPr>
              <a:t>improve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system.</a:t>
            </a:r>
            <a:endParaRPr sz="3000" dirty="0">
              <a:latin typeface="Calibri"/>
              <a:cs typeface="Calibri"/>
            </a:endParaRPr>
          </a:p>
          <a:p>
            <a:pPr marL="355600" marR="67310" indent="-342900">
              <a:lnSpc>
                <a:spcPts val="3240"/>
              </a:lnSpc>
              <a:spcBef>
                <a:spcPts val="7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5" dirty="0">
                <a:latin typeface="Calibri"/>
                <a:cs typeface="Calibri"/>
              </a:rPr>
              <a:t>By focusing </a:t>
            </a:r>
            <a:r>
              <a:rPr sz="3000" spc="-5" dirty="0">
                <a:latin typeface="Calibri"/>
                <a:cs typeface="Calibri"/>
              </a:rPr>
              <a:t>on </a:t>
            </a:r>
            <a:r>
              <a:rPr sz="3000" spc="-60" dirty="0">
                <a:latin typeface="Calibri"/>
                <a:cs typeface="Calibri"/>
              </a:rPr>
              <a:t>flow, </a:t>
            </a:r>
            <a:r>
              <a:rPr sz="3000" spc="-10" dirty="0">
                <a:latin typeface="Calibri"/>
                <a:cs typeface="Calibri"/>
              </a:rPr>
              <a:t>Kanban emphasizes </a:t>
            </a:r>
            <a:r>
              <a:rPr sz="3000" b="1" spc="-5" dirty="0">
                <a:latin typeface="Calibri"/>
                <a:cs typeface="Calibri"/>
              </a:rPr>
              <a:t>finishing  </a:t>
            </a:r>
            <a:r>
              <a:rPr sz="3000" b="1" spc="-10" dirty="0">
                <a:latin typeface="Calibri"/>
                <a:cs typeface="Calibri"/>
              </a:rPr>
              <a:t>work </a:t>
            </a:r>
            <a:r>
              <a:rPr sz="3000" b="1" spc="-15" dirty="0">
                <a:latin typeface="Calibri"/>
                <a:cs typeface="Calibri"/>
              </a:rPr>
              <a:t>over </a:t>
            </a:r>
            <a:r>
              <a:rPr sz="3000" b="1" spc="-10" dirty="0">
                <a:latin typeface="Calibri"/>
                <a:cs typeface="Calibri"/>
              </a:rPr>
              <a:t>starting </a:t>
            </a:r>
            <a:r>
              <a:rPr sz="3000" b="1" spc="-5" dirty="0">
                <a:latin typeface="Calibri"/>
                <a:cs typeface="Calibri"/>
              </a:rPr>
              <a:t>new</a:t>
            </a:r>
            <a:r>
              <a:rPr sz="3000" b="1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work</a:t>
            </a:r>
            <a:r>
              <a:rPr sz="3000" spc="-10" dirty="0">
                <a:latin typeface="Calibri"/>
                <a:cs typeface="Calibri"/>
              </a:rPr>
              <a:t>.</a:t>
            </a:r>
            <a:endParaRPr sz="3000" dirty="0">
              <a:latin typeface="Calibri"/>
              <a:cs typeface="Calibri"/>
            </a:endParaRPr>
          </a:p>
          <a:p>
            <a:pPr marL="355600" marR="5080" indent="-342900">
              <a:lnSpc>
                <a:spcPts val="324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Limiting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amount of </a:t>
            </a:r>
            <a:r>
              <a:rPr sz="3000" spc="-10" dirty="0">
                <a:latin typeface="Calibri"/>
                <a:cs typeface="Calibri"/>
              </a:rPr>
              <a:t>work-in-progress </a:t>
            </a:r>
            <a:r>
              <a:rPr sz="3000" spc="-20" dirty="0">
                <a:latin typeface="Calibri"/>
                <a:cs typeface="Calibri"/>
              </a:rPr>
              <a:t>prevents  </a:t>
            </a:r>
            <a:r>
              <a:rPr sz="3000" spc="-15" dirty="0">
                <a:latin typeface="Calibri"/>
                <a:cs typeface="Calibri"/>
              </a:rPr>
              <a:t>overproduction.</a:t>
            </a:r>
            <a:endParaRPr sz="3000" dirty="0">
              <a:latin typeface="Calibri"/>
              <a:cs typeface="Calibri"/>
            </a:endParaRPr>
          </a:p>
          <a:p>
            <a:pPr marL="355600" marR="177165" indent="-342900">
              <a:lnSpc>
                <a:spcPts val="324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When </a:t>
            </a:r>
            <a:r>
              <a:rPr sz="3000" spc="-10" dirty="0">
                <a:latin typeface="Calibri"/>
                <a:cs typeface="Calibri"/>
              </a:rPr>
              <a:t>there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10" dirty="0">
                <a:latin typeface="Calibri"/>
                <a:cs typeface="Calibri"/>
              </a:rPr>
              <a:t>too </a:t>
            </a:r>
            <a:r>
              <a:rPr sz="3000" dirty="0">
                <a:latin typeface="Calibri"/>
                <a:cs typeface="Calibri"/>
              </a:rPr>
              <a:t>much </a:t>
            </a:r>
            <a:r>
              <a:rPr sz="3000" spc="-10" dirty="0">
                <a:latin typeface="Calibri"/>
                <a:cs typeface="Calibri"/>
              </a:rPr>
              <a:t>unfinished work,  </a:t>
            </a:r>
            <a:r>
              <a:rPr sz="3000" spc="-25" dirty="0">
                <a:latin typeface="Calibri"/>
                <a:cs typeface="Calibri"/>
              </a:rPr>
              <a:t>stakeholders </a:t>
            </a:r>
            <a:r>
              <a:rPr sz="3000" spc="-15" dirty="0">
                <a:latin typeface="Calibri"/>
                <a:cs typeface="Calibri"/>
              </a:rPr>
              <a:t>re-direct </a:t>
            </a:r>
            <a:r>
              <a:rPr sz="3000" dirty="0">
                <a:latin typeface="Calibri"/>
                <a:cs typeface="Calibri"/>
              </a:rPr>
              <a:t>their </a:t>
            </a:r>
            <a:r>
              <a:rPr sz="3000" spc="-15" dirty="0">
                <a:latin typeface="Calibri"/>
                <a:cs typeface="Calibri"/>
              </a:rPr>
              <a:t>attention to </a:t>
            </a:r>
            <a:r>
              <a:rPr sz="3000" spc="-5" dirty="0">
                <a:latin typeface="Calibri"/>
                <a:cs typeface="Calibri"/>
              </a:rPr>
              <a:t>finishing 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15" dirty="0">
                <a:latin typeface="Calibri"/>
                <a:cs typeface="Calibri"/>
              </a:rPr>
              <a:t>collaborate </a:t>
            </a:r>
            <a:r>
              <a:rPr sz="3000" spc="-25" dirty="0">
                <a:latin typeface="Calibri"/>
                <a:cs typeface="Calibri"/>
              </a:rPr>
              <a:t>for </a:t>
            </a:r>
            <a:r>
              <a:rPr sz="3000" spc="-10" dirty="0">
                <a:latin typeface="Calibri"/>
                <a:cs typeface="Calibri"/>
              </a:rPr>
              <a:t>unfinished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work.</a:t>
            </a:r>
            <a:endParaRPr sz="3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9229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8CA128-4D81-44FC-ADFA-F33FE486E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91" y="6172200"/>
            <a:ext cx="3001491" cy="566319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1B065383-5E76-435C-B87B-FDB2ED37CB70}"/>
              </a:ext>
            </a:extLst>
          </p:cNvPr>
          <p:cNvSpPr txBox="1">
            <a:spLocks/>
          </p:cNvSpPr>
          <p:nvPr/>
        </p:nvSpPr>
        <p:spPr>
          <a:xfrm>
            <a:off x="2152269" y="461899"/>
            <a:ext cx="6029706" cy="696595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Guidelines </a:t>
            </a:r>
            <a:r>
              <a:rPr lang="en-US" spc="-5" dirty="0"/>
              <a:t>of</a:t>
            </a:r>
            <a:r>
              <a:rPr lang="en-US" spc="-65" dirty="0"/>
              <a:t> </a:t>
            </a:r>
            <a:r>
              <a:rPr lang="en-US" spc="-10" dirty="0"/>
              <a:t>Kanban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3CA97548-6A8C-4731-8887-528AC0474070}"/>
              </a:ext>
            </a:extLst>
          </p:cNvPr>
          <p:cNvSpPr txBox="1"/>
          <p:nvPr/>
        </p:nvSpPr>
        <p:spPr>
          <a:xfrm>
            <a:off x="1726565" y="1726430"/>
            <a:ext cx="7646670" cy="319976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Kanban </a:t>
            </a:r>
            <a:r>
              <a:rPr sz="3200" spc="-5" dirty="0">
                <a:latin typeface="Calibri"/>
                <a:cs typeface="Calibri"/>
              </a:rPr>
              <a:t>has </a:t>
            </a:r>
            <a:r>
              <a:rPr sz="3200" b="1" dirty="0">
                <a:latin typeface="Calibri"/>
                <a:cs typeface="Calibri"/>
              </a:rPr>
              <a:t>9</a:t>
            </a:r>
            <a:r>
              <a:rPr sz="3200" b="1" spc="2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guidelines</a:t>
            </a:r>
            <a:r>
              <a:rPr sz="3200" spc="-5" dirty="0">
                <a:latin typeface="Calibri"/>
                <a:cs typeface="Calibri"/>
              </a:rPr>
              <a:t>: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spc="-5" dirty="0">
                <a:latin typeface="Calibri"/>
                <a:cs typeface="Calibri"/>
              </a:rPr>
              <a:t>4 basic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principles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spc="-5" dirty="0">
                <a:latin typeface="Calibri"/>
                <a:cs typeface="Calibri"/>
              </a:rPr>
              <a:t>5 </a:t>
            </a:r>
            <a:r>
              <a:rPr sz="2800" b="1" spc="-15" dirty="0">
                <a:latin typeface="Calibri"/>
                <a:cs typeface="Calibri"/>
              </a:rPr>
              <a:t>core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properties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The principles </a:t>
            </a:r>
            <a:r>
              <a:rPr sz="3200" spc="-15" dirty="0">
                <a:latin typeface="Calibri"/>
                <a:cs typeface="Calibri"/>
              </a:rPr>
              <a:t>motivate you </a:t>
            </a:r>
            <a:r>
              <a:rPr sz="3200" spc="-5" dirty="0">
                <a:latin typeface="Calibri"/>
                <a:cs typeface="Calibri"/>
              </a:rPr>
              <a:t>how </a:t>
            </a:r>
            <a:r>
              <a:rPr sz="3200" spc="-10" dirty="0">
                <a:latin typeface="Calibri"/>
                <a:cs typeface="Calibri"/>
              </a:rPr>
              <a:t>you </a:t>
            </a:r>
            <a:r>
              <a:rPr sz="3200" spc="-5" dirty="0">
                <a:latin typeface="Calibri"/>
                <a:cs typeface="Calibri"/>
              </a:rPr>
              <a:t>should  think, whereas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properties </a:t>
            </a:r>
            <a:r>
              <a:rPr sz="3200" spc="-15" dirty="0">
                <a:latin typeface="Calibri"/>
                <a:cs typeface="Calibri"/>
              </a:rPr>
              <a:t>motivate you  </a:t>
            </a:r>
            <a:r>
              <a:rPr sz="3200" spc="-5" dirty="0">
                <a:latin typeface="Calibri"/>
                <a:cs typeface="Calibri"/>
              </a:rPr>
              <a:t>how </a:t>
            </a:r>
            <a:r>
              <a:rPr sz="3200" spc="-15" dirty="0">
                <a:latin typeface="Calibri"/>
                <a:cs typeface="Calibri"/>
              </a:rPr>
              <a:t>you </a:t>
            </a:r>
            <a:r>
              <a:rPr sz="3200" spc="-5" dirty="0">
                <a:latin typeface="Calibri"/>
                <a:cs typeface="Calibri"/>
              </a:rPr>
              <a:t>should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do.</a:t>
            </a:r>
          </a:p>
        </p:txBody>
      </p:sp>
    </p:spTree>
    <p:extLst>
      <p:ext uri="{BB962C8B-B14F-4D97-AF65-F5344CB8AC3E}">
        <p14:creationId xmlns:p14="http://schemas.microsoft.com/office/powerpoint/2010/main" val="3687616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8CA128-4D81-44FC-ADFA-F33FE486E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91" y="6172200"/>
            <a:ext cx="3001491" cy="566319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C665D60C-EA6C-48F8-B26D-8AED3CB8C6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17470" y="461899"/>
            <a:ext cx="56502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4 Basic</a:t>
            </a:r>
            <a:r>
              <a:rPr spc="-85" dirty="0"/>
              <a:t> </a:t>
            </a:r>
            <a:r>
              <a:rPr dirty="0"/>
              <a:t>Principles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CB728C9-2268-444E-A179-51FA0C6B5AD3}"/>
              </a:ext>
            </a:extLst>
          </p:cNvPr>
          <p:cNvSpPr txBox="1"/>
          <p:nvPr/>
        </p:nvSpPr>
        <p:spPr>
          <a:xfrm>
            <a:off x="2078990" y="1844395"/>
            <a:ext cx="8112760" cy="33426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Start </a:t>
            </a:r>
            <a:r>
              <a:rPr sz="3200" dirty="0">
                <a:latin typeface="Calibri"/>
                <a:cs typeface="Calibri"/>
              </a:rPr>
              <a:t>with </a:t>
            </a:r>
            <a:r>
              <a:rPr sz="3200" spc="-10" dirty="0">
                <a:latin typeface="Calibri"/>
                <a:cs typeface="Calibri"/>
              </a:rPr>
              <a:t>Existing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Process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Agree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5" dirty="0">
                <a:latin typeface="Calibri"/>
                <a:cs typeface="Calibri"/>
              </a:rPr>
              <a:t>Pursue </a:t>
            </a:r>
            <a:r>
              <a:rPr sz="3200" spc="-10" dirty="0">
                <a:latin typeface="Calibri"/>
                <a:cs typeface="Calibri"/>
              </a:rPr>
              <a:t>Incremental, Evolutionary  Change</a:t>
            </a:r>
            <a:endParaRPr sz="3200" dirty="0">
              <a:latin typeface="Calibri"/>
              <a:cs typeface="Calibri"/>
            </a:endParaRPr>
          </a:p>
          <a:p>
            <a:pPr marL="355600" marR="116713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Respect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Current Process, </a:t>
            </a:r>
            <a:r>
              <a:rPr sz="3200" spc="-15" dirty="0">
                <a:latin typeface="Calibri"/>
                <a:cs typeface="Calibri"/>
              </a:rPr>
              <a:t>Roles,  </a:t>
            </a:r>
            <a:r>
              <a:rPr sz="3200" spc="-10" dirty="0">
                <a:latin typeface="Calibri"/>
                <a:cs typeface="Calibri"/>
              </a:rPr>
              <a:t>Responsibilities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Titles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Leadership at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Levels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0367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8CA128-4D81-44FC-ADFA-F33FE486E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91" y="6172200"/>
            <a:ext cx="3001491" cy="566319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8A5EED49-4854-47DB-8C78-80D85A2895CB}"/>
              </a:ext>
            </a:extLst>
          </p:cNvPr>
          <p:cNvSpPr txBox="1">
            <a:spLocks/>
          </p:cNvSpPr>
          <p:nvPr/>
        </p:nvSpPr>
        <p:spPr>
          <a:xfrm>
            <a:off x="2585466" y="461899"/>
            <a:ext cx="5234559" cy="696595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5 </a:t>
            </a:r>
            <a:r>
              <a:rPr lang="en-US" spc="-15" dirty="0"/>
              <a:t>Core</a:t>
            </a:r>
            <a:r>
              <a:rPr lang="en-US" spc="-55" dirty="0"/>
              <a:t> </a:t>
            </a:r>
            <a:r>
              <a:rPr lang="en-US" spc="-10" dirty="0"/>
              <a:t>Properties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47A874BA-4986-4302-BDA9-D4EE9EF41467}"/>
              </a:ext>
            </a:extLst>
          </p:cNvPr>
          <p:cNvSpPr txBox="1"/>
          <p:nvPr/>
        </p:nvSpPr>
        <p:spPr>
          <a:xfrm>
            <a:off x="1764665" y="1844395"/>
            <a:ext cx="7951470" cy="295211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Visualize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Workflow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Limit </a:t>
            </a:r>
            <a:r>
              <a:rPr sz="3200" spc="-20" dirty="0">
                <a:latin typeface="Calibri"/>
                <a:cs typeface="Calibri"/>
              </a:rPr>
              <a:t>Work-in-Progress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Measure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Manage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Flow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30" dirty="0">
                <a:latin typeface="Calibri"/>
                <a:cs typeface="Calibri"/>
              </a:rPr>
              <a:t>Make </a:t>
            </a:r>
            <a:r>
              <a:rPr sz="3200" spc="-10" dirty="0">
                <a:latin typeface="Calibri"/>
                <a:cs typeface="Calibri"/>
              </a:rPr>
              <a:t>Process </a:t>
            </a:r>
            <a:r>
              <a:rPr sz="3200" spc="-15" dirty="0">
                <a:latin typeface="Calibri"/>
                <a:cs typeface="Calibri"/>
              </a:rPr>
              <a:t>Policies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Explicit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Search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Apply </a:t>
            </a:r>
            <a:r>
              <a:rPr sz="3200" spc="-15" dirty="0">
                <a:latin typeface="Calibri"/>
                <a:cs typeface="Calibri"/>
              </a:rPr>
              <a:t>Improvement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Opportunities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086757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1213</TotalTime>
  <Words>399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Franklin Gothic Book</vt:lpstr>
      <vt:lpstr>Crop</vt:lpstr>
      <vt:lpstr>Kanban development</vt:lpstr>
      <vt:lpstr>KANBAN</vt:lpstr>
      <vt:lpstr>Core of Kanban</vt:lpstr>
      <vt:lpstr>PowerPoint Presentation</vt:lpstr>
      <vt:lpstr>PowerPoint Presentation</vt:lpstr>
      <vt:lpstr>Limiting Work-in-Progress</vt:lpstr>
      <vt:lpstr>PowerPoint Presentation</vt:lpstr>
      <vt:lpstr>4 Basic Principles</vt:lpstr>
      <vt:lpstr>PowerPoint Presentation</vt:lpstr>
      <vt:lpstr>Kanban Development Lifecycle</vt:lpstr>
      <vt:lpstr>PowerPoint Presentation</vt:lpstr>
      <vt:lpstr>Reference and bibliography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</dc:creator>
  <cp:lastModifiedBy>Deepak</cp:lastModifiedBy>
  <cp:revision>127</cp:revision>
  <dcterms:created xsi:type="dcterms:W3CDTF">2019-07-28T17:11:02Z</dcterms:created>
  <dcterms:modified xsi:type="dcterms:W3CDTF">2019-11-12T16:57:26Z</dcterms:modified>
</cp:coreProperties>
</file>