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dementor.io/blog/software-development-methodologies-lean-vs-agile-principles-2fdodzuyz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94AD-EB2D-43DA-BB90-B94F6715E807}"/>
              </a:ext>
            </a:extLst>
          </p:cNvPr>
          <p:cNvSpPr>
            <a:spLocks noGrp="1"/>
          </p:cNvSpPr>
          <p:nvPr>
            <p:ph type="ctrTitle"/>
          </p:nvPr>
        </p:nvSpPr>
        <p:spPr/>
        <p:txBody>
          <a:bodyPr/>
          <a:lstStyle/>
          <a:p>
            <a:r>
              <a:rPr lang="en-US" dirty="0"/>
              <a:t>Lean development </a:t>
            </a:r>
          </a:p>
        </p:txBody>
      </p:sp>
      <p:sp>
        <p:nvSpPr>
          <p:cNvPr id="3" name="Subtitle 2">
            <a:extLst>
              <a:ext uri="{FF2B5EF4-FFF2-40B4-BE49-F238E27FC236}">
                <a16:creationId xmlns:a16="http://schemas.microsoft.com/office/drawing/2014/main" id="{B1292DBF-6144-4B58-9830-9A18F7A2B09B}"/>
              </a:ext>
            </a:extLst>
          </p:cNvPr>
          <p:cNvSpPr>
            <a:spLocks noGrp="1"/>
          </p:cNvSpPr>
          <p:nvPr>
            <p:ph type="subTitle" idx="1"/>
          </p:nvPr>
        </p:nvSpPr>
        <p:spPr/>
        <p:txBody>
          <a:bodyPr/>
          <a:lstStyle/>
          <a:p>
            <a:r>
              <a:rPr lang="en-US" dirty="0"/>
              <a:t>Sudeep Lal Bajimaya</a:t>
            </a:r>
          </a:p>
        </p:txBody>
      </p:sp>
      <p:pic>
        <p:nvPicPr>
          <p:cNvPr id="4" name="Picture 3">
            <a:extLst>
              <a:ext uri="{FF2B5EF4-FFF2-40B4-BE49-F238E27FC236}">
                <a16:creationId xmlns:a16="http://schemas.microsoft.com/office/drawing/2014/main" id="{D4AAB3E6-8416-448B-AECA-053774A10857}"/>
              </a:ext>
            </a:extLst>
          </p:cNvPr>
          <p:cNvPicPr>
            <a:picLocks noChangeAspect="1"/>
          </p:cNvPicPr>
          <p:nvPr/>
        </p:nvPicPr>
        <p:blipFill>
          <a:blip r:embed="rId2"/>
          <a:stretch>
            <a:fillRect/>
          </a:stretch>
        </p:blipFill>
        <p:spPr>
          <a:xfrm>
            <a:off x="414382" y="6122503"/>
            <a:ext cx="3001491" cy="566319"/>
          </a:xfrm>
          <a:prstGeom prst="rect">
            <a:avLst/>
          </a:prstGeom>
        </p:spPr>
      </p:pic>
    </p:spTree>
    <p:extLst>
      <p:ext uri="{BB962C8B-B14F-4D97-AF65-F5344CB8AC3E}">
        <p14:creationId xmlns:p14="http://schemas.microsoft.com/office/powerpoint/2010/main" val="112615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4. Decide as late as possible</a:t>
            </a:r>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i="1" u="sng" dirty="0"/>
              <a:t>Sometime</a:t>
            </a:r>
            <a:r>
              <a:rPr lang="en-US" dirty="0"/>
              <a:t> deciding late is good.</a:t>
            </a:r>
          </a:p>
          <a:p>
            <a:r>
              <a:rPr lang="en-US" dirty="0"/>
              <a:t>Helps to eliminate waste</a:t>
            </a:r>
          </a:p>
          <a:p>
            <a:r>
              <a:rPr lang="en-US" dirty="0"/>
              <a:t>Increase value</a:t>
            </a:r>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34607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5. Empower the team</a:t>
            </a:r>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t>Educate the team about the project</a:t>
            </a:r>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349597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6. Build integrity in</a:t>
            </a:r>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t>free from flaw, defect, and decay. </a:t>
            </a:r>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294931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7. See the whole</a:t>
            </a:r>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t>A system is not just the sum of its parts - it is the product of their interactions. </a:t>
            </a:r>
          </a:p>
          <a:p>
            <a:r>
              <a:rPr lang="en-US" dirty="0"/>
              <a:t>The best parts do not necessarily make the best system.</a:t>
            </a:r>
          </a:p>
          <a:p>
            <a:r>
              <a:rPr lang="en-US" dirty="0"/>
              <a:t>The ability of a system to achieve its purpose depends on how well the parts work together, not just how well they perform individually.</a:t>
            </a:r>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80730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22AC-3676-40F7-9461-A2879CBBC0DD}"/>
              </a:ext>
            </a:extLst>
          </p:cNvPr>
          <p:cNvSpPr>
            <a:spLocks noGrp="1"/>
          </p:cNvSpPr>
          <p:nvPr>
            <p:ph type="title"/>
          </p:nvPr>
        </p:nvSpPr>
        <p:spPr>
          <a:xfrm>
            <a:off x="1371600" y="373380"/>
            <a:ext cx="9601200" cy="617220"/>
          </a:xfrm>
        </p:spPr>
        <p:txBody>
          <a:bodyPr>
            <a:normAutofit fontScale="90000"/>
          </a:bodyPr>
          <a:lstStyle/>
          <a:p>
            <a:pPr algn="ctr"/>
            <a:r>
              <a:rPr lang="en-US" dirty="0"/>
              <a:t>Comparison </a:t>
            </a:r>
          </a:p>
        </p:txBody>
      </p:sp>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990600"/>
            <a:ext cx="9601200" cy="4876800"/>
          </a:xfrm>
        </p:spPr>
        <p:txBody>
          <a:bodyPr>
            <a:normAutofit/>
          </a:bodyPr>
          <a:lstStyle/>
          <a:p>
            <a:pPr lvl="0"/>
            <a:r>
              <a:rPr lang="en-US" dirty="0"/>
              <a:t>The Waste of Overproduction. </a:t>
            </a:r>
          </a:p>
          <a:p>
            <a:pPr lvl="1" algn="just"/>
            <a:r>
              <a:rPr lang="en-US" dirty="0"/>
              <a:t>The waste of overproduction is one of the biggest reasons the Waterfall method has been abandoned. Overproduction is considered extra coding for features that weren’t requested and that the customer may not want.</a:t>
            </a:r>
          </a:p>
          <a:p>
            <a:pPr marL="0" indent="0">
              <a:buNone/>
            </a:pPr>
            <a:endParaRPr lang="en-US" dirty="0"/>
          </a:p>
          <a:p>
            <a:r>
              <a:rPr lang="en-US" dirty="0"/>
              <a:t>This is reflected in the following principles:</a:t>
            </a:r>
          </a:p>
          <a:p>
            <a:pPr marL="0" indent="0">
              <a:buNone/>
            </a:pPr>
            <a:endParaRPr lang="en-US" dirty="0"/>
          </a:p>
          <a:p>
            <a:r>
              <a:rPr lang="en-US" dirty="0"/>
              <a:t>Agile ⟶ simplicity</a:t>
            </a:r>
          </a:p>
          <a:p>
            <a:r>
              <a:rPr lang="en-US" dirty="0"/>
              <a:t>Charette’s Lean⟶ minimalism</a:t>
            </a:r>
          </a:p>
          <a:p>
            <a:r>
              <a:rPr lang="en-US" dirty="0" err="1"/>
              <a:t>Poppendiecks</a:t>
            </a:r>
            <a:r>
              <a:rPr lang="en-US" dirty="0"/>
              <a:t>’ Lean ⟶ eliminate waste</a:t>
            </a:r>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207033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297180"/>
            <a:ext cx="9601200" cy="5570220"/>
          </a:xfrm>
        </p:spPr>
        <p:txBody>
          <a:bodyPr>
            <a:normAutofit/>
          </a:bodyPr>
          <a:lstStyle/>
          <a:p>
            <a:pPr lvl="0"/>
            <a:r>
              <a:rPr lang="en-US" dirty="0"/>
              <a:t>The Waste of Waiting. </a:t>
            </a:r>
          </a:p>
          <a:p>
            <a:pPr lvl="1" algn="just"/>
            <a:r>
              <a:rPr lang="en-US" dirty="0"/>
              <a:t>In JIT manufacturing, waiting on an idle machine or worker is wasteful. In software development, waste is waiting on a team with excess capacity. If there are delays in production that cause a team to be on standby, or cause the customer to wait for delivery, there is waste.</a:t>
            </a:r>
          </a:p>
          <a:p>
            <a:endParaRPr lang="en-US" dirty="0"/>
          </a:p>
          <a:p>
            <a:r>
              <a:rPr lang="en-US" dirty="0"/>
              <a:t>Matching principles are as follows:</a:t>
            </a:r>
          </a:p>
          <a:p>
            <a:endParaRPr lang="en-US" dirty="0"/>
          </a:p>
          <a:p>
            <a:r>
              <a:rPr lang="en-US" dirty="0"/>
              <a:t>Agile ⟶ frequent cycles</a:t>
            </a:r>
          </a:p>
          <a:p>
            <a:r>
              <a:rPr lang="en-US" dirty="0"/>
              <a:t>Charette’s Lean ⟶ ⅓ of the time (goal of LSD), 80% solution today</a:t>
            </a:r>
          </a:p>
          <a:p>
            <a:r>
              <a:rPr lang="en-US" dirty="0" err="1"/>
              <a:t>Poppendieck’s</a:t>
            </a:r>
            <a:r>
              <a:rPr lang="en-US" dirty="0"/>
              <a:t> Lean⟶ deliver as fast as possible</a:t>
            </a:r>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425346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365760"/>
            <a:ext cx="9349740" cy="5501640"/>
          </a:xfrm>
        </p:spPr>
        <p:txBody>
          <a:bodyPr>
            <a:normAutofit/>
          </a:bodyPr>
          <a:lstStyle/>
          <a:p>
            <a:pPr lvl="0"/>
            <a:r>
              <a:rPr lang="en-US" dirty="0"/>
              <a:t>The Waste of Transportation.</a:t>
            </a:r>
          </a:p>
          <a:p>
            <a:pPr lvl="1" algn="just"/>
            <a:r>
              <a:rPr lang="en-US" dirty="0"/>
              <a:t> In software development, transportation is translated as “task switching”. Too many handovers or employees assigned to multiple teams with a demand for excessive multitasking is inefficient and a waste.</a:t>
            </a:r>
          </a:p>
          <a:p>
            <a:endParaRPr lang="en-US" dirty="0"/>
          </a:p>
          <a:p>
            <a:r>
              <a:rPr lang="en-US" dirty="0"/>
              <a:t>Matching principles:</a:t>
            </a:r>
          </a:p>
          <a:p>
            <a:endParaRPr lang="en-US" dirty="0"/>
          </a:p>
          <a:p>
            <a:r>
              <a:rPr lang="en-US" dirty="0"/>
              <a:t>Agile ⟶ stakeholder collaboration, self-organizing teams</a:t>
            </a:r>
          </a:p>
          <a:p>
            <a:r>
              <a:rPr lang="en-US" dirty="0"/>
              <a:t>Charette’s Lean ⟶ team effort</a:t>
            </a:r>
          </a:p>
          <a:p>
            <a:r>
              <a:rPr lang="en-US" dirty="0" err="1"/>
              <a:t>Poppendiecks</a:t>
            </a:r>
            <a:r>
              <a:rPr lang="en-US" dirty="0"/>
              <a:t>’ Lean ⟶ empower the team</a:t>
            </a:r>
          </a:p>
          <a:p>
            <a:endParaRPr lang="en-US" dirty="0"/>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45805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594360"/>
            <a:ext cx="9601200" cy="5273040"/>
          </a:xfrm>
        </p:spPr>
        <p:txBody>
          <a:bodyPr>
            <a:normAutofit/>
          </a:bodyPr>
          <a:lstStyle/>
          <a:p>
            <a:pPr lvl="0"/>
            <a:r>
              <a:rPr lang="en-US" dirty="0"/>
              <a:t>The Waste of Over processing.</a:t>
            </a:r>
          </a:p>
          <a:p>
            <a:pPr lvl="1" algn="just"/>
            <a:r>
              <a:rPr lang="en-US" dirty="0"/>
              <a:t> This is simply extra processes that aren’t really needed to deliver value to the customer. The primary example is documentation. Excessive documentation for inflexible processes will not be valuable, nor are overly detailed user manuals which could be summed up in a page or two. Documentation is time-consuming yet offers limited value to the end-user.</a:t>
            </a:r>
          </a:p>
          <a:p>
            <a:endParaRPr lang="en-US" dirty="0"/>
          </a:p>
          <a:p>
            <a:r>
              <a:rPr lang="en-US" dirty="0"/>
              <a:t>Matching principles:</a:t>
            </a:r>
          </a:p>
          <a:p>
            <a:endParaRPr lang="en-US" dirty="0"/>
          </a:p>
          <a:p>
            <a:r>
              <a:rPr lang="en-US" dirty="0"/>
              <a:t>Agile ⟶ simplicity, working software as the measure</a:t>
            </a:r>
          </a:p>
          <a:p>
            <a:r>
              <a:rPr lang="en-US" dirty="0"/>
              <a:t>Charette’s Lean ⟶ minimalism</a:t>
            </a:r>
          </a:p>
          <a:p>
            <a:r>
              <a:rPr lang="en-US" dirty="0" err="1"/>
              <a:t>Poppendiecks</a:t>
            </a:r>
            <a:r>
              <a:rPr lang="en-US" dirty="0"/>
              <a:t>’ Lean ⟶ eliminate waste</a:t>
            </a:r>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124405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411480"/>
            <a:ext cx="9601200" cy="5455920"/>
          </a:xfrm>
        </p:spPr>
        <p:txBody>
          <a:bodyPr/>
          <a:lstStyle/>
          <a:p>
            <a:pPr lvl="0"/>
            <a:r>
              <a:rPr lang="en-US" dirty="0"/>
              <a:t>The Waste of Inventory. </a:t>
            </a:r>
          </a:p>
          <a:p>
            <a:pPr lvl="1" algn="just"/>
            <a:r>
              <a:rPr lang="en-US" dirty="0"/>
              <a:t>Inventory waste is Work-in-Progress for which an investment has been made, but holds no value until completion. In other words, incomplete software provides no value to the user. Lean and Agile value fast and frequent deliveries, with an emphasis on frequent iterative cycles and delivery of working software.</a:t>
            </a:r>
          </a:p>
          <a:p>
            <a:endParaRPr lang="en-US" dirty="0"/>
          </a:p>
          <a:p>
            <a:r>
              <a:rPr lang="en-US" dirty="0"/>
              <a:t>Matching principles:</a:t>
            </a:r>
          </a:p>
          <a:p>
            <a:pPr marL="0" indent="0">
              <a:buNone/>
            </a:pPr>
            <a:endParaRPr lang="en-US" dirty="0"/>
          </a:p>
          <a:p>
            <a:r>
              <a:rPr lang="en-US" dirty="0"/>
              <a:t>Agile ⟶ customer satisfaction (through early and frequent customer delivery)</a:t>
            </a:r>
          </a:p>
          <a:p>
            <a:r>
              <a:rPr lang="en-US" dirty="0"/>
              <a:t>Charette’s Lean ⟶ 80% solution today</a:t>
            </a:r>
          </a:p>
          <a:p>
            <a:r>
              <a:rPr lang="en-US" dirty="0" err="1"/>
              <a:t>Poppendieck’s</a:t>
            </a:r>
            <a:r>
              <a:rPr lang="en-US" dirty="0"/>
              <a:t> Lean ⟶ deliver as fast as possible</a:t>
            </a:r>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778486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388620"/>
            <a:ext cx="9601200" cy="5478780"/>
          </a:xfrm>
        </p:spPr>
        <p:txBody>
          <a:bodyPr/>
          <a:lstStyle/>
          <a:p>
            <a:pPr lvl="0"/>
            <a:r>
              <a:rPr lang="en-US" dirty="0"/>
              <a:t>The Waste of Movement.</a:t>
            </a:r>
          </a:p>
          <a:p>
            <a:pPr lvl="1" algn="just"/>
            <a:r>
              <a:rPr lang="en-US" dirty="0"/>
              <a:t> Waste of movement is excess effort required to get information or answer questions. This is common when teams are not co-located, if tasks are completed and results are not made available immediately to all relevant parties, or when stakeholders are not readily available for consultation.</a:t>
            </a:r>
          </a:p>
          <a:p>
            <a:endParaRPr lang="en-US" dirty="0"/>
          </a:p>
          <a:p>
            <a:r>
              <a:rPr lang="en-US" dirty="0"/>
              <a:t>Matching principles:</a:t>
            </a:r>
          </a:p>
          <a:p>
            <a:pPr marL="0" indent="0">
              <a:buNone/>
            </a:pPr>
            <a:endParaRPr lang="en-US" dirty="0"/>
          </a:p>
          <a:p>
            <a:r>
              <a:rPr lang="en-US" dirty="0"/>
              <a:t>Agile ⟶ stakeholder collaboration, face-to-face communication</a:t>
            </a:r>
          </a:p>
          <a:p>
            <a:r>
              <a:rPr lang="en-US" dirty="0"/>
              <a:t>Charette’s Lean ⟶ customer participation, team effort</a:t>
            </a:r>
          </a:p>
          <a:p>
            <a:r>
              <a:rPr lang="en-US" dirty="0" err="1"/>
              <a:t>Poppendiecks</a:t>
            </a:r>
            <a:r>
              <a:rPr lang="en-US" dirty="0"/>
              <a:t>’ Lean ⟶ eliminate waste</a:t>
            </a:r>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388640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pic>
        <p:nvPicPr>
          <p:cNvPr id="6" name="Picture 5">
            <a:extLst>
              <a:ext uri="{FF2B5EF4-FFF2-40B4-BE49-F238E27FC236}">
                <a16:creationId xmlns:a16="http://schemas.microsoft.com/office/drawing/2014/main" id="{2555B6A5-989E-4CAA-AFB6-7F1F4A1AD960}"/>
              </a:ext>
            </a:extLst>
          </p:cNvPr>
          <p:cNvPicPr>
            <a:picLocks noChangeAspect="1"/>
          </p:cNvPicPr>
          <p:nvPr/>
        </p:nvPicPr>
        <p:blipFill>
          <a:blip r:embed="rId3"/>
          <a:stretch>
            <a:fillRect/>
          </a:stretch>
        </p:blipFill>
        <p:spPr>
          <a:xfrm>
            <a:off x="1533354" y="119482"/>
            <a:ext cx="9399689" cy="6040350"/>
          </a:xfrm>
          <a:prstGeom prst="rect">
            <a:avLst/>
          </a:prstGeom>
        </p:spPr>
      </p:pic>
    </p:spTree>
    <p:extLst>
      <p:ext uri="{BB962C8B-B14F-4D97-AF65-F5344CB8AC3E}">
        <p14:creationId xmlns:p14="http://schemas.microsoft.com/office/powerpoint/2010/main" val="48441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457200"/>
            <a:ext cx="9601200" cy="5410200"/>
          </a:xfrm>
        </p:spPr>
        <p:txBody>
          <a:bodyPr/>
          <a:lstStyle/>
          <a:p>
            <a:pPr lvl="0"/>
            <a:r>
              <a:rPr lang="en-US" dirty="0"/>
              <a:t>The Waste of Defects.</a:t>
            </a:r>
          </a:p>
          <a:p>
            <a:pPr lvl="1" algn="just"/>
            <a:r>
              <a:rPr lang="en-US" dirty="0"/>
              <a:t>Like in manufacturing, producing defective or buggy software represents a wasted investment by the company. The quicker a defect is detected; the more likely waste is mitigated. Many Agile and Lean principles seek to halt the waste of defects. To reduce defects, all three methodologies place a premium on early and frequent testing.</a:t>
            </a:r>
          </a:p>
          <a:p>
            <a:endParaRPr lang="en-US" dirty="0"/>
          </a:p>
          <a:p>
            <a:r>
              <a:rPr lang="en-US" dirty="0"/>
              <a:t>Matching principles:</a:t>
            </a:r>
          </a:p>
          <a:p>
            <a:endParaRPr lang="en-US" dirty="0"/>
          </a:p>
          <a:p>
            <a:r>
              <a:rPr lang="en-US" dirty="0"/>
              <a:t>Agile ⟶ technical excellence, working software as a measure</a:t>
            </a:r>
          </a:p>
          <a:p>
            <a:r>
              <a:rPr lang="en-US" dirty="0"/>
              <a:t>Charette’s Lean ⟶ customer satisfaction</a:t>
            </a:r>
          </a:p>
          <a:p>
            <a:r>
              <a:rPr lang="en-US" dirty="0" err="1"/>
              <a:t>Poppendiecks</a:t>
            </a:r>
            <a:r>
              <a:rPr lang="en-US" dirty="0"/>
              <a:t>’ Lean⟶ amplify learning</a:t>
            </a:r>
          </a:p>
          <a:p>
            <a:endParaRPr lang="en-US" dirty="0"/>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272249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59200-5CE0-45EE-8C86-1DB4516EAF7C}"/>
              </a:ext>
            </a:extLst>
          </p:cNvPr>
          <p:cNvSpPr>
            <a:spLocks noGrp="1"/>
          </p:cNvSpPr>
          <p:nvPr>
            <p:ph idx="1"/>
          </p:nvPr>
        </p:nvSpPr>
        <p:spPr>
          <a:xfrm>
            <a:off x="1371600" y="457200"/>
            <a:ext cx="9601200" cy="5410200"/>
          </a:xfrm>
        </p:spPr>
        <p:txBody>
          <a:bodyPr/>
          <a:lstStyle/>
          <a:p>
            <a:pPr lvl="0"/>
            <a:r>
              <a:rPr lang="en-US" dirty="0"/>
              <a:t>The Waste of Unused Employee Creativity.</a:t>
            </a:r>
          </a:p>
          <a:p>
            <a:pPr lvl="1" algn="just"/>
            <a:r>
              <a:rPr lang="en-US" dirty="0"/>
              <a:t> In software development, unused creativity results from a rigid roadmap and lack of human collaboration. Just like </a:t>
            </a:r>
            <a:r>
              <a:rPr lang="en-US" dirty="0" err="1"/>
              <a:t>Jidoka</a:t>
            </a:r>
            <a:r>
              <a:rPr lang="en-US" dirty="0"/>
              <a:t> (</a:t>
            </a:r>
            <a:r>
              <a:rPr lang="en-US" dirty="0" err="1"/>
              <a:t>自働化</a:t>
            </a:r>
            <a:r>
              <a:rPr lang="en-US" dirty="0"/>
              <a:t>), Agile and Lean seek to maximize human cooperation and innovation to get the best results out of technology.</a:t>
            </a:r>
          </a:p>
          <a:p>
            <a:endParaRPr lang="en-US" dirty="0"/>
          </a:p>
          <a:p>
            <a:r>
              <a:rPr lang="en-US" dirty="0"/>
              <a:t>Matching principles:</a:t>
            </a:r>
          </a:p>
          <a:p>
            <a:endParaRPr lang="en-US" dirty="0"/>
          </a:p>
          <a:p>
            <a:r>
              <a:rPr lang="en-US" dirty="0"/>
              <a:t>Agile ⟶ stakeholder collaboration, team reflection</a:t>
            </a:r>
          </a:p>
          <a:p>
            <a:r>
              <a:rPr lang="en-US" dirty="0"/>
              <a:t>Charette’s Lean ⟶ “unwritten” 13th principle of satisfaction through work</a:t>
            </a:r>
          </a:p>
          <a:p>
            <a:r>
              <a:rPr lang="en-US" dirty="0" err="1"/>
              <a:t>Poppendiecks</a:t>
            </a:r>
            <a:r>
              <a:rPr lang="en-US" dirty="0"/>
              <a:t>’ Lean ⟶ amplify learning</a:t>
            </a:r>
          </a:p>
        </p:txBody>
      </p:sp>
      <p:pic>
        <p:nvPicPr>
          <p:cNvPr id="4" name="Picture 3">
            <a:extLst>
              <a:ext uri="{FF2B5EF4-FFF2-40B4-BE49-F238E27FC236}">
                <a16:creationId xmlns:a16="http://schemas.microsoft.com/office/drawing/2014/main" id="{7ED6831E-97B0-4B03-A0B7-6C0C807BB363}"/>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291529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Reference and bibliography</a:t>
            </a:r>
            <a:br>
              <a:rPr lang="en-US" dirty="0"/>
            </a:br>
            <a:endParaRPr lang="en-US" dirty="0"/>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t>Mary </a:t>
            </a:r>
            <a:r>
              <a:rPr lang="en-US" dirty="0" err="1"/>
              <a:t>Poppendieck</a:t>
            </a:r>
            <a:r>
              <a:rPr lang="en-US" dirty="0"/>
              <a:t>, Tom </a:t>
            </a:r>
            <a:r>
              <a:rPr lang="en-US" dirty="0" err="1"/>
              <a:t>Poppendieck</a:t>
            </a:r>
            <a:r>
              <a:rPr lang="en-US" dirty="0"/>
              <a:t>. Lean Software Development: An Agile Toolkit </a:t>
            </a:r>
          </a:p>
          <a:p>
            <a:r>
              <a:rPr lang="en-US" dirty="0">
                <a:hlinkClick r:id="rId2"/>
              </a:rPr>
              <a:t>https://www.codementor.io/blog/software-development-methodologies-lean-vs-agile-principles-2fdodzuyzy</a:t>
            </a:r>
            <a:endParaRPr lang="en-US" dirty="0"/>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3"/>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328804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pic>
        <p:nvPicPr>
          <p:cNvPr id="6" name="Picture 5">
            <a:extLst>
              <a:ext uri="{FF2B5EF4-FFF2-40B4-BE49-F238E27FC236}">
                <a16:creationId xmlns:a16="http://schemas.microsoft.com/office/drawing/2014/main" id="{39A3A40F-5305-458E-A84D-242CC26387F7}"/>
              </a:ext>
            </a:extLst>
          </p:cNvPr>
          <p:cNvPicPr>
            <a:picLocks noChangeAspect="1"/>
          </p:cNvPicPr>
          <p:nvPr/>
        </p:nvPicPr>
        <p:blipFill>
          <a:blip r:embed="rId3"/>
          <a:stretch>
            <a:fillRect/>
          </a:stretch>
        </p:blipFill>
        <p:spPr>
          <a:xfrm>
            <a:off x="3286539" y="119481"/>
            <a:ext cx="6096000" cy="6096000"/>
          </a:xfrm>
          <a:prstGeom prst="rect">
            <a:avLst/>
          </a:prstGeom>
        </p:spPr>
      </p:pic>
    </p:spTree>
    <p:extLst>
      <p:ext uri="{BB962C8B-B14F-4D97-AF65-F5344CB8AC3E}">
        <p14:creationId xmlns:p14="http://schemas.microsoft.com/office/powerpoint/2010/main" val="25738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pic>
        <p:nvPicPr>
          <p:cNvPr id="6" name="Picture 5">
            <a:extLst>
              <a:ext uri="{FF2B5EF4-FFF2-40B4-BE49-F238E27FC236}">
                <a16:creationId xmlns:a16="http://schemas.microsoft.com/office/drawing/2014/main" id="{936E9A2D-8832-4D4B-BE0E-659C7C640348}"/>
              </a:ext>
            </a:extLst>
          </p:cNvPr>
          <p:cNvPicPr>
            <a:picLocks noChangeAspect="1"/>
          </p:cNvPicPr>
          <p:nvPr/>
        </p:nvPicPr>
        <p:blipFill>
          <a:blip r:embed="rId3"/>
          <a:stretch>
            <a:fillRect/>
          </a:stretch>
        </p:blipFill>
        <p:spPr>
          <a:xfrm>
            <a:off x="1820710" y="0"/>
            <a:ext cx="8807364" cy="6172200"/>
          </a:xfrm>
          <a:prstGeom prst="rect">
            <a:avLst/>
          </a:prstGeom>
        </p:spPr>
      </p:pic>
    </p:spTree>
    <p:extLst>
      <p:ext uri="{BB962C8B-B14F-4D97-AF65-F5344CB8AC3E}">
        <p14:creationId xmlns:p14="http://schemas.microsoft.com/office/powerpoint/2010/main" val="187810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a:xfrm>
            <a:off x="1517374" y="2368826"/>
            <a:ext cx="9601200" cy="2627244"/>
          </a:xfrm>
        </p:spPr>
        <p:txBody>
          <a:bodyPr>
            <a:normAutofit fontScale="90000"/>
          </a:bodyPr>
          <a:lstStyle/>
          <a:p>
            <a:pPr algn="ctr"/>
            <a:r>
              <a:rPr lang="en-US" sz="6600" b="1" dirty="0"/>
              <a:t>(Lean=Agile) </a:t>
            </a:r>
            <a:br>
              <a:rPr lang="en-US" sz="6600" b="1" dirty="0"/>
            </a:br>
            <a:r>
              <a:rPr lang="en-US" sz="16600" b="1" dirty="0"/>
              <a:t>?</a:t>
            </a:r>
            <a:endParaRPr lang="en-US" sz="6600" b="1"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359917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pic>
        <p:nvPicPr>
          <p:cNvPr id="6" name="Picture 5">
            <a:extLst>
              <a:ext uri="{FF2B5EF4-FFF2-40B4-BE49-F238E27FC236}">
                <a16:creationId xmlns:a16="http://schemas.microsoft.com/office/drawing/2014/main" id="{3E1C55BD-54BA-42EF-9734-A41B86F4D2F2}"/>
              </a:ext>
            </a:extLst>
          </p:cNvPr>
          <p:cNvPicPr>
            <a:picLocks noChangeAspect="1"/>
          </p:cNvPicPr>
          <p:nvPr/>
        </p:nvPicPr>
        <p:blipFill>
          <a:blip r:embed="rId3"/>
          <a:stretch>
            <a:fillRect/>
          </a:stretch>
        </p:blipFill>
        <p:spPr>
          <a:xfrm>
            <a:off x="2091950" y="0"/>
            <a:ext cx="7727911" cy="6311127"/>
          </a:xfrm>
          <a:prstGeom prst="rect">
            <a:avLst/>
          </a:prstGeom>
        </p:spPr>
      </p:pic>
    </p:spTree>
    <p:extLst>
      <p:ext uri="{BB962C8B-B14F-4D97-AF65-F5344CB8AC3E}">
        <p14:creationId xmlns:p14="http://schemas.microsoft.com/office/powerpoint/2010/main" val="419779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1. Eliminate waste</a:t>
            </a:r>
            <a:br>
              <a:rPr lang="en-US" dirty="0"/>
            </a:br>
            <a:r>
              <a:rPr lang="en-US" dirty="0"/>
              <a:t> </a:t>
            </a:r>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a:xfrm>
            <a:off x="1371600" y="1311965"/>
            <a:ext cx="9601200" cy="5075583"/>
          </a:xfrm>
        </p:spPr>
        <p:txBody>
          <a:bodyPr>
            <a:normAutofit/>
          </a:bodyPr>
          <a:lstStyle/>
          <a:p>
            <a:r>
              <a:rPr lang="en-US" dirty="0"/>
              <a:t>Definition of waste: </a:t>
            </a:r>
          </a:p>
          <a:p>
            <a:pPr lvl="1"/>
            <a:r>
              <a:rPr lang="en-US" dirty="0"/>
              <a:t>Waste: Anything that does not deliver the value is considered as waste.</a:t>
            </a:r>
          </a:p>
          <a:p>
            <a:pPr lvl="1"/>
            <a:r>
              <a:rPr lang="en-US" dirty="0"/>
              <a:t>Waste is an intrinsic part of a system; some types of waste are a result of beneficial aspects of your process.</a:t>
            </a:r>
          </a:p>
          <a:p>
            <a:r>
              <a:rPr lang="en-US" dirty="0"/>
              <a:t>Seven types of waste</a:t>
            </a:r>
          </a:p>
          <a:p>
            <a:pPr lvl="1"/>
            <a:r>
              <a:rPr lang="en-US" dirty="0"/>
              <a:t>Work in progress</a:t>
            </a:r>
          </a:p>
          <a:p>
            <a:pPr lvl="1"/>
            <a:r>
              <a:rPr lang="en-US" dirty="0"/>
              <a:t>Over-engineering</a:t>
            </a:r>
          </a:p>
          <a:p>
            <a:pPr lvl="1"/>
            <a:r>
              <a:rPr lang="en-US" dirty="0"/>
              <a:t>Hand offs</a:t>
            </a:r>
          </a:p>
          <a:p>
            <a:pPr lvl="1"/>
            <a:r>
              <a:rPr lang="en-US" dirty="0"/>
              <a:t>Task switching</a:t>
            </a:r>
          </a:p>
          <a:p>
            <a:pPr lvl="1"/>
            <a:r>
              <a:rPr lang="en-US" dirty="0"/>
              <a:t>Delays</a:t>
            </a:r>
          </a:p>
          <a:p>
            <a:pPr lvl="1"/>
            <a:r>
              <a:rPr lang="en-US" dirty="0"/>
              <a:t>Relearning the process</a:t>
            </a:r>
          </a:p>
          <a:p>
            <a:pPr lvl="1"/>
            <a:r>
              <a:rPr lang="en-US" dirty="0"/>
              <a:t>Defects</a:t>
            </a:r>
          </a:p>
          <a:p>
            <a:endParaRPr lang="en-US" dirty="0"/>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281918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2. Amplify Learning</a:t>
            </a:r>
            <a:br>
              <a:rPr lang="en-US" dirty="0"/>
            </a:br>
            <a:endParaRPr lang="en-US" dirty="0"/>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t>Learn during development (add more value to learning during development)</a:t>
            </a:r>
          </a:p>
          <a:p>
            <a:r>
              <a:rPr lang="en-US" dirty="0"/>
              <a:t>Through feedbacks</a:t>
            </a:r>
          </a:p>
          <a:p>
            <a:r>
              <a:rPr lang="en-US" dirty="0"/>
              <a:t>Through deliverables</a:t>
            </a:r>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67561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3. Deliver as fast as possible</a:t>
            </a:r>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t>Reduce waste</a:t>
            </a:r>
          </a:p>
          <a:p>
            <a:r>
              <a:rPr lang="en-US" dirty="0"/>
              <a:t>Learn from deliverables</a:t>
            </a:r>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112297616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91</TotalTime>
  <Words>841</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Franklin Gothic Book</vt:lpstr>
      <vt:lpstr>Crop</vt:lpstr>
      <vt:lpstr>Lean development </vt:lpstr>
      <vt:lpstr>PowerPoint Presentation</vt:lpstr>
      <vt:lpstr>PowerPoint Presentation</vt:lpstr>
      <vt:lpstr>PowerPoint Presentation</vt:lpstr>
      <vt:lpstr>(Lean=Agile)  ?</vt:lpstr>
      <vt:lpstr>PowerPoint Presentation</vt:lpstr>
      <vt:lpstr>1. Eliminate waste  </vt:lpstr>
      <vt:lpstr>2. Amplify Learning </vt:lpstr>
      <vt:lpstr>3. Deliver as fast as possible</vt:lpstr>
      <vt:lpstr>4. Decide as late as possible</vt:lpstr>
      <vt:lpstr>5. Empower the team</vt:lpstr>
      <vt:lpstr>6. Build integrity in</vt:lpstr>
      <vt:lpstr>7. See the whole</vt:lpstr>
      <vt:lpstr>Comparison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and 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dc:creator>
  <cp:lastModifiedBy>my</cp:lastModifiedBy>
  <cp:revision>9</cp:revision>
  <dcterms:created xsi:type="dcterms:W3CDTF">2019-07-28T17:11:02Z</dcterms:created>
  <dcterms:modified xsi:type="dcterms:W3CDTF">2019-07-28T18:54:01Z</dcterms:modified>
</cp:coreProperties>
</file>