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6" r:id="rId3"/>
    <p:sldId id="277" r:id="rId4"/>
    <p:sldId id="267" r:id="rId5"/>
    <p:sldId id="268" r:id="rId6"/>
    <p:sldId id="270" r:id="rId7"/>
    <p:sldId id="271" r:id="rId8"/>
    <p:sldId id="269" r:id="rId9"/>
    <p:sldId id="272" r:id="rId10"/>
    <p:sldId id="273" r:id="rId11"/>
    <p:sldId id="274" r:id="rId12"/>
    <p:sldId id="275" r:id="rId13"/>
    <p:sldId id="276" r:id="rId14"/>
    <p:sldId id="27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versionone.com/Agile101/Agile-Development-Methodologies-Scrum-Kanban-Lean-XP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EdusysV3.10.7\Desktop\Blog-US%20Edit\%20http:\alistair.cockburn.us\Crystal+methodologi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DBD77BD-3081-4CE5-A18E-CF5F2EAAE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5334507"/>
            <a:ext cx="6831673" cy="509704"/>
          </a:xfrm>
        </p:spPr>
        <p:txBody>
          <a:bodyPr/>
          <a:lstStyle/>
          <a:p>
            <a:r>
              <a:rPr lang="en-US" dirty="0"/>
              <a:t>Sudeep Lal Bajimaya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AFE3FB-8418-4374-99D6-60DB7C113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94" y="5956208"/>
            <a:ext cx="3461442" cy="6531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EFE769-B38C-4B50-A040-C7712456E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590" y="1172815"/>
            <a:ext cx="8030818" cy="425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354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F1531-AEDB-422C-A30A-74E1227EB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654150"/>
            <a:ext cx="9601200" cy="5518049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sz="2400" b="1" i="1" dirty="0"/>
              <a:t>Sponsor</a:t>
            </a:r>
            <a:r>
              <a:rPr lang="en-US" dirty="0"/>
              <a:t> is responsible for producing just one item:</a:t>
            </a:r>
          </a:p>
          <a:p>
            <a:pPr lvl="1"/>
            <a:r>
              <a:rPr lang="en-US" dirty="0"/>
              <a:t>the Mission Statement with Tradeoff Priorities.</a:t>
            </a:r>
          </a:p>
          <a:p>
            <a:r>
              <a:rPr lang="en-US" dirty="0"/>
              <a:t>The </a:t>
            </a:r>
            <a:r>
              <a:rPr lang="en-US" sz="2400" b="1" i="1" dirty="0"/>
              <a:t>Team</a:t>
            </a:r>
            <a:r>
              <a:rPr lang="en-US" i="1" dirty="0"/>
              <a:t> </a:t>
            </a:r>
            <a:r>
              <a:rPr lang="en-US" sz="2400" b="1" i="1" dirty="0"/>
              <a:t>as a Group </a:t>
            </a:r>
            <a:r>
              <a:rPr lang="en-US" dirty="0"/>
              <a:t>is responsible for producing two things:</a:t>
            </a:r>
          </a:p>
          <a:p>
            <a:pPr lvl="1"/>
            <a:r>
              <a:rPr lang="en-US" dirty="0"/>
              <a:t>the Team Structure and Conventions, and</a:t>
            </a:r>
          </a:p>
          <a:p>
            <a:pPr lvl="1"/>
            <a:r>
              <a:rPr lang="en-US" dirty="0"/>
              <a:t>the Reflection Workshop Results.</a:t>
            </a:r>
          </a:p>
          <a:p>
            <a:r>
              <a:rPr lang="en-US" dirty="0"/>
              <a:t>The </a:t>
            </a:r>
            <a:r>
              <a:rPr lang="en-US" sz="2400" b="1" i="1" dirty="0"/>
              <a:t>Coordinator</a:t>
            </a:r>
            <a:r>
              <a:rPr lang="en-US" dirty="0"/>
              <a:t>, with the help of the team, is responsible for producing</a:t>
            </a:r>
          </a:p>
          <a:p>
            <a:pPr lvl="1"/>
            <a:r>
              <a:rPr lang="en-US" dirty="0"/>
              <a:t>the Project Map,</a:t>
            </a:r>
          </a:p>
          <a:p>
            <a:pPr lvl="1"/>
            <a:r>
              <a:rPr lang="en-US" dirty="0"/>
              <a:t>the Release Plan,</a:t>
            </a:r>
          </a:p>
          <a:p>
            <a:pPr lvl="1"/>
            <a:r>
              <a:rPr lang="en-US" dirty="0"/>
              <a:t>the Project Status,</a:t>
            </a:r>
          </a:p>
          <a:p>
            <a:pPr lvl="1"/>
            <a:r>
              <a:rPr lang="en-US" dirty="0"/>
              <a:t>the Risk List,</a:t>
            </a:r>
          </a:p>
          <a:p>
            <a:pPr lvl="1"/>
            <a:r>
              <a:rPr lang="en-US" dirty="0"/>
              <a:t>the Iteration Plan &amp; Status,</a:t>
            </a:r>
          </a:p>
          <a:p>
            <a:pPr lvl="1"/>
            <a:r>
              <a:rPr lang="en-US" dirty="0"/>
              <a:t>the Viewing Schedule.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1985B7-A3F8-450E-BA17-9BE35E008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99" y="6172200"/>
            <a:ext cx="3035871" cy="57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66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F1531-AEDB-422C-A30A-74E1227EB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5704" y="384313"/>
            <a:ext cx="10349948" cy="5989983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sz="2400" b="1" i="1" dirty="0"/>
              <a:t>Business Expert &amp; Ambassador User </a:t>
            </a:r>
            <a:r>
              <a:rPr lang="en-US" dirty="0"/>
              <a:t>together are responsible for producing</a:t>
            </a:r>
          </a:p>
          <a:p>
            <a:pPr lvl="1"/>
            <a:r>
              <a:rPr lang="en-US" dirty="0"/>
              <a:t>the Actor-Goal List,</a:t>
            </a:r>
          </a:p>
          <a:p>
            <a:pPr lvl="1"/>
            <a:r>
              <a:rPr lang="en-US" dirty="0"/>
              <a:t>the Use Cases &amp; Requirements File, and</a:t>
            </a:r>
          </a:p>
          <a:p>
            <a:pPr lvl="1"/>
            <a:r>
              <a:rPr lang="en-US" dirty="0"/>
              <a:t>the User Role Model.</a:t>
            </a:r>
          </a:p>
          <a:p>
            <a:r>
              <a:rPr lang="en-US" dirty="0"/>
              <a:t>The </a:t>
            </a:r>
            <a:r>
              <a:rPr lang="en-US" sz="2400" b="1" i="1" dirty="0"/>
              <a:t>Lead Designer </a:t>
            </a:r>
            <a:r>
              <a:rPr lang="en-US" dirty="0"/>
              <a:t>is responsible for producing the</a:t>
            </a:r>
          </a:p>
          <a:p>
            <a:pPr lvl="1"/>
            <a:r>
              <a:rPr lang="en-US" dirty="0"/>
              <a:t>the Architecture Description.</a:t>
            </a:r>
          </a:p>
          <a:p>
            <a:r>
              <a:rPr lang="en-US" dirty="0"/>
              <a:t>The </a:t>
            </a:r>
            <a:r>
              <a:rPr lang="en-US" b="1" i="1" dirty="0"/>
              <a:t>Designer-Programmers</a:t>
            </a:r>
            <a:r>
              <a:rPr lang="en-US" dirty="0"/>
              <a:t> (including the Lead Designer) are responsible for</a:t>
            </a:r>
          </a:p>
          <a:p>
            <a:pPr lvl="1"/>
            <a:r>
              <a:rPr lang="en-US" dirty="0"/>
              <a:t>the Screen Drafts,</a:t>
            </a:r>
          </a:p>
          <a:p>
            <a:pPr lvl="1"/>
            <a:r>
              <a:rPr lang="en-US" dirty="0"/>
              <a:t>the Common Domain Model</a:t>
            </a:r>
          </a:p>
          <a:p>
            <a:pPr lvl="1"/>
            <a:r>
              <a:rPr lang="en-US" dirty="0"/>
              <a:t>the Design Sketches &amp; Notes,</a:t>
            </a:r>
          </a:p>
          <a:p>
            <a:pPr lvl="1"/>
            <a:r>
              <a:rPr lang="en-US" dirty="0"/>
              <a:t>the Source Code,</a:t>
            </a:r>
          </a:p>
          <a:p>
            <a:pPr lvl="1"/>
            <a:r>
              <a:rPr lang="en-US" dirty="0"/>
              <a:t>the Migration Code,</a:t>
            </a:r>
          </a:p>
          <a:p>
            <a:pPr lvl="1"/>
            <a:r>
              <a:rPr lang="en-US" dirty="0"/>
              <a:t>the Tests,</a:t>
            </a:r>
          </a:p>
          <a:p>
            <a:pPr lvl="1"/>
            <a:r>
              <a:rPr lang="en-US" dirty="0"/>
              <a:t>the Packaged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1985B7-A3F8-450E-BA17-9BE35E008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494" y="6285194"/>
            <a:ext cx="3035871" cy="57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352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F1531-AEDB-422C-A30A-74E1227EB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38300"/>
            <a:ext cx="9601200" cy="3581400"/>
          </a:xfrm>
        </p:spPr>
        <p:txBody>
          <a:bodyPr/>
          <a:lstStyle/>
          <a:p>
            <a:r>
              <a:rPr lang="en-US" sz="2400" b="1" i="1" dirty="0"/>
              <a:t>The Tester </a:t>
            </a:r>
            <a:r>
              <a:rPr lang="en-US" dirty="0"/>
              <a:t>(whoever is occupying that role at the moment) is responsible for</a:t>
            </a:r>
          </a:p>
          <a:p>
            <a:pPr lvl="1"/>
            <a:r>
              <a:rPr lang="en-US" dirty="0"/>
              <a:t>producing</a:t>
            </a:r>
          </a:p>
          <a:p>
            <a:pPr lvl="1"/>
            <a:r>
              <a:rPr lang="en-US" dirty="0"/>
              <a:t>the Bug Reports at that time.</a:t>
            </a:r>
          </a:p>
          <a:p>
            <a:r>
              <a:rPr lang="en-US" sz="2400" b="1" i="1" dirty="0"/>
              <a:t>The Writer </a:t>
            </a:r>
            <a:r>
              <a:rPr lang="en-US" dirty="0"/>
              <a:t>is responsible for producing</a:t>
            </a:r>
          </a:p>
          <a:p>
            <a:pPr lvl="1"/>
            <a:r>
              <a:rPr lang="en-US" dirty="0"/>
              <a:t>the User Help Text.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1985B7-A3F8-450E-BA17-9BE35E008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99" y="6172200"/>
            <a:ext cx="3035871" cy="57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633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0615AD7-8C6F-4725-9AD2-F5C83BD42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4251" y="685800"/>
            <a:ext cx="6455897" cy="4846983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1985B7-A3F8-450E-BA17-9BE35E008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99" y="6172200"/>
            <a:ext cx="3035871" cy="57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76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B026B-B520-4746-872B-806F57815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and Bibliography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F1531-AEDB-422C-A30A-74E1227EB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Cockburn, Alistair. (2004). Crystal clear a human-powered methodology for small teams. </a:t>
            </a:r>
          </a:p>
          <a:p>
            <a:r>
              <a:rPr lang="en-US" dirty="0">
                <a:hlinkClick r:id="rId2"/>
              </a:rPr>
              <a:t>http://www.versionone.com/Agile101/Agile-Development-Methodologies-Scrum-Kanban-Lean-XP/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1985B7-A3F8-450E-BA17-9BE35E008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99" y="6172200"/>
            <a:ext cx="3035871" cy="57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588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1985B7-A3F8-450E-BA17-9BE35E008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99" y="6172200"/>
            <a:ext cx="3035871" cy="57280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D4B4CAE-2A18-4070-888B-08DFF035B7A5}"/>
              </a:ext>
            </a:extLst>
          </p:cNvPr>
          <p:cNvSpPr txBox="1">
            <a:spLocks/>
          </p:cNvSpPr>
          <p:nvPr/>
        </p:nvSpPr>
        <p:spPr>
          <a:xfrm>
            <a:off x="1292087" y="868018"/>
            <a:ext cx="9872869" cy="51617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“</a:t>
            </a:r>
            <a:r>
              <a:rPr lang="en-US" sz="4000" dirty="0"/>
              <a:t>Crystal is a family of human-powered, adaptive, ultra light, ‘stretch-to-fit’ software development methodologies.”</a:t>
            </a:r>
            <a:br>
              <a:rPr lang="en-US" sz="4000" dirty="0"/>
            </a:br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br>
              <a:rPr lang="en-US" sz="4000" dirty="0"/>
            </a:br>
            <a:r>
              <a:rPr lang="en-US" sz="4000" dirty="0"/>
              <a:t> </a:t>
            </a:r>
            <a:r>
              <a:rPr lang="en-US" sz="1400" dirty="0"/>
              <a:t>(</a:t>
            </a:r>
            <a:r>
              <a:rPr lang="en-US" sz="1400" i="1" dirty="0"/>
              <a:t>Alistair </a:t>
            </a:r>
            <a:r>
              <a:rPr lang="en-US" sz="1400" i="1" dirty="0" err="1"/>
              <a:t>Cockburn;</a:t>
            </a:r>
            <a:r>
              <a:rPr lang="en-US" sz="1400" i="1" dirty="0" err="1">
                <a:hlinkClick r:id="rId3"/>
              </a:rPr>
              <a:t>http</a:t>
            </a:r>
            <a:r>
              <a:rPr lang="en-US" sz="1400" i="1" dirty="0">
                <a:hlinkClick r:id="rId3"/>
              </a:rPr>
              <a:t>://alistair.cockburn.us/</a:t>
            </a:r>
            <a:r>
              <a:rPr lang="en-US" sz="1400" i="1" dirty="0" err="1">
                <a:hlinkClick r:id="rId3"/>
              </a:rPr>
              <a:t>Crystal+methodologies</a:t>
            </a:r>
            <a:r>
              <a:rPr lang="en-US" sz="1400" dirty="0"/>
              <a:t>.)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2CF0F0-4FB1-49C2-8C4C-EDD50CF04E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9589" y="2759175"/>
            <a:ext cx="1377863" cy="192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497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B026B-B520-4746-872B-806F57815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F1531-AEDB-422C-A30A-74E1227EB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1985B7-A3F8-450E-BA17-9BE35E008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99" y="6172200"/>
            <a:ext cx="3035871" cy="5728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1041E4-8455-47B2-A9C5-1E5159E92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187" y="543339"/>
            <a:ext cx="10193626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817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21780DD-1D85-4E99-B849-BD6A720BF1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1050" y="313675"/>
            <a:ext cx="8449899" cy="585852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1985B7-A3F8-450E-BA17-9BE35E008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99" y="6172200"/>
            <a:ext cx="3035871" cy="57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501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1985B7-A3F8-450E-BA17-9BE35E008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99" y="6172200"/>
            <a:ext cx="3035871" cy="572806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669E1A3-7E5F-42B1-8356-AEF0FF340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38842" y="294411"/>
            <a:ext cx="7314315" cy="587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976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B026B-B520-4746-872B-806F57815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Crystal Family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F1531-AEDB-422C-A30A-74E1227EB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75182"/>
            <a:ext cx="9601200" cy="3581400"/>
          </a:xfrm>
        </p:spPr>
        <p:txBody>
          <a:bodyPr/>
          <a:lstStyle/>
          <a:p>
            <a:r>
              <a:rPr lang="en-US" dirty="0"/>
              <a:t>4 level of criticality</a:t>
            </a:r>
          </a:p>
          <a:p>
            <a:r>
              <a:rPr lang="en-US" dirty="0"/>
              <a:t>C : </a:t>
            </a:r>
            <a:r>
              <a:rPr lang="en-US" b="1" dirty="0"/>
              <a:t>C</a:t>
            </a:r>
            <a:r>
              <a:rPr lang="en-US" dirty="0"/>
              <a:t>omfort (regular nominal.)</a:t>
            </a:r>
          </a:p>
          <a:p>
            <a:r>
              <a:rPr lang="en-US" dirty="0"/>
              <a:t>D : </a:t>
            </a:r>
            <a:r>
              <a:rPr lang="en-US" b="1" dirty="0"/>
              <a:t>D</a:t>
            </a:r>
            <a:r>
              <a:rPr lang="en-US" dirty="0"/>
              <a:t>iscretionary money ( notional money)</a:t>
            </a:r>
          </a:p>
          <a:p>
            <a:r>
              <a:rPr lang="en-US" dirty="0"/>
              <a:t>E : </a:t>
            </a:r>
            <a:r>
              <a:rPr lang="en-US" b="1" dirty="0"/>
              <a:t>E</a:t>
            </a:r>
            <a:r>
              <a:rPr lang="en-US" dirty="0"/>
              <a:t>ssential money (good amt of money)</a:t>
            </a:r>
          </a:p>
          <a:p>
            <a:r>
              <a:rPr lang="en-US" dirty="0"/>
              <a:t>L : </a:t>
            </a:r>
            <a:r>
              <a:rPr lang="en-US" b="1" dirty="0"/>
              <a:t>L</a:t>
            </a:r>
            <a:r>
              <a:rPr lang="en-US" dirty="0"/>
              <a:t>ife (life critical)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1985B7-A3F8-450E-BA17-9BE35E008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99" y="6172200"/>
            <a:ext cx="3035871" cy="57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871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B026B-B520-4746-872B-806F57815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Crystal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F1531-AEDB-422C-A30A-74E1227EB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lightweight methodology using crystal clear. crystal yellow, crystal orang and other.</a:t>
            </a:r>
          </a:p>
          <a:p>
            <a:r>
              <a:rPr lang="en-US" dirty="0"/>
              <a:t>user team size, system criticality and priority of projects as various factors.</a:t>
            </a:r>
          </a:p>
          <a:p>
            <a:r>
              <a:rPr lang="en-US" dirty="0"/>
              <a:t>focuses on choosing the policies based on above factors.</a:t>
            </a:r>
          </a:p>
          <a:p>
            <a:r>
              <a:rPr lang="en-US" dirty="0"/>
              <a:t>focuses on the same tenants of agile.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1985B7-A3F8-450E-BA17-9BE35E008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99" y="6172200"/>
            <a:ext cx="3035871" cy="57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688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D11C10E-76D7-484E-BCB9-3B9CDC62EE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6791" y="489979"/>
            <a:ext cx="7878417" cy="5682221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1985B7-A3F8-450E-BA17-9BE35E008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99" y="6172200"/>
            <a:ext cx="3035871" cy="57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874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B026B-B520-4746-872B-806F57815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Roles and their Work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F1531-AEDB-422C-A30A-74E1227EB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Sponsor</a:t>
            </a:r>
          </a:p>
          <a:p>
            <a:r>
              <a:rPr lang="en-US" dirty="0"/>
              <a:t>Team as a Group</a:t>
            </a:r>
          </a:p>
          <a:p>
            <a:r>
              <a:rPr lang="en-US" dirty="0"/>
              <a:t>Coordinator</a:t>
            </a:r>
          </a:p>
          <a:p>
            <a:r>
              <a:rPr lang="en-US" dirty="0"/>
              <a:t>Business Expert &amp; Ambassador User</a:t>
            </a:r>
          </a:p>
          <a:p>
            <a:r>
              <a:rPr lang="en-US" dirty="0"/>
              <a:t>Lead Designer</a:t>
            </a:r>
          </a:p>
          <a:p>
            <a:r>
              <a:rPr lang="en-US" dirty="0"/>
              <a:t>Designer-Programmers</a:t>
            </a:r>
          </a:p>
          <a:p>
            <a:r>
              <a:rPr lang="en-US" dirty="0"/>
              <a:t>Tester</a:t>
            </a:r>
          </a:p>
          <a:p>
            <a:r>
              <a:rPr lang="en-US" dirty="0"/>
              <a:t>Writer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1985B7-A3F8-450E-BA17-9BE35E008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99" y="6172200"/>
            <a:ext cx="3035871" cy="57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14243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73</TotalTime>
  <Words>356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Franklin Gothic Book</vt:lpstr>
      <vt:lpstr>Crop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Crystal Family </vt:lpstr>
      <vt:lpstr>Crystal Methodology</vt:lpstr>
      <vt:lpstr>PowerPoint Presentation</vt:lpstr>
      <vt:lpstr>The Roles and their Work Products</vt:lpstr>
      <vt:lpstr>PowerPoint Presentation</vt:lpstr>
      <vt:lpstr>PowerPoint Presentation</vt:lpstr>
      <vt:lpstr>PowerPoint Presentation</vt:lpstr>
      <vt:lpstr>PowerPoint Presentation</vt:lpstr>
      <vt:lpstr>Reference and Bibliography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Pair Programming</dc:title>
  <dc:creator>my</dc:creator>
  <cp:lastModifiedBy>my</cp:lastModifiedBy>
  <cp:revision>8</cp:revision>
  <dcterms:created xsi:type="dcterms:W3CDTF">2019-08-07T02:15:45Z</dcterms:created>
  <dcterms:modified xsi:type="dcterms:W3CDTF">2019-08-07T03:29:24Z</dcterms:modified>
</cp:coreProperties>
</file>