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7" d="100"/>
          <a:sy n="57" d="100"/>
        </p:scale>
        <p:origin x="1260"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dfs.semanticscholar.org/1d4c/7da6969ad0df86aa1d81274305fddc1e20e0.pdf"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02AE-C2CA-4E9B-8295-2C90712D699F}"/>
              </a:ext>
            </a:extLst>
          </p:cNvPr>
          <p:cNvSpPr>
            <a:spLocks noGrp="1"/>
          </p:cNvSpPr>
          <p:nvPr>
            <p:ph type="ctrTitle"/>
          </p:nvPr>
        </p:nvSpPr>
        <p:spPr/>
        <p:txBody>
          <a:bodyPr/>
          <a:lstStyle/>
          <a:p>
            <a:r>
              <a:rPr lang="en-US" dirty="0"/>
              <a:t>Pair Programming</a:t>
            </a:r>
          </a:p>
        </p:txBody>
      </p:sp>
      <p:sp>
        <p:nvSpPr>
          <p:cNvPr id="3" name="Subtitle 2">
            <a:extLst>
              <a:ext uri="{FF2B5EF4-FFF2-40B4-BE49-F238E27FC236}">
                <a16:creationId xmlns:a16="http://schemas.microsoft.com/office/drawing/2014/main" id="{2DBD77BD-3081-4CE5-A18E-CF5F2EAAEC37}"/>
              </a:ext>
            </a:extLst>
          </p:cNvPr>
          <p:cNvSpPr>
            <a:spLocks noGrp="1"/>
          </p:cNvSpPr>
          <p:nvPr>
            <p:ph type="subTitle" idx="1"/>
          </p:nvPr>
        </p:nvSpPr>
        <p:spPr/>
        <p:txBody>
          <a:bodyPr/>
          <a:lstStyle/>
          <a:p>
            <a:r>
              <a:rPr lang="en-US" dirty="0"/>
              <a:t>Sudeep Lal Bajimaya</a:t>
            </a:r>
          </a:p>
        </p:txBody>
      </p:sp>
      <p:pic>
        <p:nvPicPr>
          <p:cNvPr id="4" name="Picture 3">
            <a:extLst>
              <a:ext uri="{FF2B5EF4-FFF2-40B4-BE49-F238E27FC236}">
                <a16:creationId xmlns:a16="http://schemas.microsoft.com/office/drawing/2014/main" id="{62AFE3FB-8418-4374-99D6-60DB7C1136CC}"/>
              </a:ext>
            </a:extLst>
          </p:cNvPr>
          <p:cNvPicPr>
            <a:picLocks noChangeAspect="1"/>
          </p:cNvPicPr>
          <p:nvPr/>
        </p:nvPicPr>
        <p:blipFill>
          <a:blip r:embed="rId2"/>
          <a:stretch>
            <a:fillRect/>
          </a:stretch>
        </p:blipFill>
        <p:spPr>
          <a:xfrm>
            <a:off x="408194" y="5956208"/>
            <a:ext cx="3461442" cy="653102"/>
          </a:xfrm>
          <a:prstGeom prst="rect">
            <a:avLst/>
          </a:prstGeom>
        </p:spPr>
      </p:pic>
    </p:spTree>
    <p:extLst>
      <p:ext uri="{BB962C8B-B14F-4D97-AF65-F5344CB8AC3E}">
        <p14:creationId xmlns:p14="http://schemas.microsoft.com/office/powerpoint/2010/main" val="269635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247650"/>
            <a:ext cx="9601200" cy="1485900"/>
          </a:xfrm>
        </p:spPr>
        <p:txBody>
          <a:bodyPr/>
          <a:lstStyle/>
          <a:p>
            <a:r>
              <a:rPr lang="en-US" dirty="0"/>
              <a:t>Expected Benefits</a:t>
            </a:r>
            <a:br>
              <a:rPr lang="en-US" dirty="0"/>
            </a:br>
            <a:endParaRPr lang="en-US" dirty="0"/>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a:xfrm>
            <a:off x="1371600" y="1371600"/>
            <a:ext cx="9601200" cy="3581400"/>
          </a:xfrm>
        </p:spPr>
        <p:txBody>
          <a:bodyPr/>
          <a:lstStyle/>
          <a:p>
            <a:r>
              <a:rPr lang="en-US" dirty="0"/>
              <a:t> improved product quality: pairs produce shorter programs than solo peers, indicating superior designs.</a:t>
            </a:r>
          </a:p>
          <a:p>
            <a:r>
              <a:rPr lang="en-US" dirty="0"/>
              <a:t> Programs written by paired developers pass more test cases than those written by solo programmers</a:t>
            </a:r>
          </a:p>
          <a:p>
            <a:endParaRPr lang="en-US" dirty="0"/>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5" name="Picture 4">
            <a:extLst>
              <a:ext uri="{FF2B5EF4-FFF2-40B4-BE49-F238E27FC236}">
                <a16:creationId xmlns:a16="http://schemas.microsoft.com/office/drawing/2014/main" id="{9194E861-9B40-4F07-8C7B-EB234564F750}"/>
              </a:ext>
            </a:extLst>
          </p:cNvPr>
          <p:cNvPicPr>
            <a:picLocks noChangeAspect="1"/>
          </p:cNvPicPr>
          <p:nvPr/>
        </p:nvPicPr>
        <p:blipFill>
          <a:blip r:embed="rId3"/>
          <a:stretch>
            <a:fillRect/>
          </a:stretch>
        </p:blipFill>
        <p:spPr>
          <a:xfrm>
            <a:off x="1819764" y="2857500"/>
            <a:ext cx="8798699" cy="1765300"/>
          </a:xfrm>
          <a:prstGeom prst="rect">
            <a:avLst/>
          </a:prstGeom>
        </p:spPr>
      </p:pic>
    </p:spTree>
    <p:extLst>
      <p:ext uri="{BB962C8B-B14F-4D97-AF65-F5344CB8AC3E}">
        <p14:creationId xmlns:p14="http://schemas.microsoft.com/office/powerpoint/2010/main" val="157830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223971"/>
            <a:ext cx="9601200" cy="1485900"/>
          </a:xfrm>
        </p:spPr>
        <p:txBody>
          <a:bodyPr/>
          <a:lstStyle/>
          <a:p>
            <a:r>
              <a:rPr lang="en-US" dirty="0"/>
              <a:t> PRINCIPLES OF PAIR PROGRAMMING</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a:xfrm>
            <a:off x="1371600" y="1231900"/>
            <a:ext cx="9601200" cy="4749800"/>
          </a:xfrm>
        </p:spPr>
        <p:txBody>
          <a:bodyPr/>
          <a:lstStyle/>
          <a:p>
            <a:r>
              <a:rPr lang="en-US" dirty="0"/>
              <a:t>Pair Pressure </a:t>
            </a:r>
          </a:p>
          <a:p>
            <a:r>
              <a:rPr lang="en-US" dirty="0"/>
              <a:t> Pair Negotiation and Brainstorming </a:t>
            </a:r>
          </a:p>
          <a:p>
            <a:r>
              <a:rPr lang="en-US" dirty="0"/>
              <a:t>Pair Courage</a:t>
            </a:r>
          </a:p>
          <a:p>
            <a:r>
              <a:rPr lang="en-US" dirty="0"/>
              <a:t>Pair Reviews</a:t>
            </a:r>
          </a:p>
          <a:p>
            <a:r>
              <a:rPr lang="en-US" dirty="0"/>
              <a:t>Pair Debugging</a:t>
            </a:r>
          </a:p>
          <a:p>
            <a:r>
              <a:rPr lang="en-US" dirty="0"/>
              <a:t>Pair Learning and Training</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351736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 Challenges of pair programming</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a:xfrm>
            <a:off x="1371600" y="1930400"/>
            <a:ext cx="9601200" cy="3581400"/>
          </a:xfrm>
        </p:spPr>
        <p:txBody>
          <a:bodyPr/>
          <a:lstStyle/>
          <a:p>
            <a:r>
              <a:rPr lang="en-US" dirty="0"/>
              <a:t>Bias/Habit</a:t>
            </a:r>
          </a:p>
          <a:p>
            <a:r>
              <a:rPr lang="en-US" dirty="0"/>
              <a:t>Economics</a:t>
            </a:r>
          </a:p>
          <a:p>
            <a:r>
              <a:rPr lang="en-US" dirty="0"/>
              <a:t>Coordination</a:t>
            </a:r>
          </a:p>
          <a:p>
            <a:r>
              <a:rPr lang="en-US" dirty="0"/>
              <a:t>Distributed teams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231177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6" name="Picture 5">
            <a:extLst>
              <a:ext uri="{FF2B5EF4-FFF2-40B4-BE49-F238E27FC236}">
                <a16:creationId xmlns:a16="http://schemas.microsoft.com/office/drawing/2014/main" id="{C781BFD8-5C03-43C6-8489-ADB644A21DAD}"/>
              </a:ext>
            </a:extLst>
          </p:cNvPr>
          <p:cNvPicPr>
            <a:picLocks noChangeAspect="1"/>
          </p:cNvPicPr>
          <p:nvPr/>
        </p:nvPicPr>
        <p:blipFill>
          <a:blip r:embed="rId3"/>
          <a:stretch>
            <a:fillRect/>
          </a:stretch>
        </p:blipFill>
        <p:spPr>
          <a:xfrm>
            <a:off x="2122905" y="675728"/>
            <a:ext cx="8098589" cy="5305972"/>
          </a:xfrm>
          <a:prstGeom prst="rect">
            <a:avLst/>
          </a:prstGeom>
        </p:spPr>
      </p:pic>
    </p:spTree>
    <p:extLst>
      <p:ext uri="{BB962C8B-B14F-4D97-AF65-F5344CB8AC3E}">
        <p14:creationId xmlns:p14="http://schemas.microsoft.com/office/powerpoint/2010/main" val="295752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 Reference and bibliography</a:t>
            </a:r>
          </a:p>
        </p:txBody>
      </p:sp>
      <p:sp>
        <p:nvSpPr>
          <p:cNvPr id="7" name="Content Placeholder 6">
            <a:extLst>
              <a:ext uri="{FF2B5EF4-FFF2-40B4-BE49-F238E27FC236}">
                <a16:creationId xmlns:a16="http://schemas.microsoft.com/office/drawing/2014/main" id="{ECDCACCA-32B9-42F1-94C3-3C5A3F6CC905}"/>
              </a:ext>
            </a:extLst>
          </p:cNvPr>
          <p:cNvSpPr>
            <a:spLocks noGrp="1"/>
          </p:cNvSpPr>
          <p:nvPr>
            <p:ph sz="half" idx="1"/>
          </p:nvPr>
        </p:nvSpPr>
        <p:spPr>
          <a:xfrm>
            <a:off x="1371600" y="1761066"/>
            <a:ext cx="8991600" cy="3581401"/>
          </a:xfrm>
        </p:spPr>
        <p:txBody>
          <a:bodyPr>
            <a:normAutofit lnSpcReduction="10000"/>
          </a:bodyPr>
          <a:lstStyle/>
          <a:p>
            <a:endParaRPr lang="en-US" dirty="0"/>
          </a:p>
          <a:p>
            <a:r>
              <a:rPr lang="en-US" dirty="0">
                <a:hlinkClick r:id="rId2"/>
              </a:rPr>
              <a:t>https://pdfs.semanticscholar.org/1d4c/7da6969ad0df86aa1d81274305fddc1e20e0.pdf</a:t>
            </a:r>
            <a:endParaRPr lang="en-US" dirty="0"/>
          </a:p>
          <a:p>
            <a:r>
              <a:rPr lang="en-US" dirty="0"/>
              <a:t>M. Mizanur Rahman, CSD 2018.</a:t>
            </a:r>
          </a:p>
          <a:p>
            <a:r>
              <a:rPr lang="en-US" dirty="0"/>
              <a:t>E. </a:t>
            </a:r>
            <a:r>
              <a:rPr lang="en-US" dirty="0" err="1"/>
              <a:t>Arisholm</a:t>
            </a:r>
            <a:r>
              <a:rPr lang="en-US" dirty="0"/>
              <a:t>, H. </a:t>
            </a:r>
            <a:r>
              <a:rPr lang="en-US" dirty="0" err="1"/>
              <a:t>Gallis</a:t>
            </a:r>
            <a:r>
              <a:rPr lang="en-US" dirty="0"/>
              <a:t>, T. </a:t>
            </a:r>
            <a:r>
              <a:rPr lang="en-US" dirty="0" err="1"/>
              <a:t>Dybå</a:t>
            </a:r>
            <a:r>
              <a:rPr lang="en-US" dirty="0"/>
              <a:t>, and D. </a:t>
            </a:r>
            <a:r>
              <a:rPr lang="en-US" dirty="0" err="1"/>
              <a:t>Sjøberg</a:t>
            </a:r>
            <a:r>
              <a:rPr lang="en-US" dirty="0"/>
              <a:t>, "Evaluating Pair Programming with Respect to System Complexity and Programmer Expertise," IEEE </a:t>
            </a:r>
            <a:r>
              <a:rPr lang="en-US" dirty="0" err="1"/>
              <a:t>Transacations</a:t>
            </a:r>
            <a:r>
              <a:rPr lang="en-US" dirty="0"/>
              <a:t> in Software Engineering, vol. 33, no. 2, pp. 65-86, February 2007.</a:t>
            </a:r>
          </a:p>
          <a:p>
            <a:r>
              <a:rPr lang="en-US" dirty="0"/>
              <a:t>B. Hanks, "Problems Encountered by Novice Pair Programmers," in International Computing Education Research Workshop, Atlanta, GA, 2007, pp. 159 - 164.  </a:t>
            </a:r>
          </a:p>
          <a:p>
            <a:endParaRPr lang="en-US" dirty="0"/>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3"/>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165159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FCDB7C-4BC6-4836-9979-5FC7A0761612}"/>
              </a:ext>
            </a:extLst>
          </p:cNvPr>
          <p:cNvPicPr>
            <a:picLocks noChangeAspect="1"/>
          </p:cNvPicPr>
          <p:nvPr/>
        </p:nvPicPr>
        <p:blipFill>
          <a:blip r:embed="rId2"/>
          <a:stretch>
            <a:fillRect/>
          </a:stretch>
        </p:blipFill>
        <p:spPr>
          <a:xfrm>
            <a:off x="726246" y="5981700"/>
            <a:ext cx="3461442" cy="653102"/>
          </a:xfrm>
          <a:prstGeom prst="rect">
            <a:avLst/>
          </a:prstGeom>
        </p:spPr>
      </p:pic>
      <p:pic>
        <p:nvPicPr>
          <p:cNvPr id="5" name="Picture 4">
            <a:extLst>
              <a:ext uri="{FF2B5EF4-FFF2-40B4-BE49-F238E27FC236}">
                <a16:creationId xmlns:a16="http://schemas.microsoft.com/office/drawing/2014/main" id="{1CCB6A75-022E-4D96-938C-5573335DB81D}"/>
              </a:ext>
            </a:extLst>
          </p:cNvPr>
          <p:cNvPicPr>
            <a:picLocks noChangeAspect="1"/>
          </p:cNvPicPr>
          <p:nvPr/>
        </p:nvPicPr>
        <p:blipFill>
          <a:blip r:embed="rId3"/>
          <a:stretch>
            <a:fillRect/>
          </a:stretch>
        </p:blipFill>
        <p:spPr>
          <a:xfrm>
            <a:off x="6599583" y="0"/>
            <a:ext cx="5592417" cy="3790173"/>
          </a:xfrm>
          <a:prstGeom prst="rect">
            <a:avLst/>
          </a:prstGeom>
        </p:spPr>
      </p:pic>
      <p:pic>
        <p:nvPicPr>
          <p:cNvPr id="6" name="Picture 5">
            <a:extLst>
              <a:ext uri="{FF2B5EF4-FFF2-40B4-BE49-F238E27FC236}">
                <a16:creationId xmlns:a16="http://schemas.microsoft.com/office/drawing/2014/main" id="{275CAFCA-0A01-4C4D-9F87-3A31FC16A5BD}"/>
              </a:ext>
            </a:extLst>
          </p:cNvPr>
          <p:cNvPicPr>
            <a:picLocks noChangeAspect="1"/>
          </p:cNvPicPr>
          <p:nvPr/>
        </p:nvPicPr>
        <p:blipFill>
          <a:blip r:embed="rId4"/>
          <a:stretch>
            <a:fillRect/>
          </a:stretch>
        </p:blipFill>
        <p:spPr>
          <a:xfrm>
            <a:off x="1082124" y="2328853"/>
            <a:ext cx="5700712" cy="3652847"/>
          </a:xfrm>
          <a:prstGeom prst="rect">
            <a:avLst/>
          </a:prstGeom>
        </p:spPr>
      </p:pic>
    </p:spTree>
    <p:extLst>
      <p:ext uri="{BB962C8B-B14F-4D97-AF65-F5344CB8AC3E}">
        <p14:creationId xmlns:p14="http://schemas.microsoft.com/office/powerpoint/2010/main" val="316977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What do we see?</a:t>
            </a:r>
            <a:br>
              <a:rPr lang="en-US" dirty="0"/>
            </a:br>
            <a:endParaRPr lang="en-US" dirty="0"/>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lstStyle/>
          <a:p>
            <a:pPr algn="just"/>
            <a:r>
              <a:rPr lang="en-US" dirty="0"/>
              <a:t> Two	person working on the same task</a:t>
            </a:r>
          </a:p>
          <a:p>
            <a:pPr algn="just"/>
            <a:r>
              <a:rPr lang="en-US" dirty="0"/>
              <a:t>One	is executing the task</a:t>
            </a:r>
          </a:p>
          <a:p>
            <a:r>
              <a:rPr lang="en-US" dirty="0"/>
              <a:t>Another is navigating	(watches for external factors, evaluates the situation, corrects him and validates success after execution)</a:t>
            </a:r>
          </a:p>
          <a:p>
            <a:r>
              <a:rPr lang="en-US" dirty="0"/>
              <a:t>Two different	expertise</a:t>
            </a:r>
          </a:p>
          <a:p>
            <a:r>
              <a:rPr lang="en-US" dirty="0"/>
              <a:t>Working as team</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419554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What is pair programming </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lstStyle/>
          <a:p>
            <a:r>
              <a:rPr lang="en-US" dirty="0"/>
              <a:t>Pair	programming consists of	two programmers sharing a single	workstation ( one screen, keyboard and mouse among the pair).</a:t>
            </a:r>
          </a:p>
          <a:p>
            <a:r>
              <a:rPr lang="en-US" dirty="0"/>
              <a:t> The	programmer at the keyboard is usually called the –driver</a:t>
            </a:r>
          </a:p>
          <a:p>
            <a:r>
              <a:rPr lang="en-US" dirty="0"/>
              <a:t>The other, also actively involved in the programming task but focusing more on overall direction is the	 -navigator</a:t>
            </a:r>
          </a:p>
          <a:p>
            <a:r>
              <a:rPr lang="en-US" dirty="0"/>
              <a:t>It is expected that the programmers swap roles every few minutes or so.</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358581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Key Principles</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lstStyle/>
          <a:p>
            <a:r>
              <a:rPr lang="en-US" dirty="0"/>
              <a:t>Communication</a:t>
            </a:r>
          </a:p>
          <a:p>
            <a:r>
              <a:rPr lang="en-US" dirty="0"/>
              <a:t>Learning</a:t>
            </a:r>
          </a:p>
          <a:p>
            <a:r>
              <a:rPr lang="en-US" dirty="0"/>
              <a:t>Knowledge sharing</a:t>
            </a:r>
          </a:p>
          <a:p>
            <a:pPr marL="0" indent="0">
              <a:buNone/>
            </a:pPr>
            <a:endParaRPr lang="en-US" dirty="0"/>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121313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Guidelines</a:t>
            </a:r>
            <a:br>
              <a:rPr lang="en-US" dirty="0"/>
            </a:br>
            <a:endParaRPr lang="en-US" dirty="0"/>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lstStyle/>
          <a:p>
            <a:r>
              <a:rPr lang="en-US" dirty="0"/>
              <a:t>Share everything</a:t>
            </a:r>
          </a:p>
          <a:p>
            <a:r>
              <a:rPr lang="en-US" dirty="0"/>
              <a:t>Play fair</a:t>
            </a:r>
          </a:p>
          <a:p>
            <a:r>
              <a:rPr lang="en-US" dirty="0"/>
              <a:t>Don’t hit people</a:t>
            </a:r>
          </a:p>
          <a:p>
            <a:r>
              <a:rPr lang="en-US" dirty="0"/>
              <a:t>Put things back where you found them</a:t>
            </a:r>
          </a:p>
          <a:p>
            <a:r>
              <a:rPr lang="en-US" dirty="0"/>
              <a:t>Clean up you own mess</a:t>
            </a:r>
          </a:p>
          <a:p>
            <a:r>
              <a:rPr lang="en-US" dirty="0"/>
              <a:t>Don’t take things aren’t yours</a:t>
            </a:r>
          </a:p>
          <a:p>
            <a:r>
              <a:rPr lang="en-US" dirty="0"/>
              <a:t>Trust each other</a:t>
            </a:r>
          </a:p>
          <a:p>
            <a:endParaRPr lang="en-US" dirty="0"/>
          </a:p>
          <a:p>
            <a:endParaRPr lang="en-US" dirty="0"/>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96701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960536" y="129511"/>
            <a:ext cx="9601200" cy="1485900"/>
          </a:xfrm>
        </p:spPr>
        <p:txBody>
          <a:bodyPr/>
          <a:lstStyle/>
          <a:p>
            <a:r>
              <a:rPr lang="en-US" dirty="0"/>
              <a:t>Perfect setup for pair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5" name="Picture 4">
            <a:extLst>
              <a:ext uri="{FF2B5EF4-FFF2-40B4-BE49-F238E27FC236}">
                <a16:creationId xmlns:a16="http://schemas.microsoft.com/office/drawing/2014/main" id="{075E8FC5-777E-47BE-919D-F5B83C64DFFA}"/>
              </a:ext>
            </a:extLst>
          </p:cNvPr>
          <p:cNvPicPr>
            <a:picLocks noChangeAspect="1"/>
          </p:cNvPicPr>
          <p:nvPr/>
        </p:nvPicPr>
        <p:blipFill>
          <a:blip r:embed="rId3"/>
          <a:stretch>
            <a:fillRect/>
          </a:stretch>
        </p:blipFill>
        <p:spPr>
          <a:xfrm>
            <a:off x="2293748" y="1131521"/>
            <a:ext cx="6664272" cy="4806264"/>
          </a:xfrm>
          <a:prstGeom prst="rect">
            <a:avLst/>
          </a:prstGeom>
        </p:spPr>
      </p:pic>
    </p:spTree>
    <p:extLst>
      <p:ext uri="{BB962C8B-B14F-4D97-AF65-F5344CB8AC3E}">
        <p14:creationId xmlns:p14="http://schemas.microsoft.com/office/powerpoint/2010/main" val="429432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360336"/>
            <a:ext cx="9601200" cy="802037"/>
          </a:xfrm>
        </p:spPr>
        <p:txBody>
          <a:bodyPr/>
          <a:lstStyle/>
          <a:p>
            <a:r>
              <a:rPr lang="en-US" dirty="0"/>
              <a:t>Potential costs</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a:xfrm>
            <a:off x="1371600" y="1425844"/>
            <a:ext cx="9601200" cy="4441556"/>
          </a:xfrm>
        </p:spPr>
        <p:txBody>
          <a:bodyPr>
            <a:normAutofit/>
          </a:bodyPr>
          <a:lstStyle/>
          <a:p>
            <a:r>
              <a:rPr lang="en-US" dirty="0"/>
              <a:t>A quiet navigator will create a dysfunctional pair. Both programmers must	 be able to maintain a steady conversation.</a:t>
            </a:r>
          </a:p>
          <a:p>
            <a:r>
              <a:rPr lang="en-US" dirty="0"/>
              <a:t>An initial decline in productivity is sometimes observed when engineers start to pair program.</a:t>
            </a:r>
          </a:p>
          <a:p>
            <a:r>
              <a:rPr lang="en-US" dirty="0"/>
              <a:t>Noise from a	pair can disturb others who work alone.</a:t>
            </a:r>
          </a:p>
          <a:p>
            <a:r>
              <a:rPr lang="en-US" dirty="0"/>
              <a:t>There can be	a conflict of egos	 or personality depending  on the programmers involved. This  could result in uncomfortable feelings and reduce  productivity, negating the potential  benefits of pair programming. </a:t>
            </a:r>
          </a:p>
          <a:p>
            <a:r>
              <a:rPr lang="en-US" dirty="0"/>
              <a:t>Everyone has to want to pair. Some programmers are very intrinsic and have a deep sense of personal ownership about the	 code they write,  these feelings can be difficult to overcome at first.</a:t>
            </a:r>
          </a:p>
          <a:p>
            <a:pPr marL="0" indent="0">
              <a:buNone/>
            </a:pPr>
            <a:endParaRPr lang="en-US" dirty="0"/>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56267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a:xfrm>
            <a:off x="1371600" y="897466"/>
            <a:ext cx="9601200" cy="5084234"/>
          </a:xfrm>
        </p:spPr>
        <p:txBody>
          <a:bodyPr/>
          <a:lstStyle/>
          <a:p>
            <a:r>
              <a:rPr lang="en-US" dirty="0"/>
              <a:t>Software engineers are conditioned to	work alone. It may feel like they are wasting their	 time with slower	 programmers or	they may feel inadequate	compared to their peers. Attempting pair programming with these	types of	feelings	can lead to a loss in the benefits offered by the practice.</a:t>
            </a:r>
          </a:p>
          <a:p>
            <a:r>
              <a:rPr lang="en-US" dirty="0"/>
              <a:t> Pairing an inexperienced programmer	with someone more competent can result	in feelings of intimidation, resulting in less participation between the two. </a:t>
            </a:r>
          </a:p>
          <a:p>
            <a:r>
              <a:rPr lang="en-US" dirty="0"/>
              <a:t>Economics: organizations can	be concerned that pair programming will double the development costs as	two programmers on working on one task.	The result is that	it can be difficult to convince management to come onboard with the practice.</a:t>
            </a:r>
          </a:p>
          <a:p>
            <a:r>
              <a:rPr lang="en-US" dirty="0"/>
              <a:t> Coordination	 can be a challenge as the team must decide who works with whom every day. Also, the team needs to decide which  portions of the day should be paired sessions during which no meetings would take place.</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28784793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61</TotalTime>
  <Words>251</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Franklin Gothic Book</vt:lpstr>
      <vt:lpstr>Crop</vt:lpstr>
      <vt:lpstr>Pair Programming</vt:lpstr>
      <vt:lpstr>PowerPoint Presentation</vt:lpstr>
      <vt:lpstr>What do we see? </vt:lpstr>
      <vt:lpstr>What is pair programming </vt:lpstr>
      <vt:lpstr>Key Principles</vt:lpstr>
      <vt:lpstr>Guidelines </vt:lpstr>
      <vt:lpstr>Perfect setup for pair </vt:lpstr>
      <vt:lpstr>Potential costs</vt:lpstr>
      <vt:lpstr>PowerPoint Presentation</vt:lpstr>
      <vt:lpstr>Expected Benefits </vt:lpstr>
      <vt:lpstr> PRINCIPLES OF PAIR PROGRAMMING</vt:lpstr>
      <vt:lpstr> Challenges of pair programming</vt:lpstr>
      <vt:lpstr> </vt:lpstr>
      <vt:lpstr> Reference and 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Programming</dc:title>
  <dc:creator>my</dc:creator>
  <cp:lastModifiedBy>my</cp:lastModifiedBy>
  <cp:revision>7</cp:revision>
  <dcterms:created xsi:type="dcterms:W3CDTF">2019-07-24T02:09:37Z</dcterms:created>
  <dcterms:modified xsi:type="dcterms:W3CDTF">2019-07-24T03:11:29Z</dcterms:modified>
</cp:coreProperties>
</file>