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68" r:id="rId4"/>
    <p:sldId id="299" r:id="rId5"/>
    <p:sldId id="273" r:id="rId6"/>
    <p:sldId id="275" r:id="rId7"/>
    <p:sldId id="321" r:id="rId8"/>
    <p:sldId id="280" r:id="rId9"/>
    <p:sldId id="284" r:id="rId10"/>
    <p:sldId id="325" r:id="rId11"/>
    <p:sldId id="287" r:id="rId12"/>
    <p:sldId id="300" r:id="rId13"/>
    <p:sldId id="289" r:id="rId14"/>
    <p:sldId id="326" r:id="rId15"/>
    <p:sldId id="323" r:id="rId16"/>
    <p:sldId id="324" r:id="rId17"/>
    <p:sldId id="317" r:id="rId18"/>
    <p:sldId id="327" r:id="rId19"/>
    <p:sldId id="293" r:id="rId20"/>
    <p:sldId id="322" r:id="rId21"/>
    <p:sldId id="308"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62" autoAdjust="0"/>
    <p:restoredTop sz="94947" autoAdjust="0"/>
  </p:normalViewPr>
  <p:slideViewPr>
    <p:cSldViewPr showGuides="1">
      <p:cViewPr>
        <p:scale>
          <a:sx n="100" d="100"/>
          <a:sy n="100" d="100"/>
        </p:scale>
        <p:origin x="192" y="18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CF111-F857-4C47-9B3F-8A94096D79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1A1FBE7-DD66-4C81-8D8D-9183DCEC87E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pPr algn="l"/>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Self-introduction</a:t>
          </a:r>
          <a:endParaRPr lang="en-US" dirty="0"/>
        </a:p>
      </dgm:t>
    </dgm:pt>
    <dgm:pt modelId="{61B268E0-660F-4899-A1DF-C930C4B072DE}" type="parTrans" cxnId="{301E7EF2-222B-4BDF-B10E-A8E68770F653}">
      <dgm:prSet/>
      <dgm:spPr/>
      <dgm:t>
        <a:bodyPr/>
        <a:lstStyle/>
        <a:p>
          <a:endParaRPr lang="en-US"/>
        </a:p>
      </dgm:t>
    </dgm:pt>
    <dgm:pt modelId="{A087C6B5-3581-4107-908F-EE5DC04B55F7}" type="sibTrans" cxnId="{301E7EF2-222B-4BDF-B10E-A8E68770F653}">
      <dgm:prSet/>
      <dgm:spPr/>
      <dgm:t>
        <a:bodyPr/>
        <a:lstStyle/>
        <a:p>
          <a:endParaRPr lang="en-US"/>
        </a:p>
      </dgm:t>
    </dgm:pt>
    <dgm:pt modelId="{6332542D-FE08-4BAC-9F1F-9BD75C6E5A3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solidFill>
                <a:sysClr val="windowText" lastClr="000000"/>
              </a:solidFill>
            </a:rPr>
            <a:t>Skills</a:t>
          </a:r>
        </a:p>
      </dgm:t>
    </dgm:pt>
    <dgm:pt modelId="{C2E37176-E7A3-4A8A-A840-81D55B6F8042}" type="parTrans" cxnId="{87A1BA25-A5AC-45B3-A4A9-11AB61E2AA20}">
      <dgm:prSet/>
      <dgm:spPr/>
      <dgm:t>
        <a:bodyPr/>
        <a:lstStyle/>
        <a:p>
          <a:endParaRPr lang="en-US"/>
        </a:p>
      </dgm:t>
    </dgm:pt>
    <dgm:pt modelId="{E80D6BCC-B4BB-4D87-84CD-EC6500F8DC68}" type="sibTrans" cxnId="{87A1BA25-A5AC-45B3-A4A9-11AB61E2AA20}">
      <dgm:prSet/>
      <dgm:spPr/>
      <dgm:t>
        <a:bodyPr/>
        <a:lstStyle/>
        <a:p>
          <a:endParaRPr lang="en-US"/>
        </a:p>
      </dgm:t>
    </dgm:pt>
    <dgm:pt modelId="{0CE91E7D-D1C0-4963-B029-5BD92036768F}">
      <dgm:prSet phldrT="[Text]"/>
      <dgm:spPr/>
      <dgm:t>
        <a:bodyPr/>
        <a:lstStyle/>
        <a:p>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Research </a:t>
          </a:r>
          <a:r>
            <a:rPr lang="en-US" altLang="zh-CN" dirty="0">
              <a:solidFill>
                <a:schemeClr val="tx2"/>
              </a:solidFill>
              <a:latin typeface="Tahoma" panose="020B0604030504040204" pitchFamily="34" charset="0"/>
              <a:ea typeface="Tahoma" panose="020B0604030504040204" pitchFamily="34" charset="0"/>
              <a:cs typeface="Tahoma" panose="020B0604030504040204" pitchFamily="34" charset="0"/>
            </a:rPr>
            <a:t>projects</a:t>
          </a:r>
          <a:endParaRPr lang="en-US" dirty="0"/>
        </a:p>
      </dgm:t>
    </dgm:pt>
    <dgm:pt modelId="{625D0081-6AFB-4FDC-96AA-1350AE4A5BCE}" type="parTrans" cxnId="{0200159F-721A-444B-A38A-17C9F60A9912}">
      <dgm:prSet/>
      <dgm:spPr/>
      <dgm:t>
        <a:bodyPr/>
        <a:lstStyle/>
        <a:p>
          <a:endParaRPr lang="en-US"/>
        </a:p>
      </dgm:t>
    </dgm:pt>
    <dgm:pt modelId="{6B844C00-6BAA-4289-8946-6082F342E6CD}" type="sibTrans" cxnId="{0200159F-721A-444B-A38A-17C9F60A9912}">
      <dgm:prSet/>
      <dgm:spPr/>
      <dgm:t>
        <a:bodyPr/>
        <a:lstStyle/>
        <a:p>
          <a:endParaRPr lang="en-US"/>
        </a:p>
      </dgm:t>
    </dgm:pt>
    <dgm:pt modelId="{44741C54-9D1D-4FD5-A34A-1899E0EFAF19}" type="pres">
      <dgm:prSet presAssocID="{4D7CF111-F857-4C47-9B3F-8A94096D7983}" presName="linear" presStyleCnt="0">
        <dgm:presLayoutVars>
          <dgm:dir/>
          <dgm:animLvl val="lvl"/>
          <dgm:resizeHandles val="exact"/>
        </dgm:presLayoutVars>
      </dgm:prSet>
      <dgm:spPr/>
    </dgm:pt>
    <dgm:pt modelId="{EDACF247-7998-4096-BB82-218FCB360F42}" type="pres">
      <dgm:prSet presAssocID="{E1A1FBE7-DD66-4C81-8D8D-9183DCEC87E1}" presName="parentLin" presStyleCnt="0"/>
      <dgm:spPr/>
    </dgm:pt>
    <dgm:pt modelId="{C0BF791E-ACD4-4BA9-B04A-670A19E8FE49}" type="pres">
      <dgm:prSet presAssocID="{E1A1FBE7-DD66-4C81-8D8D-9183DCEC87E1}" presName="parentLeftMargin" presStyleLbl="node1" presStyleIdx="0" presStyleCnt="3"/>
      <dgm:spPr/>
    </dgm:pt>
    <dgm:pt modelId="{3F72E61F-35A6-406C-A291-7D3C747EBF45}" type="pres">
      <dgm:prSet presAssocID="{E1A1FBE7-DD66-4C81-8D8D-9183DCEC87E1}" presName="parentText" presStyleLbl="node1" presStyleIdx="0" presStyleCnt="3">
        <dgm:presLayoutVars>
          <dgm:chMax val="0"/>
          <dgm:bulletEnabled val="1"/>
        </dgm:presLayoutVars>
      </dgm:prSet>
      <dgm:spPr/>
    </dgm:pt>
    <dgm:pt modelId="{A34740B8-3680-472F-A51D-38FE0DE25D34}" type="pres">
      <dgm:prSet presAssocID="{E1A1FBE7-DD66-4C81-8D8D-9183DCEC87E1}" presName="negativeSpace" presStyleCnt="0"/>
      <dgm:spPr/>
    </dgm:pt>
    <dgm:pt modelId="{6D3C84EB-D9F4-49B4-8182-AB421530585E}" type="pres">
      <dgm:prSet presAssocID="{E1A1FBE7-DD66-4C81-8D8D-9183DCEC87E1}" presName="childText" presStyleLbl="conFgAcc1" presStyleIdx="0" presStyleCnt="3">
        <dgm:presLayoutVars>
          <dgm:bulletEnabled val="1"/>
        </dgm:presLayoutVars>
        <dgm:style>
          <a:lnRef idx="2">
            <a:schemeClr val="accent3"/>
          </a:lnRef>
          <a:fillRef idx="1">
            <a:schemeClr val="lt1"/>
          </a:fillRef>
          <a:effectRef idx="0">
            <a:schemeClr val="accent3"/>
          </a:effectRef>
          <a:fontRef idx="minor">
            <a:schemeClr val="dk1"/>
          </a:fontRef>
        </dgm:style>
      </dgm:prSet>
      <dgm:spPr/>
    </dgm:pt>
    <dgm:pt modelId="{95B05EC8-01D5-48CD-8383-B242B1069A88}" type="pres">
      <dgm:prSet presAssocID="{A087C6B5-3581-4107-908F-EE5DC04B55F7}" presName="spaceBetweenRectangles" presStyleCnt="0"/>
      <dgm:spPr/>
    </dgm:pt>
    <dgm:pt modelId="{BE5D14C1-0A63-4CA6-A7FE-4F7B6740BA62}" type="pres">
      <dgm:prSet presAssocID="{6332542D-FE08-4BAC-9F1F-9BD75C6E5A3E}" presName="parentLin" presStyleCnt="0"/>
      <dgm:spPr/>
    </dgm:pt>
    <dgm:pt modelId="{5BCE0847-0CF6-470A-B63D-DCA3D46ED741}" type="pres">
      <dgm:prSet presAssocID="{6332542D-FE08-4BAC-9F1F-9BD75C6E5A3E}" presName="parentLeftMargin" presStyleLbl="node1" presStyleIdx="0" presStyleCnt="3"/>
      <dgm:spPr/>
    </dgm:pt>
    <dgm:pt modelId="{BB8C7C89-031B-4536-8441-70AF8377DB54}" type="pres">
      <dgm:prSet presAssocID="{6332542D-FE08-4BAC-9F1F-9BD75C6E5A3E}" presName="parentText" presStyleLbl="node1" presStyleIdx="1" presStyleCnt="3">
        <dgm:presLayoutVars>
          <dgm:chMax val="0"/>
          <dgm:bulletEnabled val="1"/>
        </dgm:presLayoutVars>
      </dgm:prSet>
      <dgm:spPr/>
    </dgm:pt>
    <dgm:pt modelId="{ED5E2AB5-DEFA-4474-AEBF-D36A69040EDD}" type="pres">
      <dgm:prSet presAssocID="{6332542D-FE08-4BAC-9F1F-9BD75C6E5A3E}" presName="negativeSpace" presStyleCnt="0"/>
      <dgm:spPr/>
    </dgm:pt>
    <dgm:pt modelId="{CF402531-6C68-4682-A554-C2577496ABC4}" type="pres">
      <dgm:prSet presAssocID="{6332542D-FE08-4BAC-9F1F-9BD75C6E5A3E}" presName="childText" presStyleLbl="conFgAcc1" presStyleIdx="1" presStyleCnt="3">
        <dgm:presLayoutVars>
          <dgm:bulletEnabled val="1"/>
        </dgm:presLayoutVars>
        <dgm:style>
          <a:lnRef idx="2">
            <a:schemeClr val="accent5"/>
          </a:lnRef>
          <a:fillRef idx="1">
            <a:schemeClr val="lt1"/>
          </a:fillRef>
          <a:effectRef idx="0">
            <a:schemeClr val="accent5"/>
          </a:effectRef>
          <a:fontRef idx="minor">
            <a:schemeClr val="dk1"/>
          </a:fontRef>
        </dgm:style>
      </dgm:prSet>
      <dgm:spPr/>
    </dgm:pt>
    <dgm:pt modelId="{147E0334-816F-4A1A-8800-14F784E71189}" type="pres">
      <dgm:prSet presAssocID="{E80D6BCC-B4BB-4D87-84CD-EC6500F8DC68}" presName="spaceBetweenRectangles" presStyleCnt="0"/>
      <dgm:spPr/>
    </dgm:pt>
    <dgm:pt modelId="{12435CB1-9D84-4294-A7D4-55B647DA8961}" type="pres">
      <dgm:prSet presAssocID="{0CE91E7D-D1C0-4963-B029-5BD92036768F}" presName="parentLin" presStyleCnt="0"/>
      <dgm:spPr/>
    </dgm:pt>
    <dgm:pt modelId="{8D0BFADA-0F13-4AB8-AE14-74A8629DE7EA}" type="pres">
      <dgm:prSet presAssocID="{0CE91E7D-D1C0-4963-B029-5BD92036768F}" presName="parentLeftMargin" presStyleLbl="node1" presStyleIdx="1" presStyleCnt="3"/>
      <dgm:spPr/>
    </dgm:pt>
    <dgm:pt modelId="{09973EF9-258A-451C-AF70-3280A857A43F}" type="pres">
      <dgm:prSet presAssocID="{0CE91E7D-D1C0-4963-B029-5BD92036768F}" presName="parentText" presStyleLbl="node1" presStyleIdx="2" presStyleCnt="3">
        <dgm:presLayoutVars>
          <dgm:chMax val="0"/>
          <dgm:bulletEnabled val="1"/>
        </dgm:presLayoutVars>
      </dgm:prSet>
      <dgm:spPr/>
    </dgm:pt>
    <dgm:pt modelId="{BAA52D29-C91C-439C-BACC-81B84ADAE1AF}" type="pres">
      <dgm:prSet presAssocID="{0CE91E7D-D1C0-4963-B029-5BD92036768F}" presName="negativeSpace" presStyleCnt="0"/>
      <dgm:spPr/>
    </dgm:pt>
    <dgm:pt modelId="{AA2911CE-E1F6-432F-86F7-7774E9F786B8}" type="pres">
      <dgm:prSet presAssocID="{0CE91E7D-D1C0-4963-B029-5BD92036768F}" presName="childText" presStyleLbl="conFgAcc1" presStyleIdx="2" presStyleCnt="3">
        <dgm:presLayoutVars>
          <dgm:bulletEnabled val="1"/>
        </dgm:presLayoutVars>
        <dgm:style>
          <a:lnRef idx="2">
            <a:schemeClr val="accent6"/>
          </a:lnRef>
          <a:fillRef idx="1">
            <a:schemeClr val="lt1"/>
          </a:fillRef>
          <a:effectRef idx="0">
            <a:schemeClr val="accent6"/>
          </a:effectRef>
          <a:fontRef idx="minor">
            <a:schemeClr val="dk1"/>
          </a:fontRef>
        </dgm:style>
      </dgm:prSet>
      <dgm:spPr/>
    </dgm:pt>
  </dgm:ptLst>
  <dgm:cxnLst>
    <dgm:cxn modelId="{87A1BA25-A5AC-45B3-A4A9-11AB61E2AA20}" srcId="{4D7CF111-F857-4C47-9B3F-8A94096D7983}" destId="{6332542D-FE08-4BAC-9F1F-9BD75C6E5A3E}" srcOrd="1" destOrd="0" parTransId="{C2E37176-E7A3-4A8A-A840-81D55B6F8042}" sibTransId="{E80D6BCC-B4BB-4D87-84CD-EC6500F8DC68}"/>
    <dgm:cxn modelId="{6AC6212F-5329-4EEE-AFFF-222A349CC935}" type="presOf" srcId="{0CE91E7D-D1C0-4963-B029-5BD92036768F}" destId="{09973EF9-258A-451C-AF70-3280A857A43F}" srcOrd="1" destOrd="0" presId="urn:microsoft.com/office/officeart/2005/8/layout/list1"/>
    <dgm:cxn modelId="{11ABFB41-9C1E-40A1-AE63-59B6A2E3E9E4}" type="presOf" srcId="{E1A1FBE7-DD66-4C81-8D8D-9183DCEC87E1}" destId="{3F72E61F-35A6-406C-A291-7D3C747EBF45}" srcOrd="1" destOrd="0" presId="urn:microsoft.com/office/officeart/2005/8/layout/list1"/>
    <dgm:cxn modelId="{34573063-3143-4678-9A23-5F8F9B1C2D5F}" type="presOf" srcId="{4D7CF111-F857-4C47-9B3F-8A94096D7983}" destId="{44741C54-9D1D-4FD5-A34A-1899E0EFAF19}" srcOrd="0" destOrd="0" presId="urn:microsoft.com/office/officeart/2005/8/layout/list1"/>
    <dgm:cxn modelId="{117AAD6E-E89A-4C79-B0F1-8CC15EE0D4DD}" type="presOf" srcId="{E1A1FBE7-DD66-4C81-8D8D-9183DCEC87E1}" destId="{C0BF791E-ACD4-4BA9-B04A-670A19E8FE49}" srcOrd="0" destOrd="0" presId="urn:microsoft.com/office/officeart/2005/8/layout/list1"/>
    <dgm:cxn modelId="{856E5854-C85C-4DBE-ADCD-B3E2BC4E0989}" type="presOf" srcId="{6332542D-FE08-4BAC-9F1F-9BD75C6E5A3E}" destId="{5BCE0847-0CF6-470A-B63D-DCA3D46ED741}" srcOrd="0" destOrd="0" presId="urn:microsoft.com/office/officeart/2005/8/layout/list1"/>
    <dgm:cxn modelId="{E0974A79-0A92-4999-8E0D-6CAFF9533808}" type="presOf" srcId="{0CE91E7D-D1C0-4963-B029-5BD92036768F}" destId="{8D0BFADA-0F13-4AB8-AE14-74A8629DE7EA}" srcOrd="0" destOrd="0" presId="urn:microsoft.com/office/officeart/2005/8/layout/list1"/>
    <dgm:cxn modelId="{0200159F-721A-444B-A38A-17C9F60A9912}" srcId="{4D7CF111-F857-4C47-9B3F-8A94096D7983}" destId="{0CE91E7D-D1C0-4963-B029-5BD92036768F}" srcOrd="2" destOrd="0" parTransId="{625D0081-6AFB-4FDC-96AA-1350AE4A5BCE}" sibTransId="{6B844C00-6BAA-4289-8946-6082F342E6CD}"/>
    <dgm:cxn modelId="{9FC88BDF-2346-4877-9632-8C42880C37AD}" type="presOf" srcId="{6332542D-FE08-4BAC-9F1F-9BD75C6E5A3E}" destId="{BB8C7C89-031B-4536-8441-70AF8377DB54}" srcOrd="1" destOrd="0" presId="urn:microsoft.com/office/officeart/2005/8/layout/list1"/>
    <dgm:cxn modelId="{301E7EF2-222B-4BDF-B10E-A8E68770F653}" srcId="{4D7CF111-F857-4C47-9B3F-8A94096D7983}" destId="{E1A1FBE7-DD66-4C81-8D8D-9183DCEC87E1}" srcOrd="0" destOrd="0" parTransId="{61B268E0-660F-4899-A1DF-C930C4B072DE}" sibTransId="{A087C6B5-3581-4107-908F-EE5DC04B55F7}"/>
    <dgm:cxn modelId="{6FAAFC66-8FBD-4062-8E50-E7009F549594}" type="presParOf" srcId="{44741C54-9D1D-4FD5-A34A-1899E0EFAF19}" destId="{EDACF247-7998-4096-BB82-218FCB360F42}" srcOrd="0" destOrd="0" presId="urn:microsoft.com/office/officeart/2005/8/layout/list1"/>
    <dgm:cxn modelId="{530CACF5-24E4-4F84-8F9D-4EAD3EDC0D69}" type="presParOf" srcId="{EDACF247-7998-4096-BB82-218FCB360F42}" destId="{C0BF791E-ACD4-4BA9-B04A-670A19E8FE49}" srcOrd="0" destOrd="0" presId="urn:microsoft.com/office/officeart/2005/8/layout/list1"/>
    <dgm:cxn modelId="{5DD8613D-7E41-408C-9308-0C5A57196D52}" type="presParOf" srcId="{EDACF247-7998-4096-BB82-218FCB360F42}" destId="{3F72E61F-35A6-406C-A291-7D3C747EBF45}" srcOrd="1" destOrd="0" presId="urn:microsoft.com/office/officeart/2005/8/layout/list1"/>
    <dgm:cxn modelId="{57E5808A-308E-4C00-A9B7-859D52313953}" type="presParOf" srcId="{44741C54-9D1D-4FD5-A34A-1899E0EFAF19}" destId="{A34740B8-3680-472F-A51D-38FE0DE25D34}" srcOrd="1" destOrd="0" presId="urn:microsoft.com/office/officeart/2005/8/layout/list1"/>
    <dgm:cxn modelId="{860571FC-2D8B-4E1A-B7BB-045D294D4020}" type="presParOf" srcId="{44741C54-9D1D-4FD5-A34A-1899E0EFAF19}" destId="{6D3C84EB-D9F4-49B4-8182-AB421530585E}" srcOrd="2" destOrd="0" presId="urn:microsoft.com/office/officeart/2005/8/layout/list1"/>
    <dgm:cxn modelId="{5161B9A3-83A3-481A-8EE1-1CADAD76D573}" type="presParOf" srcId="{44741C54-9D1D-4FD5-A34A-1899E0EFAF19}" destId="{95B05EC8-01D5-48CD-8383-B242B1069A88}" srcOrd="3" destOrd="0" presId="urn:microsoft.com/office/officeart/2005/8/layout/list1"/>
    <dgm:cxn modelId="{2F814DFF-A700-4E98-8FE1-C6C3F6C0E0C2}" type="presParOf" srcId="{44741C54-9D1D-4FD5-A34A-1899E0EFAF19}" destId="{BE5D14C1-0A63-4CA6-A7FE-4F7B6740BA62}" srcOrd="4" destOrd="0" presId="urn:microsoft.com/office/officeart/2005/8/layout/list1"/>
    <dgm:cxn modelId="{54DF0FD7-6AC0-4B26-8BA9-92306DDC5996}" type="presParOf" srcId="{BE5D14C1-0A63-4CA6-A7FE-4F7B6740BA62}" destId="{5BCE0847-0CF6-470A-B63D-DCA3D46ED741}" srcOrd="0" destOrd="0" presId="urn:microsoft.com/office/officeart/2005/8/layout/list1"/>
    <dgm:cxn modelId="{2D135B78-0EF6-433F-B750-86B05D0856CC}" type="presParOf" srcId="{BE5D14C1-0A63-4CA6-A7FE-4F7B6740BA62}" destId="{BB8C7C89-031B-4536-8441-70AF8377DB54}" srcOrd="1" destOrd="0" presId="urn:microsoft.com/office/officeart/2005/8/layout/list1"/>
    <dgm:cxn modelId="{E55219A1-8BEF-4584-A5C8-7880360FA802}" type="presParOf" srcId="{44741C54-9D1D-4FD5-A34A-1899E0EFAF19}" destId="{ED5E2AB5-DEFA-4474-AEBF-D36A69040EDD}" srcOrd="5" destOrd="0" presId="urn:microsoft.com/office/officeart/2005/8/layout/list1"/>
    <dgm:cxn modelId="{E88A8C52-03FB-440A-823D-2EDE4633FE7F}" type="presParOf" srcId="{44741C54-9D1D-4FD5-A34A-1899E0EFAF19}" destId="{CF402531-6C68-4682-A554-C2577496ABC4}" srcOrd="6" destOrd="0" presId="urn:microsoft.com/office/officeart/2005/8/layout/list1"/>
    <dgm:cxn modelId="{391AF05B-2566-4927-83A3-944966E5658E}" type="presParOf" srcId="{44741C54-9D1D-4FD5-A34A-1899E0EFAF19}" destId="{147E0334-816F-4A1A-8800-14F784E71189}" srcOrd="7" destOrd="0" presId="urn:microsoft.com/office/officeart/2005/8/layout/list1"/>
    <dgm:cxn modelId="{29ECD362-0F71-44BE-BC9E-C042C7952E4A}" type="presParOf" srcId="{44741C54-9D1D-4FD5-A34A-1899E0EFAF19}" destId="{12435CB1-9D84-4294-A7D4-55B647DA8961}" srcOrd="8" destOrd="0" presId="urn:microsoft.com/office/officeart/2005/8/layout/list1"/>
    <dgm:cxn modelId="{B957223F-C21E-4BCD-997B-4C2089008B28}" type="presParOf" srcId="{12435CB1-9D84-4294-A7D4-55B647DA8961}" destId="{8D0BFADA-0F13-4AB8-AE14-74A8629DE7EA}" srcOrd="0" destOrd="0" presId="urn:microsoft.com/office/officeart/2005/8/layout/list1"/>
    <dgm:cxn modelId="{9A09B318-62D0-4CFE-A210-6BDAA21C43A1}" type="presParOf" srcId="{12435CB1-9D84-4294-A7D4-55B647DA8961}" destId="{09973EF9-258A-451C-AF70-3280A857A43F}" srcOrd="1" destOrd="0" presId="urn:microsoft.com/office/officeart/2005/8/layout/list1"/>
    <dgm:cxn modelId="{DACB20B3-97CE-4279-86DD-D2A873B94479}" type="presParOf" srcId="{44741C54-9D1D-4FD5-A34A-1899E0EFAF19}" destId="{BAA52D29-C91C-439C-BACC-81B84ADAE1AF}" srcOrd="9" destOrd="0" presId="urn:microsoft.com/office/officeart/2005/8/layout/list1"/>
    <dgm:cxn modelId="{8C8AAF92-1565-4936-8E90-D85561B82852}" type="presParOf" srcId="{44741C54-9D1D-4FD5-A34A-1899E0EFAF19}" destId="{AA2911CE-E1F6-432F-86F7-7774E9F786B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D21A61-BAAD-4430-944D-AD9EA4EBE274}"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08DF6FBD-ADD4-440E-8494-BBB179347FB3}">
      <dgm:prSet phldrT="[Text]" custT="1"/>
      <dgm:spPr/>
      <dgm:t>
        <a:bodyPr/>
        <a:lstStyle/>
        <a:p>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Organic Electronic Lab</a:t>
          </a:r>
        </a:p>
        <a:p>
          <a:r>
            <a:rPr lang="en-US" altLang="zh-CN" sz="1400" b="1" dirty="0">
              <a:solidFill>
                <a:schemeClr val="tx2"/>
              </a:solidFill>
              <a:latin typeface="Tahoma" panose="020B0604030504040204" pitchFamily="34" charset="0"/>
              <a:ea typeface="Tahoma" panose="020B0604030504040204" pitchFamily="34" charset="0"/>
              <a:cs typeface="Tahoma" panose="020B0604030504040204" pitchFamily="34" charset="0"/>
            </a:rPr>
            <a:t>Dr. </a:t>
          </a:r>
          <a:r>
            <a:rPr lang="en-US" altLang="zh-CN" sz="1400" b="1" dirty="0" err="1">
              <a:solidFill>
                <a:schemeClr val="tx2"/>
              </a:solidFill>
              <a:latin typeface="Tahoma" panose="020B0604030504040204" pitchFamily="34" charset="0"/>
              <a:ea typeface="Tahoma" panose="020B0604030504040204" pitchFamily="34" charset="0"/>
              <a:cs typeface="Tahoma" panose="020B0604030504040204" pitchFamily="34" charset="0"/>
            </a:rPr>
            <a:t>Qiquan</a:t>
          </a:r>
          <a:r>
            <a:rPr lang="en-US" altLang="zh-CN" sz="1400" b="1"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tx2"/>
              </a:solidFill>
              <a:latin typeface="Tahoma" panose="020B0604030504040204" pitchFamily="34" charset="0"/>
              <a:ea typeface="Tahoma" panose="020B0604030504040204" pitchFamily="34" charset="0"/>
              <a:cs typeface="Tahoma" panose="020B0604030504040204" pitchFamily="34" charset="0"/>
            </a:rPr>
            <a:t>Qiao</a:t>
          </a:r>
          <a:endParaRPr lang="en-US" sz="1400" b="1" dirty="0"/>
        </a:p>
      </dgm:t>
    </dgm:pt>
    <dgm:pt modelId="{D8C88D6B-D204-417C-85CD-3F900453931C}" type="parTrans" cxnId="{6987EB01-83BD-4116-9930-A40015F2A8E0}">
      <dgm:prSet/>
      <dgm:spPr/>
      <dgm:t>
        <a:bodyPr/>
        <a:lstStyle/>
        <a:p>
          <a:endParaRPr lang="en-US"/>
        </a:p>
      </dgm:t>
    </dgm:pt>
    <dgm:pt modelId="{6C173065-A7FE-43D2-82A6-028EAC808CF4}" type="sibTrans" cxnId="{6987EB01-83BD-4116-9930-A40015F2A8E0}">
      <dgm:prSet/>
      <dgm:spPr/>
      <dgm:t>
        <a:bodyPr/>
        <a:lstStyle/>
        <a:p>
          <a:endParaRPr lang="en-US"/>
        </a:p>
      </dgm:t>
    </dgm:pt>
    <dgm:pt modelId="{99F1E6AC-B7D2-40CD-9E71-1D95D2D6B14F}">
      <dgm:prSet phldrT="[Text]" custT="1"/>
      <dgm:spPr/>
      <dgm:t>
        <a:bodyPr/>
        <a:lstStyle/>
        <a:p>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Department of </a:t>
          </a:r>
          <a:r>
            <a:rPr lang="en-US" altLang="zh-CN" sz="1400" dirty="0">
              <a:solidFill>
                <a:schemeClr val="tx2"/>
              </a:solidFill>
              <a:latin typeface="Tahoma" panose="020B0604030504040204" pitchFamily="34" charset="0"/>
              <a:ea typeface="Tahoma" panose="020B0604030504040204" pitchFamily="34" charset="0"/>
              <a:cs typeface="Tahoma" panose="020B0604030504040204" pitchFamily="34" charset="0"/>
            </a:rPr>
            <a:t>Electrical</a:t>
          </a:r>
          <a:r>
            <a:rPr lang="zh-CN" alt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dirty="0">
              <a:solidFill>
                <a:schemeClr val="tx2"/>
              </a:solidFill>
              <a:latin typeface="Tahoma" panose="020B0604030504040204" pitchFamily="34" charset="0"/>
              <a:ea typeface="Tahoma" panose="020B0604030504040204" pitchFamily="34" charset="0"/>
              <a:cs typeface="Tahoma" panose="020B0604030504040204" pitchFamily="34" charset="0"/>
            </a:rPr>
            <a:t>Engineering</a:t>
          </a:r>
          <a:r>
            <a:rPr lang="zh-CN" alt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dirty="0">
              <a:solidFill>
                <a:schemeClr val="tx2"/>
              </a:solidFill>
              <a:latin typeface="Tahoma" panose="020B0604030504040204" pitchFamily="34" charset="0"/>
              <a:ea typeface="Tahoma" panose="020B0604030504040204" pitchFamily="34" charset="0"/>
              <a:cs typeface="Tahoma" panose="020B0604030504040204" pitchFamily="34" charset="0"/>
            </a:rPr>
            <a:t>and</a:t>
          </a:r>
          <a:r>
            <a:rPr lang="zh-CN" alt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dirty="0">
              <a:solidFill>
                <a:schemeClr val="tx2"/>
              </a:solidFill>
              <a:latin typeface="Tahoma" panose="020B0604030504040204" pitchFamily="34" charset="0"/>
              <a:ea typeface="Tahoma" panose="020B0604030504040204" pitchFamily="34" charset="0"/>
              <a:cs typeface="Tahoma" panose="020B0604030504040204" pitchFamily="34" charset="0"/>
            </a:rPr>
            <a:t>Computer</a:t>
          </a:r>
          <a:r>
            <a:rPr lang="zh-CN" alt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dirty="0">
              <a:solidFill>
                <a:schemeClr val="tx2"/>
              </a:solidFill>
              <a:latin typeface="Tahoma" panose="020B0604030504040204" pitchFamily="34" charset="0"/>
              <a:ea typeface="Tahoma" panose="020B0604030504040204" pitchFamily="34" charset="0"/>
              <a:cs typeface="Tahoma" panose="020B0604030504040204" pitchFamily="34" charset="0"/>
            </a:rPr>
            <a:t>Science</a:t>
          </a:r>
          <a:endParaRPr lang="en-US" sz="14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Dr. Zhen Ni</a:t>
          </a:r>
          <a:endParaRPr lang="en-US" sz="1400" b="1" dirty="0"/>
        </a:p>
      </dgm:t>
    </dgm:pt>
    <dgm:pt modelId="{80CABDA3-BC83-4C82-B373-4FB655794805}" type="parTrans" cxnId="{4D4CC8A0-03DF-4C02-8739-2C8363A0EF31}">
      <dgm:prSet/>
      <dgm:spPr/>
      <dgm:t>
        <a:bodyPr/>
        <a:lstStyle/>
        <a:p>
          <a:endParaRPr lang="en-US"/>
        </a:p>
      </dgm:t>
    </dgm:pt>
    <dgm:pt modelId="{8E808927-3CC0-4966-B4E4-1C1B6DE3C1C8}" type="sibTrans" cxnId="{4D4CC8A0-03DF-4C02-8739-2C8363A0EF31}">
      <dgm:prSet/>
      <dgm:spPr/>
      <dgm:t>
        <a:bodyPr/>
        <a:lstStyle/>
        <a:p>
          <a:endParaRPr lang="en-US"/>
        </a:p>
      </dgm:t>
    </dgm:pt>
    <dgm:pt modelId="{2F1E2E4E-3CE9-43C3-ADB7-492C6D541399}">
      <dgm:prSet phldrT="[Text]" custT="1"/>
      <dgm:spPr/>
      <dgm:t>
        <a:bodyPr/>
        <a:lstStyle/>
        <a:p>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Bioinformatics and Mathematical  Biosciences Lab</a:t>
          </a:r>
        </a:p>
        <a:p>
          <a:r>
            <a:rPr 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Dr. Qin Ma</a:t>
          </a:r>
          <a:endParaRPr lang="en-US" sz="1400" b="1" dirty="0"/>
        </a:p>
      </dgm:t>
    </dgm:pt>
    <dgm:pt modelId="{C6E8B50B-DE3B-4488-A241-24EEDF765786}" type="parTrans" cxnId="{66F47C0B-C5CB-426C-B107-8E03CF34467E}">
      <dgm:prSet/>
      <dgm:spPr/>
      <dgm:t>
        <a:bodyPr/>
        <a:lstStyle/>
        <a:p>
          <a:endParaRPr lang="en-US"/>
        </a:p>
      </dgm:t>
    </dgm:pt>
    <dgm:pt modelId="{DB76A7BA-036A-43E9-A3EF-C3F32AA5C06D}" type="sibTrans" cxnId="{66F47C0B-C5CB-426C-B107-8E03CF34467E}">
      <dgm:prSet/>
      <dgm:spPr/>
      <dgm:t>
        <a:bodyPr/>
        <a:lstStyle/>
        <a:p>
          <a:endParaRPr lang="en-US"/>
        </a:p>
      </dgm:t>
    </dgm:pt>
    <dgm:pt modelId="{6E18CCA2-FEE1-428B-BFEB-28DE2CB5B6B8}">
      <dgm:prSet/>
      <dgm:spPr/>
      <dgm:t>
        <a:bodyPr/>
        <a:lstStyle/>
        <a:p>
          <a:endParaRPr lang="en-US"/>
        </a:p>
      </dgm:t>
    </dgm:pt>
    <dgm:pt modelId="{647FB867-CC39-4E32-A327-D1057C405634}" type="parTrans" cxnId="{239D3249-3DCC-42B0-8EB9-D2C1F5239536}">
      <dgm:prSet/>
      <dgm:spPr/>
      <dgm:t>
        <a:bodyPr/>
        <a:lstStyle/>
        <a:p>
          <a:endParaRPr lang="en-US"/>
        </a:p>
      </dgm:t>
    </dgm:pt>
    <dgm:pt modelId="{4B71E2F4-B2EC-4267-ACE4-F4DF135E42FC}" type="sibTrans" cxnId="{239D3249-3DCC-42B0-8EB9-D2C1F5239536}">
      <dgm:prSet/>
      <dgm:spPr/>
      <dgm:t>
        <a:bodyPr/>
        <a:lstStyle/>
        <a:p>
          <a:endParaRPr lang="en-US"/>
        </a:p>
      </dgm:t>
    </dgm:pt>
    <dgm:pt modelId="{B1590544-7620-4835-B3C4-5AAC86365EA4}" type="pres">
      <dgm:prSet presAssocID="{7CD21A61-BAAD-4430-944D-AD9EA4EBE274}" presName="Name0" presStyleCnt="0">
        <dgm:presLayoutVars>
          <dgm:chMax val="7"/>
          <dgm:chPref val="7"/>
          <dgm:dir/>
          <dgm:animLvl val="lvl"/>
        </dgm:presLayoutVars>
      </dgm:prSet>
      <dgm:spPr/>
    </dgm:pt>
    <dgm:pt modelId="{3A5DF296-8922-4EA0-8241-657E9C2D5E64}" type="pres">
      <dgm:prSet presAssocID="{08DF6FBD-ADD4-440E-8494-BBB179347FB3}" presName="Accent1" presStyleCnt="0"/>
      <dgm:spPr/>
    </dgm:pt>
    <dgm:pt modelId="{7EA741E1-E3E2-4D06-B547-F3FC435A8460}" type="pres">
      <dgm:prSet presAssocID="{08DF6FBD-ADD4-440E-8494-BBB179347FB3}" presName="Accent" presStyleLbl="node1" presStyleIdx="0" presStyleCnt="4" custAng="16200000" custScaleX="154582" custScaleY="154582" custLinFactX="-71603" custLinFactNeighborX="-100000" custLinFactNeighborY="64387">
        <dgm:style>
          <a:lnRef idx="3">
            <a:schemeClr val="lt1"/>
          </a:lnRef>
          <a:fillRef idx="1">
            <a:schemeClr val="accent3"/>
          </a:fillRef>
          <a:effectRef idx="1">
            <a:schemeClr val="accent3"/>
          </a:effectRef>
          <a:fontRef idx="minor">
            <a:schemeClr val="lt1"/>
          </a:fontRef>
        </dgm:style>
      </dgm:prSet>
      <dgm:spPr/>
    </dgm:pt>
    <dgm:pt modelId="{769AEDCC-2CEC-4BAF-A46A-BBE7DA9FFAC1}" type="pres">
      <dgm:prSet presAssocID="{08DF6FBD-ADD4-440E-8494-BBB179347FB3}" presName="Parent1" presStyleLbl="revTx" presStyleIdx="0" presStyleCnt="4" custScaleX="169460" custLinFactX="-113194" custLinFactY="100000" custLinFactNeighborX="-200000" custLinFactNeighborY="118571">
        <dgm:presLayoutVars>
          <dgm:chMax val="1"/>
          <dgm:chPref val="1"/>
          <dgm:bulletEnabled val="1"/>
        </dgm:presLayoutVars>
      </dgm:prSet>
      <dgm:spPr/>
    </dgm:pt>
    <dgm:pt modelId="{837C9F2F-A85F-4F96-A479-038C0F855A3B}" type="pres">
      <dgm:prSet presAssocID="{99F1E6AC-B7D2-40CD-9E71-1D95D2D6B14F}" presName="Accent2" presStyleCnt="0"/>
      <dgm:spPr/>
    </dgm:pt>
    <dgm:pt modelId="{31AA026C-BE58-448B-B7A8-A87A7EB0F539}" type="pres">
      <dgm:prSet presAssocID="{99F1E6AC-B7D2-40CD-9E71-1D95D2D6B14F}" presName="Accent" presStyleLbl="node1" presStyleIdx="1" presStyleCnt="4" custAng="16200000" custScaleX="154582" custScaleY="154582" custLinFactNeighborX="-52209" custLinFactNeighborY="70710">
        <dgm:style>
          <a:lnRef idx="1">
            <a:schemeClr val="accent5"/>
          </a:lnRef>
          <a:fillRef idx="2">
            <a:schemeClr val="accent5"/>
          </a:fillRef>
          <a:effectRef idx="1">
            <a:schemeClr val="accent5"/>
          </a:effectRef>
          <a:fontRef idx="minor">
            <a:schemeClr val="dk1"/>
          </a:fontRef>
        </dgm:style>
      </dgm:prSet>
      <dgm:spPr/>
    </dgm:pt>
    <dgm:pt modelId="{5FE5E58D-B734-4F8F-905C-24EE298EAE5D}" type="pres">
      <dgm:prSet presAssocID="{99F1E6AC-B7D2-40CD-9E71-1D95D2D6B14F}" presName="Parent2" presStyleLbl="revTx" presStyleIdx="1" presStyleCnt="4" custScaleX="195850" custLinFactY="100000" custLinFactNeighborX="-92175" custLinFactNeighborY="183341">
        <dgm:presLayoutVars>
          <dgm:chMax val="1"/>
          <dgm:chPref val="1"/>
          <dgm:bulletEnabled val="1"/>
        </dgm:presLayoutVars>
      </dgm:prSet>
      <dgm:spPr/>
    </dgm:pt>
    <dgm:pt modelId="{F8104D90-BC9F-4B7A-ACA5-E9BAE84A5D55}" type="pres">
      <dgm:prSet presAssocID="{2F1E2E4E-3CE9-43C3-ADB7-492C6D541399}" presName="Accent3" presStyleCnt="0"/>
      <dgm:spPr/>
    </dgm:pt>
    <dgm:pt modelId="{387270B1-2D17-4E9E-A4E9-7D2F09DBBE1B}" type="pres">
      <dgm:prSet presAssocID="{2F1E2E4E-3CE9-43C3-ADB7-492C6D541399}" presName="Accent" presStyleLbl="node1" presStyleIdx="2" presStyleCnt="4" custAng="16200000" custScaleX="154582" custScaleY="154582" custLinFactNeighborX="8033" custLinFactNeighborY="-50755"/>
      <dgm:spPr/>
    </dgm:pt>
    <dgm:pt modelId="{EA551C5E-54EB-443D-AB19-428FEBCDBCA5}" type="pres">
      <dgm:prSet presAssocID="{2F1E2E4E-3CE9-43C3-ADB7-492C6D541399}" presName="Parent3" presStyleLbl="revTx" presStyleIdx="2" presStyleCnt="4" custScaleX="219147" custLinFactY="-97758" custLinFactNeighborX="14799" custLinFactNeighborY="-100000">
        <dgm:presLayoutVars>
          <dgm:chMax val="1"/>
          <dgm:chPref val="1"/>
          <dgm:bulletEnabled val="1"/>
        </dgm:presLayoutVars>
      </dgm:prSet>
      <dgm:spPr/>
    </dgm:pt>
    <dgm:pt modelId="{30AB1855-8464-430C-93D7-020C4C7A0D72}" type="pres">
      <dgm:prSet presAssocID="{6E18CCA2-FEE1-428B-BFEB-28DE2CB5B6B8}" presName="Accent4" presStyleCnt="0"/>
      <dgm:spPr/>
    </dgm:pt>
    <dgm:pt modelId="{8FA01464-7C3E-4300-AE62-E59375B59B50}" type="pres">
      <dgm:prSet presAssocID="{6E18CCA2-FEE1-428B-BFEB-28DE2CB5B6B8}" presName="Accent" presStyleLbl="node1" presStyleIdx="3" presStyleCnt="4" custAng="16200000" custScaleX="154582" custScaleY="154582" custLinFactX="58540" custLinFactNeighborX="100000" custLinFactNeighborY="-47247">
        <dgm:style>
          <a:lnRef idx="1">
            <a:schemeClr val="accent2"/>
          </a:lnRef>
          <a:fillRef idx="2">
            <a:schemeClr val="accent2"/>
          </a:fillRef>
          <a:effectRef idx="1">
            <a:schemeClr val="accent2"/>
          </a:effectRef>
          <a:fontRef idx="minor">
            <a:schemeClr val="dk1"/>
          </a:fontRef>
        </dgm:style>
      </dgm:prSet>
      <dgm:spPr/>
    </dgm:pt>
    <dgm:pt modelId="{976F46BC-8258-4993-8E65-C48923F869C4}" type="pres">
      <dgm:prSet presAssocID="{6E18CCA2-FEE1-428B-BFEB-28DE2CB5B6B8}" presName="Parent4" presStyleLbl="revTx" presStyleIdx="3" presStyleCnt="4">
        <dgm:presLayoutVars>
          <dgm:chMax val="1"/>
          <dgm:chPref val="1"/>
          <dgm:bulletEnabled val="1"/>
        </dgm:presLayoutVars>
      </dgm:prSet>
      <dgm:spPr/>
    </dgm:pt>
  </dgm:ptLst>
  <dgm:cxnLst>
    <dgm:cxn modelId="{6987EB01-83BD-4116-9930-A40015F2A8E0}" srcId="{7CD21A61-BAAD-4430-944D-AD9EA4EBE274}" destId="{08DF6FBD-ADD4-440E-8494-BBB179347FB3}" srcOrd="0" destOrd="0" parTransId="{D8C88D6B-D204-417C-85CD-3F900453931C}" sibTransId="{6C173065-A7FE-43D2-82A6-028EAC808CF4}"/>
    <dgm:cxn modelId="{30E7F903-D7B6-426B-B7BD-673A90F373CB}" type="presOf" srcId="{6E18CCA2-FEE1-428B-BFEB-28DE2CB5B6B8}" destId="{976F46BC-8258-4993-8E65-C48923F869C4}" srcOrd="0" destOrd="0" presId="urn:microsoft.com/office/officeart/2009/layout/CircleArrowProcess"/>
    <dgm:cxn modelId="{66F47C0B-C5CB-426C-B107-8E03CF34467E}" srcId="{7CD21A61-BAAD-4430-944D-AD9EA4EBE274}" destId="{2F1E2E4E-3CE9-43C3-ADB7-492C6D541399}" srcOrd="2" destOrd="0" parTransId="{C6E8B50B-DE3B-4488-A241-24EEDF765786}" sibTransId="{DB76A7BA-036A-43E9-A3EF-C3F32AA5C06D}"/>
    <dgm:cxn modelId="{29D9D82B-FD61-4717-BC65-490122B1E3AE}" type="presOf" srcId="{7CD21A61-BAAD-4430-944D-AD9EA4EBE274}" destId="{B1590544-7620-4835-B3C4-5AAC86365EA4}" srcOrd="0" destOrd="0" presId="urn:microsoft.com/office/officeart/2009/layout/CircleArrowProcess"/>
    <dgm:cxn modelId="{F60BF62D-014F-4515-8AA7-795AC4B58ACA}" type="presOf" srcId="{99F1E6AC-B7D2-40CD-9E71-1D95D2D6B14F}" destId="{5FE5E58D-B734-4F8F-905C-24EE298EAE5D}" srcOrd="0" destOrd="0" presId="urn:microsoft.com/office/officeart/2009/layout/CircleArrowProcess"/>
    <dgm:cxn modelId="{239D3249-3DCC-42B0-8EB9-D2C1F5239536}" srcId="{7CD21A61-BAAD-4430-944D-AD9EA4EBE274}" destId="{6E18CCA2-FEE1-428B-BFEB-28DE2CB5B6B8}" srcOrd="3" destOrd="0" parTransId="{647FB867-CC39-4E32-A327-D1057C405634}" sibTransId="{4B71E2F4-B2EC-4267-ACE4-F4DF135E42FC}"/>
    <dgm:cxn modelId="{09BBCF54-AF14-463B-9947-B913F5C948E1}" type="presOf" srcId="{08DF6FBD-ADD4-440E-8494-BBB179347FB3}" destId="{769AEDCC-2CEC-4BAF-A46A-BBE7DA9FFAC1}" srcOrd="0" destOrd="0" presId="urn:microsoft.com/office/officeart/2009/layout/CircleArrowProcess"/>
    <dgm:cxn modelId="{892D9899-F520-4E69-BCA9-9521FA6EFAD1}" type="presOf" srcId="{2F1E2E4E-3CE9-43C3-ADB7-492C6D541399}" destId="{EA551C5E-54EB-443D-AB19-428FEBCDBCA5}" srcOrd="0" destOrd="0" presId="urn:microsoft.com/office/officeart/2009/layout/CircleArrowProcess"/>
    <dgm:cxn modelId="{4D4CC8A0-03DF-4C02-8739-2C8363A0EF31}" srcId="{7CD21A61-BAAD-4430-944D-AD9EA4EBE274}" destId="{99F1E6AC-B7D2-40CD-9E71-1D95D2D6B14F}" srcOrd="1" destOrd="0" parTransId="{80CABDA3-BC83-4C82-B373-4FB655794805}" sibTransId="{8E808927-3CC0-4966-B4E4-1C1B6DE3C1C8}"/>
    <dgm:cxn modelId="{C58DEA45-90D0-4892-95D8-18CB0F22EC9C}" type="presParOf" srcId="{B1590544-7620-4835-B3C4-5AAC86365EA4}" destId="{3A5DF296-8922-4EA0-8241-657E9C2D5E64}" srcOrd="0" destOrd="0" presId="urn:microsoft.com/office/officeart/2009/layout/CircleArrowProcess"/>
    <dgm:cxn modelId="{12CCF2B1-B530-4F5F-9479-C3E97F56FE5D}" type="presParOf" srcId="{3A5DF296-8922-4EA0-8241-657E9C2D5E64}" destId="{7EA741E1-E3E2-4D06-B547-F3FC435A8460}" srcOrd="0" destOrd="0" presId="urn:microsoft.com/office/officeart/2009/layout/CircleArrowProcess"/>
    <dgm:cxn modelId="{FA764F90-2FD8-49D1-884A-B1710A1EE2D3}" type="presParOf" srcId="{B1590544-7620-4835-B3C4-5AAC86365EA4}" destId="{769AEDCC-2CEC-4BAF-A46A-BBE7DA9FFAC1}" srcOrd="1" destOrd="0" presId="urn:microsoft.com/office/officeart/2009/layout/CircleArrowProcess"/>
    <dgm:cxn modelId="{0C5495D6-CAA1-49CC-AD85-C8B72A6153E0}" type="presParOf" srcId="{B1590544-7620-4835-B3C4-5AAC86365EA4}" destId="{837C9F2F-A85F-4F96-A479-038C0F855A3B}" srcOrd="2" destOrd="0" presId="urn:microsoft.com/office/officeart/2009/layout/CircleArrowProcess"/>
    <dgm:cxn modelId="{DC620A10-F39C-4554-8E79-F02FF3FBF3E0}" type="presParOf" srcId="{837C9F2F-A85F-4F96-A479-038C0F855A3B}" destId="{31AA026C-BE58-448B-B7A8-A87A7EB0F539}" srcOrd="0" destOrd="0" presId="urn:microsoft.com/office/officeart/2009/layout/CircleArrowProcess"/>
    <dgm:cxn modelId="{FD218C61-5F59-4FD3-BA7A-9F534CE6711E}" type="presParOf" srcId="{B1590544-7620-4835-B3C4-5AAC86365EA4}" destId="{5FE5E58D-B734-4F8F-905C-24EE298EAE5D}" srcOrd="3" destOrd="0" presId="urn:microsoft.com/office/officeart/2009/layout/CircleArrowProcess"/>
    <dgm:cxn modelId="{0C9592A4-7D12-4F18-B1EC-D4D32E62AC50}" type="presParOf" srcId="{B1590544-7620-4835-B3C4-5AAC86365EA4}" destId="{F8104D90-BC9F-4B7A-ACA5-E9BAE84A5D55}" srcOrd="4" destOrd="0" presId="urn:microsoft.com/office/officeart/2009/layout/CircleArrowProcess"/>
    <dgm:cxn modelId="{3662A53D-EE3C-42D5-981E-DFD31393D284}" type="presParOf" srcId="{F8104D90-BC9F-4B7A-ACA5-E9BAE84A5D55}" destId="{387270B1-2D17-4E9E-A4E9-7D2F09DBBE1B}" srcOrd="0" destOrd="0" presId="urn:microsoft.com/office/officeart/2009/layout/CircleArrowProcess"/>
    <dgm:cxn modelId="{F55DA527-1BEF-4FBF-816E-A5969D03C86B}" type="presParOf" srcId="{B1590544-7620-4835-B3C4-5AAC86365EA4}" destId="{EA551C5E-54EB-443D-AB19-428FEBCDBCA5}" srcOrd="5" destOrd="0" presId="urn:microsoft.com/office/officeart/2009/layout/CircleArrowProcess"/>
    <dgm:cxn modelId="{E381B720-6FA3-4627-B498-3C0C786A2F81}" type="presParOf" srcId="{B1590544-7620-4835-B3C4-5AAC86365EA4}" destId="{30AB1855-8464-430C-93D7-020C4C7A0D72}" srcOrd="6" destOrd="0" presId="urn:microsoft.com/office/officeart/2009/layout/CircleArrowProcess"/>
    <dgm:cxn modelId="{A63E2F1B-EBA6-46B6-B4CD-693FD2F4E203}" type="presParOf" srcId="{30AB1855-8464-430C-93D7-020C4C7A0D72}" destId="{8FA01464-7C3E-4300-AE62-E59375B59B50}" srcOrd="0" destOrd="0" presId="urn:microsoft.com/office/officeart/2009/layout/CircleArrowProcess"/>
    <dgm:cxn modelId="{C08AAB97-9419-4CD6-BB52-83D7C2D45BA7}" type="presParOf" srcId="{B1590544-7620-4835-B3C4-5AAC86365EA4}" destId="{976F46BC-8258-4993-8E65-C48923F869C4}"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C84EB-D9F4-49B4-8182-AB421530585E}">
      <dsp:nvSpPr>
        <dsp:cNvPr id="0" name=""/>
        <dsp:cNvSpPr/>
      </dsp:nvSpPr>
      <dsp:spPr>
        <a:xfrm>
          <a:off x="0" y="471473"/>
          <a:ext cx="8125883" cy="7056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sp>
    <dsp:sp modelId="{3F72E61F-35A6-406C-A291-7D3C747EBF45}">
      <dsp:nvSpPr>
        <dsp:cNvPr id="0" name=""/>
        <dsp:cNvSpPr/>
      </dsp:nvSpPr>
      <dsp:spPr>
        <a:xfrm>
          <a:off x="406294" y="58193"/>
          <a:ext cx="5688118" cy="826560"/>
        </a:xfrm>
        <a:prstGeom prst="round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14997" tIns="0" rIns="214997" bIns="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2"/>
              </a:solidFill>
              <a:latin typeface="Tahoma" panose="020B0604030504040204" pitchFamily="34" charset="0"/>
              <a:ea typeface="Tahoma" panose="020B0604030504040204" pitchFamily="34" charset="0"/>
              <a:cs typeface="Tahoma" panose="020B0604030504040204" pitchFamily="34" charset="0"/>
            </a:rPr>
            <a:t>Self-introduction</a:t>
          </a:r>
          <a:endParaRPr lang="en-US" sz="2800" kern="1200" dirty="0"/>
        </a:p>
      </dsp:txBody>
      <dsp:txXfrm>
        <a:off x="446643" y="98542"/>
        <a:ext cx="5607420" cy="745862"/>
      </dsp:txXfrm>
    </dsp:sp>
    <dsp:sp modelId="{CF402531-6C68-4682-A554-C2577496ABC4}">
      <dsp:nvSpPr>
        <dsp:cNvPr id="0" name=""/>
        <dsp:cNvSpPr/>
      </dsp:nvSpPr>
      <dsp:spPr>
        <a:xfrm>
          <a:off x="0" y="1741553"/>
          <a:ext cx="8125883" cy="705600"/>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sp>
    <dsp:sp modelId="{BB8C7C89-031B-4536-8441-70AF8377DB54}">
      <dsp:nvSpPr>
        <dsp:cNvPr id="0" name=""/>
        <dsp:cNvSpPr/>
      </dsp:nvSpPr>
      <dsp:spPr>
        <a:xfrm>
          <a:off x="406294" y="1328273"/>
          <a:ext cx="5688118" cy="826560"/>
        </a:xfrm>
        <a:prstGeom prst="roundRect">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14997" tIns="0" rIns="214997" bIns="0" numCol="1" spcCol="1270" anchor="ctr" anchorCtr="0">
          <a:noAutofit/>
        </a:bodyPr>
        <a:lstStyle/>
        <a:p>
          <a:pPr marL="0" lvl="0" indent="0" algn="l" defTabSz="1244600">
            <a:lnSpc>
              <a:spcPct val="90000"/>
            </a:lnSpc>
            <a:spcBef>
              <a:spcPct val="0"/>
            </a:spcBef>
            <a:spcAft>
              <a:spcPct val="35000"/>
            </a:spcAft>
            <a:buNone/>
          </a:pPr>
          <a:r>
            <a:rPr lang="en-US" sz="2800" kern="1200" dirty="0">
              <a:solidFill>
                <a:sysClr val="windowText" lastClr="000000"/>
              </a:solidFill>
            </a:rPr>
            <a:t>Skills</a:t>
          </a:r>
        </a:p>
      </dsp:txBody>
      <dsp:txXfrm>
        <a:off x="446643" y="1368622"/>
        <a:ext cx="5607420" cy="745862"/>
      </dsp:txXfrm>
    </dsp:sp>
    <dsp:sp modelId="{AA2911CE-E1F6-432F-86F7-7774E9F786B8}">
      <dsp:nvSpPr>
        <dsp:cNvPr id="0" name=""/>
        <dsp:cNvSpPr/>
      </dsp:nvSpPr>
      <dsp:spPr>
        <a:xfrm>
          <a:off x="0" y="3011633"/>
          <a:ext cx="8125883" cy="70560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sp>
    <dsp:sp modelId="{09973EF9-258A-451C-AF70-3280A857A43F}">
      <dsp:nvSpPr>
        <dsp:cNvPr id="0" name=""/>
        <dsp:cNvSpPr/>
      </dsp:nvSpPr>
      <dsp:spPr>
        <a:xfrm>
          <a:off x="406294" y="2598353"/>
          <a:ext cx="5688118"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97" tIns="0" rIns="214997" bIns="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2"/>
              </a:solidFill>
              <a:latin typeface="Tahoma" panose="020B0604030504040204" pitchFamily="34" charset="0"/>
              <a:ea typeface="Tahoma" panose="020B0604030504040204" pitchFamily="34" charset="0"/>
              <a:cs typeface="Tahoma" panose="020B0604030504040204" pitchFamily="34" charset="0"/>
            </a:rPr>
            <a:t>Research </a:t>
          </a:r>
          <a:r>
            <a:rPr lang="en-US" altLang="zh-CN" sz="2800" kern="1200" dirty="0">
              <a:solidFill>
                <a:schemeClr val="tx2"/>
              </a:solidFill>
              <a:latin typeface="Tahoma" panose="020B0604030504040204" pitchFamily="34" charset="0"/>
              <a:ea typeface="Tahoma" panose="020B0604030504040204" pitchFamily="34" charset="0"/>
              <a:cs typeface="Tahoma" panose="020B0604030504040204" pitchFamily="34" charset="0"/>
            </a:rPr>
            <a:t>projects</a:t>
          </a:r>
          <a:endParaRPr lang="en-US" sz="2800" kern="1200" dirty="0"/>
        </a:p>
      </dsp:txBody>
      <dsp:txXfrm>
        <a:off x="446643" y="2638702"/>
        <a:ext cx="5607420"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41E1-E3E2-4D06-B547-F3FC435A8460}">
      <dsp:nvSpPr>
        <dsp:cNvPr id="0" name=""/>
        <dsp:cNvSpPr/>
      </dsp:nvSpPr>
      <dsp:spPr>
        <a:xfrm rot="16200000">
          <a:off x="-496839" y="768743"/>
          <a:ext cx="3045634" cy="3045944"/>
        </a:xfrm>
        <a:prstGeom prst="circularArrow">
          <a:avLst>
            <a:gd name="adj1" fmla="val 10980"/>
            <a:gd name="adj2" fmla="val 1142322"/>
            <a:gd name="adj3" fmla="val 4500000"/>
            <a:gd name="adj4" fmla="val 10800000"/>
            <a:gd name="adj5" fmla="val 12500"/>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sp>
    <dsp:sp modelId="{769AEDCC-2CEC-4BAF-A46A-BBE7DA9FFAC1}">
      <dsp:nvSpPr>
        <dsp:cNvPr id="0" name=""/>
        <dsp:cNvSpPr/>
      </dsp:nvSpPr>
      <dsp:spPr>
        <a:xfrm>
          <a:off x="31403" y="1952510"/>
          <a:ext cx="1863221" cy="54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Organic Electronic Lab</a:t>
          </a:r>
        </a:p>
        <a:p>
          <a:pPr marL="0" lvl="0" indent="0" algn="ctr" defTabSz="622300">
            <a:lnSpc>
              <a:spcPct val="90000"/>
            </a:lnSpc>
            <a:spcBef>
              <a:spcPct val="0"/>
            </a:spcBef>
            <a:spcAft>
              <a:spcPct val="35000"/>
            </a:spcAft>
            <a:buNone/>
          </a:pPr>
          <a:r>
            <a:rPr lang="en-US" altLang="zh-CN" sz="1400" b="1" kern="1200" dirty="0">
              <a:solidFill>
                <a:schemeClr val="tx2"/>
              </a:solidFill>
              <a:latin typeface="Tahoma" panose="020B0604030504040204" pitchFamily="34" charset="0"/>
              <a:ea typeface="Tahoma" panose="020B0604030504040204" pitchFamily="34" charset="0"/>
              <a:cs typeface="Tahoma" panose="020B0604030504040204" pitchFamily="34" charset="0"/>
            </a:rPr>
            <a:t>Dr. </a:t>
          </a:r>
          <a:r>
            <a:rPr lang="en-US" altLang="zh-CN" sz="1400" b="1" kern="1200" dirty="0" err="1">
              <a:solidFill>
                <a:schemeClr val="tx2"/>
              </a:solidFill>
              <a:latin typeface="Tahoma" panose="020B0604030504040204" pitchFamily="34" charset="0"/>
              <a:ea typeface="Tahoma" panose="020B0604030504040204" pitchFamily="34" charset="0"/>
              <a:cs typeface="Tahoma" panose="020B0604030504040204" pitchFamily="34" charset="0"/>
            </a:rPr>
            <a:t>Qiquan</a:t>
          </a:r>
          <a:r>
            <a:rPr lang="en-US" altLang="zh-CN" sz="1400" b="1" kern="12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b="1" kern="1200" dirty="0" err="1">
              <a:solidFill>
                <a:schemeClr val="tx2"/>
              </a:solidFill>
              <a:latin typeface="Tahoma" panose="020B0604030504040204" pitchFamily="34" charset="0"/>
              <a:ea typeface="Tahoma" panose="020B0604030504040204" pitchFamily="34" charset="0"/>
              <a:cs typeface="Tahoma" panose="020B0604030504040204" pitchFamily="34" charset="0"/>
            </a:rPr>
            <a:t>Qiao</a:t>
          </a:r>
          <a:endParaRPr lang="en-US" sz="1400" b="1" kern="1200" dirty="0"/>
        </a:p>
      </dsp:txBody>
      <dsp:txXfrm>
        <a:off x="31403" y="1952510"/>
        <a:ext cx="1863221" cy="549695"/>
      </dsp:txXfrm>
    </dsp:sp>
    <dsp:sp modelId="{31AA026C-BE58-448B-B7A8-A87A7EB0F539}">
      <dsp:nvSpPr>
        <dsp:cNvPr id="0" name=""/>
        <dsp:cNvSpPr/>
      </dsp:nvSpPr>
      <dsp:spPr>
        <a:xfrm rot="16200000">
          <a:off x="1308157" y="2025645"/>
          <a:ext cx="3045634" cy="3045944"/>
        </a:xfrm>
        <a:prstGeom prst="leftCircularArrow">
          <a:avLst>
            <a:gd name="adj1" fmla="val 10980"/>
            <a:gd name="adj2" fmla="val 1142322"/>
            <a:gd name="adj3" fmla="val 6300000"/>
            <a:gd name="adj4" fmla="val 18900000"/>
            <a:gd name="adj5" fmla="val 12500"/>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sp>
    <dsp:sp modelId="{5FE5E58D-B734-4F8F-905C-24EE298EAE5D}">
      <dsp:nvSpPr>
        <dsp:cNvPr id="0" name=""/>
        <dsp:cNvSpPr/>
      </dsp:nvSpPr>
      <dsp:spPr>
        <a:xfrm>
          <a:off x="1766871" y="3442949"/>
          <a:ext cx="2153380" cy="54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Department of </a:t>
          </a:r>
          <a:r>
            <a:rPr lang="en-US" altLang="zh-CN"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Electrical</a:t>
          </a:r>
          <a:r>
            <a:rPr lang="zh-CN" alt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Engineering</a:t>
          </a:r>
          <a:r>
            <a:rPr lang="zh-CN" alt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and</a:t>
          </a:r>
          <a:r>
            <a:rPr lang="zh-CN" alt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Computer</a:t>
          </a:r>
          <a:r>
            <a:rPr lang="zh-CN" alt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Science</a:t>
          </a:r>
          <a:endParaRPr 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622300">
            <a:lnSpc>
              <a:spcPct val="90000"/>
            </a:lnSpc>
            <a:spcBef>
              <a:spcPct val="0"/>
            </a:spcBef>
            <a:spcAft>
              <a:spcPct val="35000"/>
            </a:spcAft>
            <a:buNone/>
          </a:pPr>
          <a:r>
            <a:rPr lang="en-US" sz="1400" b="1" kern="1200" dirty="0">
              <a:solidFill>
                <a:schemeClr val="tx2"/>
              </a:solidFill>
              <a:latin typeface="Tahoma" panose="020B0604030504040204" pitchFamily="34" charset="0"/>
              <a:ea typeface="Tahoma" panose="020B0604030504040204" pitchFamily="34" charset="0"/>
              <a:cs typeface="Tahoma" panose="020B0604030504040204" pitchFamily="34" charset="0"/>
            </a:rPr>
            <a:t>Dr. Zhen Ni</a:t>
          </a:r>
          <a:endParaRPr lang="en-US" sz="1400" b="1" kern="1200" dirty="0"/>
        </a:p>
      </dsp:txBody>
      <dsp:txXfrm>
        <a:off x="1766871" y="3442949"/>
        <a:ext cx="2153380" cy="549695"/>
      </dsp:txXfrm>
    </dsp:sp>
    <dsp:sp modelId="{387270B1-2D17-4E9E-A4E9-7D2F09DBBE1B}">
      <dsp:nvSpPr>
        <dsp:cNvPr id="0" name=""/>
        <dsp:cNvSpPr/>
      </dsp:nvSpPr>
      <dsp:spPr>
        <a:xfrm rot="16200000">
          <a:off x="3042419" y="768741"/>
          <a:ext cx="3045634" cy="3045944"/>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51C5E-54EB-443D-AB19-428FEBCDBCA5}">
      <dsp:nvSpPr>
        <dsp:cNvPr id="0" name=""/>
        <dsp:cNvSpPr/>
      </dsp:nvSpPr>
      <dsp:spPr>
        <a:xfrm>
          <a:off x="3364547" y="1932769"/>
          <a:ext cx="2409532" cy="54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Bioinformatics and Mathematical  Biosciences Lab</a:t>
          </a:r>
        </a:p>
        <a:p>
          <a:pPr marL="0" lvl="0" indent="0" algn="ctr" defTabSz="622300">
            <a:lnSpc>
              <a:spcPct val="90000"/>
            </a:lnSpc>
            <a:spcBef>
              <a:spcPct val="0"/>
            </a:spcBef>
            <a:spcAft>
              <a:spcPct val="35000"/>
            </a:spcAft>
            <a:buNone/>
          </a:pPr>
          <a:r>
            <a:rPr lang="en-US" sz="1400" b="1" kern="1200" dirty="0">
              <a:solidFill>
                <a:schemeClr val="tx2"/>
              </a:solidFill>
              <a:latin typeface="Tahoma" panose="020B0604030504040204" pitchFamily="34" charset="0"/>
              <a:ea typeface="Tahoma" panose="020B0604030504040204" pitchFamily="34" charset="0"/>
              <a:cs typeface="Tahoma" panose="020B0604030504040204" pitchFamily="34" charset="0"/>
            </a:rPr>
            <a:t>Dr. Qin Ma</a:t>
          </a:r>
          <a:endParaRPr lang="en-US" sz="1400" b="1" kern="1200" dirty="0"/>
        </a:p>
      </dsp:txBody>
      <dsp:txXfrm>
        <a:off x="3364547" y="1932769"/>
        <a:ext cx="2409532" cy="549695"/>
      </dsp:txXfrm>
    </dsp:sp>
    <dsp:sp modelId="{8FA01464-7C3E-4300-AE62-E59375B59B50}">
      <dsp:nvSpPr>
        <dsp:cNvPr id="0" name=""/>
        <dsp:cNvSpPr/>
      </dsp:nvSpPr>
      <dsp:spPr>
        <a:xfrm rot="16200000">
          <a:off x="5236568" y="2307229"/>
          <a:ext cx="2616583" cy="2617848"/>
        </a:xfrm>
        <a:prstGeom prst="blockArc">
          <a:avLst>
            <a:gd name="adj1" fmla="val 0"/>
            <a:gd name="adj2" fmla="val 18900000"/>
            <a:gd name="adj3" fmla="val 1274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sp>
    <dsp:sp modelId="{976F46BC-8258-4993-8E65-C48923F869C4}">
      <dsp:nvSpPr>
        <dsp:cNvPr id="0" name=""/>
        <dsp:cNvSpPr/>
      </dsp:nvSpPr>
      <dsp:spPr>
        <a:xfrm>
          <a:off x="3307277" y="4154236"/>
          <a:ext cx="1099504" cy="54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307277" y="4154236"/>
        <a:ext cx="1099504" cy="5496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5/20/2019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5/20/2019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Good</a:t>
            </a:r>
            <a:r>
              <a:rPr lang="zh-CN" altLang="en-US" dirty="0"/>
              <a:t> </a:t>
            </a:r>
            <a:r>
              <a:rPr lang="en-US" altLang="zh-CN" dirty="0"/>
              <a:t>morning.</a:t>
            </a:r>
            <a:r>
              <a:rPr lang="zh-CN" altLang="en-US" dirty="0"/>
              <a:t> </a:t>
            </a:r>
            <a:r>
              <a:rPr lang="en-US" altLang="zh-CN" dirty="0"/>
              <a:t>My</a:t>
            </a:r>
            <a:r>
              <a:rPr lang="zh-CN" altLang="en-US" dirty="0"/>
              <a:t> </a:t>
            </a:r>
            <a:r>
              <a:rPr lang="en-US" altLang="zh-CN" dirty="0"/>
              <a:t>name</a:t>
            </a:r>
            <a:r>
              <a:rPr lang="zh-CN" altLang="en-US" dirty="0"/>
              <a:t> </a:t>
            </a:r>
            <a:r>
              <a:rPr lang="en-US" altLang="zh-CN" dirty="0"/>
              <a:t>is</a:t>
            </a:r>
            <a:r>
              <a:rPr lang="zh-CN" altLang="en-US" dirty="0"/>
              <a:t> </a:t>
            </a:r>
            <a:r>
              <a:rPr lang="en-US" altLang="zh-CN" dirty="0" err="1"/>
              <a:t>Shaopeng</a:t>
            </a:r>
            <a:r>
              <a:rPr lang="zh-CN" altLang="en-US" dirty="0"/>
              <a:t> </a:t>
            </a:r>
            <a:r>
              <a:rPr lang="en-US" altLang="zh-CN" dirty="0"/>
              <a:t>Gu,</a:t>
            </a:r>
            <a:r>
              <a:rPr lang="zh-CN" altLang="en-US" dirty="0"/>
              <a:t> </a:t>
            </a:r>
            <a:r>
              <a:rPr lang="en-US" altLang="zh-CN" dirty="0"/>
              <a:t>a</a:t>
            </a:r>
            <a:r>
              <a:rPr lang="zh-CN" altLang="en-US" dirty="0"/>
              <a:t> </a:t>
            </a:r>
            <a:r>
              <a:rPr lang="en-US" altLang="zh-CN" dirty="0"/>
              <a:t>graduate</a:t>
            </a:r>
            <a:r>
              <a:rPr lang="zh-CN" altLang="en-US" dirty="0"/>
              <a:t> </a:t>
            </a:r>
            <a:r>
              <a:rPr lang="en-US" altLang="zh-CN" dirty="0"/>
              <a:t>student</a:t>
            </a:r>
            <a:r>
              <a:rPr lang="zh-CN" altLang="en-US" dirty="0"/>
              <a:t> </a:t>
            </a:r>
            <a:r>
              <a:rPr lang="en-US" altLang="zh-CN" dirty="0"/>
              <a:t>in</a:t>
            </a:r>
            <a:r>
              <a:rPr lang="zh-CN" altLang="en-US" dirty="0"/>
              <a:t> </a:t>
            </a:r>
            <a:r>
              <a:rPr lang="en-US" altLang="zh-CN" dirty="0"/>
              <a:t>Department</a:t>
            </a:r>
            <a:r>
              <a:rPr lang="zh-CN" altLang="en-US" dirty="0"/>
              <a:t> </a:t>
            </a:r>
            <a:r>
              <a:rPr lang="en-US" altLang="zh-CN" dirty="0"/>
              <a:t>of</a:t>
            </a:r>
            <a:r>
              <a:rPr lang="zh-CN" altLang="en-US" dirty="0"/>
              <a:t> </a:t>
            </a:r>
            <a:r>
              <a:rPr lang="en-US" altLang="zh-CN" dirty="0"/>
              <a:t>mathematics</a:t>
            </a:r>
            <a:r>
              <a:rPr lang="zh-CN" altLang="en-US" dirty="0"/>
              <a:t> </a:t>
            </a:r>
            <a:r>
              <a:rPr lang="en-US" altLang="zh-CN" dirty="0"/>
              <a:t>and</a:t>
            </a:r>
            <a:r>
              <a:rPr lang="zh-CN" altLang="en-US" dirty="0"/>
              <a:t> </a:t>
            </a:r>
            <a:r>
              <a:rPr lang="en-US" altLang="zh-CN" dirty="0"/>
              <a:t>statistics</a:t>
            </a:r>
            <a:r>
              <a:rPr lang="zh-CN" altLang="en-US" dirty="0"/>
              <a:t> </a:t>
            </a:r>
            <a:r>
              <a:rPr lang="en-US" altLang="zh-CN" dirty="0"/>
              <a:t>from</a:t>
            </a:r>
            <a:r>
              <a:rPr lang="zh-CN" altLang="en-US" dirty="0"/>
              <a:t> </a:t>
            </a:r>
            <a:r>
              <a:rPr lang="en-US" altLang="zh-CN" dirty="0"/>
              <a:t>South</a:t>
            </a:r>
            <a:r>
              <a:rPr lang="zh-CN" altLang="en-US" dirty="0"/>
              <a:t> </a:t>
            </a:r>
            <a:r>
              <a:rPr lang="en-US" altLang="zh-CN" dirty="0"/>
              <a:t>Dakota</a:t>
            </a:r>
            <a:r>
              <a:rPr lang="zh-CN" altLang="en-US" dirty="0"/>
              <a:t> </a:t>
            </a:r>
            <a:r>
              <a:rPr lang="en-US" altLang="zh-CN" dirty="0"/>
              <a:t>State</a:t>
            </a:r>
            <a:r>
              <a:rPr lang="zh-CN" altLang="en-US" dirty="0"/>
              <a:t> </a:t>
            </a:r>
            <a:r>
              <a:rPr lang="en-US" altLang="zh-CN" dirty="0"/>
              <a:t>University.</a:t>
            </a:r>
            <a:r>
              <a:rPr lang="zh-CN" altLang="en-US" dirty="0"/>
              <a:t> </a:t>
            </a:r>
            <a:r>
              <a:rPr lang="en-US" altLang="zh-CN" dirty="0"/>
              <a:t>First</a:t>
            </a:r>
            <a:r>
              <a:rPr lang="zh-CN" altLang="en-US" dirty="0"/>
              <a:t> </a:t>
            </a:r>
            <a:r>
              <a:rPr lang="en-US" altLang="zh-CN" dirty="0"/>
              <a:t>of</a:t>
            </a:r>
            <a:r>
              <a:rPr lang="zh-CN" altLang="en-US" dirty="0"/>
              <a:t> </a:t>
            </a:r>
            <a:r>
              <a:rPr lang="en-US" altLang="zh-CN" dirty="0"/>
              <a:t>all,</a:t>
            </a:r>
            <a:r>
              <a:rPr lang="zh-CN" altLang="en-US" dirty="0"/>
              <a:t> </a:t>
            </a:r>
            <a:r>
              <a:rPr lang="en-US" altLang="zh-CN" dirty="0"/>
              <a:t>I</a:t>
            </a:r>
            <a:r>
              <a:rPr lang="zh-CN" altLang="en-US" dirty="0"/>
              <a:t> </a:t>
            </a:r>
            <a:r>
              <a:rPr lang="en-US" altLang="zh-CN" dirty="0"/>
              <a:t>would</a:t>
            </a:r>
            <a:r>
              <a:rPr lang="zh-CN" altLang="en-US" dirty="0"/>
              <a:t> </a:t>
            </a:r>
            <a:r>
              <a:rPr lang="en-US" altLang="zh-CN" dirty="0"/>
              <a:t>like</a:t>
            </a:r>
            <a:r>
              <a:rPr lang="zh-CN" altLang="en-US" dirty="0"/>
              <a:t> </a:t>
            </a:r>
            <a:r>
              <a:rPr lang="en-US" altLang="zh-CN" dirty="0"/>
              <a:t>to</a:t>
            </a:r>
            <a:r>
              <a:rPr lang="zh-CN" altLang="en-US" dirty="0"/>
              <a:t> </a:t>
            </a:r>
            <a:r>
              <a:rPr lang="en-US" altLang="zh-CN" dirty="0"/>
              <a:t>thank</a:t>
            </a:r>
            <a:r>
              <a:rPr lang="zh-CN" altLang="en-US" dirty="0"/>
              <a:t> </a:t>
            </a:r>
            <a:r>
              <a:rPr lang="en-US" altLang="zh-CN" dirty="0"/>
              <a:t>you</a:t>
            </a:r>
            <a:r>
              <a:rPr lang="zh-CN" altLang="en-US" dirty="0"/>
              <a:t> </a:t>
            </a:r>
            <a:r>
              <a:rPr lang="en-US" altLang="zh-CN" dirty="0"/>
              <a:t>all</a:t>
            </a:r>
            <a:r>
              <a:rPr lang="zh-CN" altLang="en-US" dirty="0"/>
              <a:t> </a:t>
            </a:r>
            <a:r>
              <a:rPr lang="en-US" altLang="zh-CN" dirty="0"/>
              <a:t>for</a:t>
            </a:r>
            <a:r>
              <a:rPr lang="zh-CN" altLang="en-US" dirty="0"/>
              <a:t> </a:t>
            </a:r>
            <a:r>
              <a:rPr lang="en-US" altLang="zh-CN" dirty="0"/>
              <a:t>offering</a:t>
            </a:r>
            <a:r>
              <a:rPr lang="zh-CN" altLang="en-US" dirty="0"/>
              <a:t> </a:t>
            </a:r>
            <a:r>
              <a:rPr lang="en-US" altLang="zh-CN" dirty="0"/>
              <a:t>me</a:t>
            </a:r>
            <a:r>
              <a:rPr lang="zh-CN" altLang="en-US" dirty="0"/>
              <a:t> </a:t>
            </a:r>
            <a:r>
              <a:rPr lang="en-US" altLang="zh-CN" dirty="0"/>
              <a:t>such</a:t>
            </a:r>
            <a:r>
              <a:rPr lang="zh-CN" altLang="en-US" dirty="0"/>
              <a:t> </a:t>
            </a:r>
            <a:r>
              <a:rPr lang="en-US" altLang="zh-CN" dirty="0"/>
              <a:t>a</a:t>
            </a:r>
            <a:r>
              <a:rPr lang="zh-CN" altLang="en-US" dirty="0"/>
              <a:t> </a:t>
            </a:r>
            <a:r>
              <a:rPr lang="en-US" altLang="zh-CN" dirty="0"/>
              <a:t>good</a:t>
            </a:r>
            <a:r>
              <a:rPr lang="zh-CN" altLang="en-US" dirty="0"/>
              <a:t> </a:t>
            </a:r>
            <a:r>
              <a:rPr lang="en-US" altLang="zh-CN" dirty="0" err="1"/>
              <a:t>opptunity</a:t>
            </a:r>
            <a:r>
              <a:rPr lang="zh-CN" altLang="en-US" dirty="0"/>
              <a:t> </a:t>
            </a:r>
            <a:r>
              <a:rPr lang="en-US" altLang="zh-CN" dirty="0"/>
              <a:t>to</a:t>
            </a:r>
            <a:r>
              <a:rPr lang="zh-CN" altLang="en-US" dirty="0"/>
              <a:t> </a:t>
            </a:r>
            <a:r>
              <a:rPr lang="en-US" altLang="zh-CN" dirty="0"/>
              <a:t>have</a:t>
            </a:r>
            <a:r>
              <a:rPr lang="zh-CN" altLang="en-US" dirty="0"/>
              <a:t> </a:t>
            </a:r>
            <a:r>
              <a:rPr lang="en-US" altLang="zh-CN" dirty="0"/>
              <a:t>this</a:t>
            </a:r>
            <a:r>
              <a:rPr lang="zh-CN" altLang="en-US" dirty="0"/>
              <a:t> </a:t>
            </a:r>
            <a:r>
              <a:rPr lang="en-US" altLang="zh-CN" dirty="0"/>
              <a:t>presentation</a:t>
            </a:r>
            <a:r>
              <a:rPr lang="zh-CN" altLang="en-US" dirty="0"/>
              <a:t> </a:t>
            </a:r>
            <a:r>
              <a:rPr lang="en-US" altLang="zh-CN" dirty="0"/>
              <a:t>in</a:t>
            </a:r>
            <a:r>
              <a:rPr lang="zh-CN" altLang="en-US" dirty="0"/>
              <a:t> </a:t>
            </a:r>
            <a:r>
              <a:rPr lang="en-US" altLang="zh-CN" dirty="0"/>
              <a:t>the</a:t>
            </a:r>
            <a:r>
              <a:rPr lang="zh-CN" altLang="en-US" dirty="0"/>
              <a:t> </a:t>
            </a:r>
            <a:r>
              <a:rPr lang="en-US" altLang="zh-CN" dirty="0"/>
              <a:t>Ohio</a:t>
            </a:r>
            <a:r>
              <a:rPr lang="zh-CN" altLang="en-US" dirty="0"/>
              <a:t> </a:t>
            </a:r>
            <a:r>
              <a:rPr lang="en-US" altLang="zh-CN" dirty="0"/>
              <a:t>State</a:t>
            </a:r>
            <a:r>
              <a:rPr lang="zh-CN" altLang="en-US" dirty="0"/>
              <a:t> </a:t>
            </a:r>
            <a:r>
              <a:rPr lang="en-US" altLang="zh-CN" dirty="0"/>
              <a:t>University.</a:t>
            </a:r>
            <a:r>
              <a:rPr lang="zh-CN" altLang="en-US" dirty="0"/>
              <a:t> </a:t>
            </a:r>
            <a:r>
              <a:rPr lang="en-US" altLang="zh-CN" dirty="0"/>
              <a:t>Today,</a:t>
            </a:r>
            <a:r>
              <a:rPr lang="zh-CN" altLang="en-US" dirty="0"/>
              <a:t> </a:t>
            </a:r>
            <a:r>
              <a:rPr lang="en-US" altLang="zh-CN" dirty="0"/>
              <a:t>I</a:t>
            </a:r>
            <a:r>
              <a:rPr lang="zh-CN" altLang="en-US" dirty="0"/>
              <a:t> </a:t>
            </a:r>
            <a:r>
              <a:rPr lang="en-US" altLang="zh-CN" dirty="0"/>
              <a:t>plan</a:t>
            </a:r>
            <a:r>
              <a:rPr lang="zh-CN" altLang="en-US" dirty="0"/>
              <a:t> </a:t>
            </a:r>
            <a:r>
              <a:rPr lang="en-US" altLang="zh-CN" dirty="0"/>
              <a:t>to</a:t>
            </a:r>
            <a:r>
              <a:rPr lang="zh-CN" altLang="en-US" dirty="0"/>
              <a:t> </a:t>
            </a:r>
            <a:r>
              <a:rPr lang="en-US" altLang="zh-CN" dirty="0"/>
              <a:t>give</a:t>
            </a:r>
            <a:r>
              <a:rPr lang="zh-CN" altLang="en-US" dirty="0"/>
              <a:t> </a:t>
            </a:r>
            <a:r>
              <a:rPr lang="en-US" altLang="zh-CN" dirty="0"/>
              <a:t>a</a:t>
            </a:r>
            <a:r>
              <a:rPr lang="zh-CN" altLang="en-US" dirty="0"/>
              <a:t> </a:t>
            </a:r>
            <a:r>
              <a:rPr lang="en-US" altLang="zh-CN" dirty="0"/>
              <a:t>30</a:t>
            </a:r>
            <a:r>
              <a:rPr lang="zh-CN" altLang="en-US" dirty="0"/>
              <a:t> </a:t>
            </a:r>
            <a:r>
              <a:rPr lang="en-US" altLang="zh-CN" dirty="0" err="1"/>
              <a:t>minitues</a:t>
            </a:r>
            <a:r>
              <a:rPr lang="zh-CN" altLang="en-US" dirty="0"/>
              <a:t> </a:t>
            </a:r>
            <a:r>
              <a:rPr lang="en-US" altLang="zh-CN" dirty="0"/>
              <a:t>presentation</a:t>
            </a:r>
            <a:r>
              <a:rPr lang="zh-CN" altLang="en-US" dirty="0"/>
              <a:t> </a:t>
            </a:r>
            <a:r>
              <a:rPr lang="en-US" altLang="zh-CN" dirty="0"/>
              <a:t>and</a:t>
            </a:r>
            <a:r>
              <a:rPr lang="zh-CN" altLang="en-US" dirty="0"/>
              <a:t> </a:t>
            </a:r>
            <a:r>
              <a:rPr lang="en-US" altLang="zh-CN" dirty="0"/>
              <a:t>15</a:t>
            </a:r>
            <a:r>
              <a:rPr lang="zh-CN" altLang="en-US" dirty="0"/>
              <a:t> </a:t>
            </a:r>
            <a:r>
              <a:rPr lang="en-US" altLang="zh-CN" dirty="0"/>
              <a:t>minutes</a:t>
            </a:r>
            <a:r>
              <a:rPr lang="zh-CN" altLang="en-US" dirty="0"/>
              <a:t> </a:t>
            </a:r>
            <a:r>
              <a:rPr lang="en-US" altLang="zh-CN" dirty="0"/>
              <a:t>for</a:t>
            </a:r>
            <a:r>
              <a:rPr lang="zh-CN" altLang="en-US" dirty="0"/>
              <a:t> </a:t>
            </a:r>
            <a:r>
              <a:rPr lang="en-US" altLang="zh-CN" dirty="0"/>
              <a:t>answering</a:t>
            </a:r>
            <a:r>
              <a:rPr lang="zh-CN" altLang="en-US" dirty="0"/>
              <a:t> </a:t>
            </a:r>
            <a:r>
              <a:rPr lang="en-US" altLang="zh-CN" dirty="0" err="1"/>
              <a:t>qustiosn</a:t>
            </a:r>
            <a:r>
              <a:rPr lang="en-US" altLang="zh-CN" dirty="0"/>
              <a:t>.</a:t>
            </a:r>
            <a:r>
              <a:rPr lang="zh-CN" altLang="en-US" dirty="0"/>
              <a:t> </a:t>
            </a:r>
            <a:r>
              <a:rPr lang="en-US" altLang="zh-CN" dirty="0"/>
              <a:t>But</a:t>
            </a:r>
            <a:r>
              <a:rPr lang="zh-CN" altLang="en-US" dirty="0"/>
              <a:t> </a:t>
            </a:r>
            <a:r>
              <a:rPr lang="en-US" altLang="zh-CN" dirty="0"/>
              <a:t>you</a:t>
            </a:r>
            <a:r>
              <a:rPr lang="zh-CN" altLang="en-US" dirty="0"/>
              <a:t> </a:t>
            </a:r>
            <a:r>
              <a:rPr lang="en-US" altLang="zh-CN" dirty="0"/>
              <a:t>are</a:t>
            </a:r>
            <a:r>
              <a:rPr lang="zh-CN" altLang="en-US" dirty="0"/>
              <a:t> </a:t>
            </a:r>
            <a:r>
              <a:rPr lang="en-US" altLang="zh-CN" dirty="0"/>
              <a:t>welcome</a:t>
            </a:r>
            <a:r>
              <a:rPr lang="zh-CN" altLang="en-US" dirty="0"/>
              <a:t> </a:t>
            </a:r>
            <a:r>
              <a:rPr lang="en-US" altLang="zh-CN" dirty="0"/>
              <a:t>to</a:t>
            </a:r>
            <a:r>
              <a:rPr lang="zh-CN" altLang="en-US" dirty="0"/>
              <a:t> </a:t>
            </a:r>
            <a:r>
              <a:rPr lang="en-US" altLang="zh-CN" dirty="0"/>
              <a:t>stop</a:t>
            </a:r>
            <a:r>
              <a:rPr lang="zh-CN" altLang="en-US" dirty="0"/>
              <a:t> </a:t>
            </a:r>
            <a:r>
              <a:rPr lang="en-US" altLang="zh-CN" dirty="0"/>
              <a:t>me</a:t>
            </a:r>
            <a:r>
              <a:rPr lang="zh-CN" altLang="en-US" dirty="0"/>
              <a:t> </a:t>
            </a:r>
            <a:r>
              <a:rPr lang="en-US" altLang="zh-CN" dirty="0"/>
              <a:t>during</a:t>
            </a:r>
            <a:r>
              <a:rPr lang="zh-CN" altLang="en-US" dirty="0"/>
              <a:t> </a:t>
            </a:r>
            <a:r>
              <a:rPr lang="en-US" altLang="zh-CN" dirty="0"/>
              <a:t>the</a:t>
            </a:r>
            <a:r>
              <a:rPr lang="zh-CN" altLang="en-US" dirty="0"/>
              <a:t> </a:t>
            </a:r>
            <a:r>
              <a:rPr lang="en-US" altLang="zh-CN" dirty="0"/>
              <a:t>talk</a:t>
            </a:r>
            <a:r>
              <a:rPr lang="zh-CN" altLang="en-US" dirty="0"/>
              <a:t> </a:t>
            </a:r>
            <a:r>
              <a:rPr lang="en-US" altLang="zh-CN" dirty="0"/>
              <a:t>if</a:t>
            </a:r>
            <a:r>
              <a:rPr lang="zh-CN" altLang="en-US" dirty="0"/>
              <a:t> </a:t>
            </a:r>
            <a:r>
              <a:rPr lang="en-US" altLang="zh-CN" dirty="0"/>
              <a:t>you</a:t>
            </a:r>
            <a:r>
              <a:rPr lang="zh-CN" altLang="en-US" dirty="0"/>
              <a:t> </a:t>
            </a:r>
            <a:r>
              <a:rPr lang="en-US" altLang="zh-CN" dirty="0"/>
              <a:t>have</a:t>
            </a:r>
            <a:r>
              <a:rPr lang="zh-CN" altLang="en-US" dirty="0"/>
              <a:t> </a:t>
            </a:r>
            <a:r>
              <a:rPr lang="en-US" altLang="zh-CN" dirty="0"/>
              <a:t>any</a:t>
            </a:r>
            <a:r>
              <a:rPr lang="zh-CN" altLang="en-US" dirty="0"/>
              <a:t> </a:t>
            </a:r>
            <a:r>
              <a:rPr lang="en-US" altLang="zh-CN" dirty="0"/>
              <a:t>questions.</a:t>
            </a:r>
            <a:r>
              <a:rPr lang="zh-CN" altLang="en-US" dirty="0"/>
              <a:t> </a:t>
            </a:r>
            <a:r>
              <a:rPr lang="en-US" altLang="zh-CN" dirty="0"/>
              <a:t>The</a:t>
            </a:r>
            <a:r>
              <a:rPr lang="zh-CN" altLang="en-US" dirty="0"/>
              <a:t> </a:t>
            </a:r>
            <a:r>
              <a:rPr lang="en-US" altLang="zh-CN" dirty="0"/>
              <a:t>topic</a:t>
            </a:r>
            <a:r>
              <a:rPr lang="zh-CN" altLang="en-US" dirty="0"/>
              <a:t> </a:t>
            </a:r>
            <a:r>
              <a:rPr lang="en-US" altLang="zh-CN" dirty="0"/>
              <a:t>of</a:t>
            </a:r>
            <a:r>
              <a:rPr lang="zh-CN" altLang="en-US" dirty="0"/>
              <a:t> </a:t>
            </a:r>
            <a:r>
              <a:rPr lang="en-US" altLang="zh-CN" dirty="0"/>
              <a:t>my</a:t>
            </a:r>
            <a:r>
              <a:rPr lang="zh-CN" altLang="en-US" dirty="0"/>
              <a:t> </a:t>
            </a:r>
            <a:r>
              <a:rPr lang="en-US" altLang="zh-CN" dirty="0"/>
              <a:t>presentation</a:t>
            </a:r>
            <a:r>
              <a:rPr lang="zh-CN" altLang="en-US" dirty="0"/>
              <a:t> </a:t>
            </a:r>
            <a:r>
              <a:rPr lang="en-US" altLang="zh-CN" dirty="0"/>
              <a:t>is</a:t>
            </a:r>
            <a:r>
              <a:rPr lang="zh-CN" altLang="en-US" dirty="0"/>
              <a:t> </a:t>
            </a:r>
            <a:r>
              <a:rPr lang="en-US" altLang="zh-CN" dirty="0"/>
              <a:t>Computational</a:t>
            </a:r>
            <a:r>
              <a:rPr lang="zh-CN" altLang="en-US" dirty="0"/>
              <a:t> </a:t>
            </a:r>
            <a:r>
              <a:rPr lang="en-US" altLang="zh-CN" dirty="0"/>
              <a:t>techniques</a:t>
            </a:r>
            <a:r>
              <a:rPr lang="zh-CN" altLang="en-US" dirty="0"/>
              <a:t> </a:t>
            </a:r>
            <a:r>
              <a:rPr lang="en-US" altLang="zh-CN" dirty="0"/>
              <a:t>in</a:t>
            </a:r>
            <a:r>
              <a:rPr lang="zh-CN" altLang="en-US" dirty="0"/>
              <a:t> </a:t>
            </a:r>
            <a:r>
              <a:rPr lang="en-US" altLang="zh-CN" dirty="0"/>
              <a:t>bioinformatics</a:t>
            </a:r>
            <a:r>
              <a:rPr lang="zh-CN" altLang="en-US" dirty="0"/>
              <a:t> </a:t>
            </a:r>
            <a:r>
              <a:rPr lang="en-US" altLang="zh-CN" dirty="0"/>
              <a:t>and</a:t>
            </a:r>
            <a:r>
              <a:rPr lang="zh-CN" altLang="en-US" dirty="0"/>
              <a:t> </a:t>
            </a:r>
            <a:r>
              <a:rPr lang="en-US" altLang="zh-CN" dirty="0"/>
              <a:t>biomedical</a:t>
            </a:r>
            <a:r>
              <a:rPr lang="zh-CN" altLang="en-US" dirty="0"/>
              <a:t> </a:t>
            </a:r>
            <a:r>
              <a:rPr lang="en-US" altLang="zh-CN" dirty="0"/>
              <a:t>data</a:t>
            </a:r>
            <a:r>
              <a:rPr lang="zh-CN" altLang="en-US" dirty="0"/>
              <a:t> </a:t>
            </a:r>
            <a:r>
              <a:rPr lang="en-US" altLang="zh-CN" dirty="0"/>
              <a:t>analysis.</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a:t>
            </a:fld>
            <a:endParaRPr lang="en-US" dirty="0"/>
          </a:p>
        </p:txBody>
      </p:sp>
    </p:spTree>
    <p:extLst>
      <p:ext uri="{BB962C8B-B14F-4D97-AF65-F5344CB8AC3E}">
        <p14:creationId xmlns:p14="http://schemas.microsoft.com/office/powerpoint/2010/main" val="1056940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672639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2"/>
                </a:solidFill>
                <a:latin typeface="+mn-lt"/>
                <a:ea typeface="+mn-ea"/>
                <a:cs typeface="+mn-cs"/>
              </a:rPr>
              <a:t>the </a:t>
            </a:r>
            <a:r>
              <a:rPr lang="en-US" sz="1200" b="0" i="0" u="none" strike="noStrike" kern="1200" baseline="0" err="1">
                <a:solidFill>
                  <a:schemeClr val="tx2"/>
                </a:solidFill>
                <a:latin typeface="+mn-lt"/>
                <a:ea typeface="+mn-ea"/>
                <a:cs typeface="+mn-cs"/>
              </a:rPr>
              <a:t>AAindex</a:t>
            </a:r>
            <a:r>
              <a:rPr lang="en-US" sz="1200" b="0" i="0" u="none" strike="noStrike" kern="1200" baseline="0">
                <a:solidFill>
                  <a:schemeClr val="tx2"/>
                </a:solidFill>
                <a:latin typeface="+mn-lt"/>
                <a:ea typeface="+mn-ea"/>
                <a:cs typeface="+mn-cs"/>
              </a:rPr>
              <a:t> database contains 544 physicochemical properties for each amino acid.</a:t>
            </a:r>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116760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3263695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205789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2"/>
                </a:solidFill>
                <a:effectLst/>
                <a:latin typeface="+mn-lt"/>
                <a:ea typeface="+mn-ea"/>
                <a:cs typeface="+mn-cs"/>
              </a:rPr>
              <a:t>Recent advances in analyzing tissues and organs at the single cell level are revolutionizing our understanding of organ development, biology, and disease. The traditional bulk RNA-seq loses information on the heterogeneity of individual cells. scRNA-Seq from individual cells preserves heterogeneity, and technological advances have made these techniques highly accessible. They are now utilized in a significant percentage of biological studies to report finding such as more precise quantifications of cell composition, the discovery of previously unknown or rare cell subtypes, and highly detailed descriptions of cell fate trajectories. </a:t>
            </a:r>
          </a:p>
          <a:p>
            <a:endParaRPr lang="en-US" sz="1200" b="0" i="0" kern="1200" dirty="0">
              <a:solidFill>
                <a:schemeClr val="tx2"/>
              </a:solidFill>
              <a:effectLst/>
              <a:latin typeface="+mn-lt"/>
              <a:ea typeface="+mn-ea"/>
              <a:cs typeface="+mn-cs"/>
            </a:endParaRPr>
          </a:p>
          <a:p>
            <a:r>
              <a:rPr lang="en-US" sz="1200" b="0" i="0" kern="1200" dirty="0">
                <a:solidFill>
                  <a:schemeClr val="tx2"/>
                </a:solidFill>
                <a:effectLst/>
                <a:latin typeface="+mn-lt"/>
                <a:ea typeface="+mn-ea"/>
                <a:cs typeface="+mn-cs"/>
              </a:rPr>
              <a:t>Due to the limitation of sequencing techniques, one critical issue of scRNA-seq analysis is the dropout, meaning that large quantity of zeros exist. The highly sparse expression data makes the analysis similar but also differ than the traditional bulk RNA-seq data, and so that, many tools and pipelines have been developed specifically designed for scRNA-Seq data analysis, such as Seurat, Monocle, SC3, etc.</a:t>
            </a:r>
          </a:p>
          <a:p>
            <a:r>
              <a:rPr lang="en-US" sz="1200" b="0" i="0" kern="1200" dirty="0">
                <a:solidFill>
                  <a:schemeClr val="tx2"/>
                </a:solidFill>
                <a:effectLst/>
                <a:latin typeface="+mn-lt"/>
                <a:ea typeface="+mn-ea"/>
                <a:cs typeface="+mn-cs"/>
              </a:rPr>
              <a:t>In general, the three steps are included in a scRNA-seq analysis pipeline: mapping alignment, preprocessing, and advanced analyses. The first step is similar to bulk RNA-seq analysis, some bulk tools are even compatible for single-cell analysis, such as STAR and bowtie2. Preprocessing step treats the expression matrix by filtering low-quality genes and cells and normalizing expression values by some distributions. Currently, the cutting-edge researches of scRNA-seq analysis focus on the following areas: </a:t>
            </a:r>
            <a:r>
              <a:rPr lang="en-US" sz="2000" dirty="0"/>
              <a:t>Cell type prediction, Cell trajectory analysis, </a:t>
            </a:r>
            <a:r>
              <a:rPr lang="en-US" sz="2000" dirty="0" err="1"/>
              <a:t>Psudotime</a:t>
            </a:r>
            <a:r>
              <a:rPr lang="en-US" sz="2000" dirty="0"/>
              <a:t>, Spatial position identification, Hierarchy structure, Cell type specific regulatory network, and </a:t>
            </a:r>
            <a:r>
              <a:rPr lang="en-US" sz="2000" dirty="0" err="1"/>
              <a:t>etc</a:t>
            </a:r>
            <a:r>
              <a:rPr lang="en-US" sz="2000" dirty="0"/>
              <a:t>…</a:t>
            </a:r>
            <a:endParaRPr lang="en-US" sz="1200" b="0" i="0" kern="1200" dirty="0">
              <a:solidFill>
                <a:schemeClr val="tx2"/>
              </a:solidFill>
              <a:effectLst/>
              <a:latin typeface="+mn-lt"/>
              <a:ea typeface="+mn-ea"/>
              <a:cs typeface="+mn-cs"/>
            </a:endParaRPr>
          </a:p>
          <a:p>
            <a:endParaRPr lang="en-US" sz="1200" b="0" i="0" kern="1200" dirty="0">
              <a:solidFill>
                <a:schemeClr val="tx2"/>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1221E5-7225-48EB-A4EE-420E7BFCF705}" type="slidenum">
              <a:rPr lang="en-US" smtClean="0"/>
              <a:pPr/>
              <a:t>15</a:t>
            </a:fld>
            <a:endParaRPr lang="en-US" dirty="0"/>
          </a:p>
        </p:txBody>
      </p:sp>
    </p:spTree>
    <p:extLst>
      <p:ext uri="{BB962C8B-B14F-4D97-AF65-F5344CB8AC3E}">
        <p14:creationId xmlns:p14="http://schemas.microsoft.com/office/powerpoint/2010/main" val="2835787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2"/>
                </a:solidFill>
                <a:effectLst/>
                <a:latin typeface="+mn-lt"/>
                <a:ea typeface="+mn-ea"/>
                <a:cs typeface="+mn-cs"/>
              </a:rPr>
              <a:t>One of my collaborative project was to use different scRNA-Seq analytical tools to test the their cell type prediction. I helped the team by learning and testing six single-cell integrative tools including </a:t>
            </a:r>
            <a:r>
              <a:rPr lang="en-US" dirty="0">
                <a:latin typeface="Tahoma" panose="020B0604030504040204" pitchFamily="34" charset="0"/>
                <a:ea typeface="Tahoma" panose="020B0604030504040204" pitchFamily="34" charset="0"/>
                <a:cs typeface="Tahoma" panose="020B0604030504040204" pitchFamily="34" charset="0"/>
              </a:rPr>
              <a:t>SC3, SCENIC, Seurat, Monocle, BackSPIN, and </a:t>
            </a:r>
            <a:r>
              <a:rPr lang="en-US" dirty="0" err="1">
                <a:latin typeface="Tahoma" panose="020B0604030504040204" pitchFamily="34" charset="0"/>
                <a:ea typeface="Tahoma" panose="020B0604030504040204" pitchFamily="34" charset="0"/>
                <a:cs typeface="Tahoma" panose="020B0604030504040204" pitchFamily="34" charset="0"/>
              </a:rPr>
              <a:t>Sincera</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a:r>
            <a:r>
              <a:rPr lang="zh-CN" altLang="en-US" dirty="0">
                <a:latin typeface="Tahoma" panose="020B0604030504040204" pitchFamily="34" charset="0"/>
                <a:ea typeface="Tahoma" panose="020B0604030504040204" pitchFamily="34" charset="0"/>
                <a:cs typeface="Tahoma" panose="020B0604030504040204" pitchFamily="34" charset="0"/>
              </a:rPr>
              <a:t>把</a:t>
            </a:r>
            <a:r>
              <a:rPr lang="en-US" altLang="zh-CN" dirty="0">
                <a:latin typeface="Tahoma" panose="020B0604030504040204" pitchFamily="34" charset="0"/>
                <a:ea typeface="Tahoma" panose="020B0604030504040204" pitchFamily="34" charset="0"/>
                <a:cs typeface="Tahoma" panose="020B0604030504040204" pitchFamily="34" charset="0"/>
              </a:rPr>
              <a:t>ppt</a:t>
            </a:r>
            <a:r>
              <a:rPr lang="zh-CN" altLang="en-US" dirty="0">
                <a:latin typeface="Tahoma" panose="020B0604030504040204" pitchFamily="34" charset="0"/>
                <a:ea typeface="Tahoma" panose="020B0604030504040204" pitchFamily="34" charset="0"/>
                <a:cs typeface="Tahoma" panose="020B0604030504040204" pitchFamily="34" charset="0"/>
              </a:rPr>
              <a:t>上的念一念就行了</a:t>
            </a:r>
            <a:r>
              <a:rPr lang="en-US" dirty="0">
                <a:latin typeface="Tahoma" panose="020B0604030504040204" pitchFamily="34" charset="0"/>
                <a:ea typeface="Tahoma" panose="020B0604030504040204" pitchFamily="34" charset="0"/>
                <a:cs typeface="Tahoma" panose="020B0604030504040204" pitchFamily="34" charset="0"/>
              </a:rPr>
              <a:t>)</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16</a:t>
            </a:fld>
            <a:endParaRPr lang="en-US" dirty="0"/>
          </a:p>
        </p:txBody>
      </p:sp>
    </p:spTree>
    <p:extLst>
      <p:ext uri="{BB962C8B-B14F-4D97-AF65-F5344CB8AC3E}">
        <p14:creationId xmlns:p14="http://schemas.microsoft.com/office/powerpoint/2010/main" val="254760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2"/>
                </a:solidFill>
                <a:effectLst/>
                <a:latin typeface="+mn-lt"/>
                <a:ea typeface="+mn-ea"/>
                <a:cs typeface="+mn-cs"/>
              </a:rPr>
              <a:t>I also have tested four supervised machine learning methods, KNN, Random forest, J48, and bagging, for their clustering performance in cell type identification. The test showed that in general, Bagging method performs better that the other three. Also, the difference among datasets is huge, such as number of cells, complexity of cell types, dropout percentage so that it is hard to find a robust method that can have good clustering performance for any dataset.</a:t>
            </a:r>
          </a:p>
        </p:txBody>
      </p:sp>
      <p:sp>
        <p:nvSpPr>
          <p:cNvPr id="4" name="Slide Number Placeholder 3"/>
          <p:cNvSpPr>
            <a:spLocks noGrp="1"/>
          </p:cNvSpPr>
          <p:nvPr>
            <p:ph type="sldNum" sz="quarter" idx="5"/>
          </p:nvPr>
        </p:nvSpPr>
        <p:spPr/>
        <p:txBody>
          <a:bodyPr/>
          <a:lstStyle/>
          <a:p>
            <a:fld id="{841221E5-7225-48EB-A4EE-420E7BFCF705}" type="slidenum">
              <a:rPr lang="en-US" smtClean="0"/>
              <a:pPr/>
              <a:t>17</a:t>
            </a:fld>
            <a:endParaRPr lang="en-US" dirty="0"/>
          </a:p>
        </p:txBody>
      </p:sp>
    </p:spTree>
    <p:extLst>
      <p:ext uri="{BB962C8B-B14F-4D97-AF65-F5344CB8AC3E}">
        <p14:creationId xmlns:p14="http://schemas.microsoft.com/office/powerpoint/2010/main" val="1453817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18</a:t>
            </a:fld>
            <a:endParaRPr lang="en-US"/>
          </a:p>
        </p:txBody>
      </p:sp>
    </p:spTree>
    <p:extLst>
      <p:ext uri="{BB962C8B-B14F-4D97-AF65-F5344CB8AC3E}">
        <p14:creationId xmlns:p14="http://schemas.microsoft.com/office/powerpoint/2010/main" val="14516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2"/>
                </a:solidFill>
                <a:effectLst/>
                <a:latin typeface="+mn-lt"/>
                <a:ea typeface="+mn-ea"/>
                <a:cs typeface="+mn-cs"/>
              </a:rPr>
              <a:t>Most RNA-seq studies perform read alignment without much concern for the quality of the alignment results, assuming them to be of sufficient quality. However, our investigation has shown that mapping uncertainty is a prominent issue with the quality of alignment results. We tested 95 datasets the total size about 2T. Each dataset was aligned using HISAT2, against the appropriate reference genome. Alignment statistics were collected or calculated from the HISAT2 output file. It was determined that an average of 22% of all reads were ambiguously aligned in each of the seven distinct plant and animal species. Just as most RNA-seq pipelines use some quality control method for raw reads, a quality control process for read alignment must be included to verify the reliability of mapping results. Therefore, we developed this alignment control tools. In </a:t>
            </a:r>
            <a:r>
              <a:rPr lang="en-US" sz="1200" kern="1200" dirty="0" err="1">
                <a:solidFill>
                  <a:schemeClr val="tx2"/>
                </a:solidFill>
                <a:effectLst/>
                <a:latin typeface="+mn-lt"/>
                <a:ea typeface="+mn-ea"/>
                <a:cs typeface="+mn-cs"/>
              </a:rPr>
              <a:t>GeneQC</a:t>
            </a:r>
            <a:r>
              <a:rPr lang="en-US" sz="1200" kern="1200" dirty="0">
                <a:solidFill>
                  <a:schemeClr val="tx2"/>
                </a:solidFill>
                <a:effectLst/>
                <a:latin typeface="+mn-lt"/>
                <a:ea typeface="+mn-ea"/>
                <a:cs typeface="+mn-cs"/>
              </a:rPr>
              <a:t>, we extract usable features from two genetic levels, genomic and transcriptomic. These three levels of information are combined using linear modeling to develop a distinct score, referred to as the D-score, to provide a clear measure of the level of mapping uncertainty for each annotated gene for a particular species. Additionally, mixture model distributions are used to determine categorizations for the mapping uncertainty and provide recommendations for which genetic expression estimates are reliable following the read alignment step.</a:t>
            </a:r>
          </a:p>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51163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a:t>
            </a:r>
            <a:r>
              <a:rPr lang="zh-CN" altLang="en-US" dirty="0"/>
              <a:t> </a:t>
            </a:r>
            <a:r>
              <a:rPr lang="en-US" altLang="zh-CN" dirty="0"/>
              <a:t>beginning</a:t>
            </a:r>
            <a:r>
              <a:rPr lang="zh-CN" altLang="en-US" dirty="0"/>
              <a:t> </a:t>
            </a:r>
            <a:r>
              <a:rPr lang="en-US" altLang="zh-CN" dirty="0"/>
              <a:t>of</a:t>
            </a:r>
            <a:r>
              <a:rPr lang="zh-CN" altLang="en-US" dirty="0"/>
              <a:t> </a:t>
            </a:r>
            <a:r>
              <a:rPr lang="en-US" altLang="zh-CN" dirty="0"/>
              <a:t>this</a:t>
            </a:r>
            <a:r>
              <a:rPr lang="zh-CN" altLang="en-US" dirty="0"/>
              <a:t> </a:t>
            </a:r>
            <a:r>
              <a:rPr lang="en-US" altLang="zh-CN" dirty="0"/>
              <a:t>presentation,</a:t>
            </a:r>
            <a:r>
              <a:rPr lang="zh-CN" altLang="en-US" dirty="0"/>
              <a:t> </a:t>
            </a:r>
            <a:r>
              <a:rPr lang="en-US" altLang="zh-CN" dirty="0"/>
              <a:t>I</a:t>
            </a:r>
            <a:r>
              <a:rPr lang="zh-CN" altLang="en-US" dirty="0"/>
              <a:t> </a:t>
            </a:r>
            <a:r>
              <a:rPr lang="en-US" altLang="zh-CN" dirty="0"/>
              <a:t>will</a:t>
            </a:r>
            <a:r>
              <a:rPr lang="zh-CN" altLang="en-US" dirty="0"/>
              <a:t> </a:t>
            </a:r>
            <a:r>
              <a:rPr lang="en-US" altLang="zh-CN" dirty="0"/>
              <a:t>introduce</a:t>
            </a:r>
            <a:r>
              <a:rPr lang="zh-CN" altLang="en-US" dirty="0"/>
              <a:t> </a:t>
            </a:r>
            <a:r>
              <a:rPr lang="en-US" altLang="zh-CN" dirty="0"/>
              <a:t>my</a:t>
            </a:r>
            <a:r>
              <a:rPr lang="zh-CN" altLang="en-US" dirty="0"/>
              <a:t> </a:t>
            </a:r>
            <a:r>
              <a:rPr lang="en-US" altLang="zh-CN" dirty="0"/>
              <a:t>education</a:t>
            </a:r>
            <a:r>
              <a:rPr lang="zh-CN" altLang="en-US" dirty="0"/>
              <a:t> </a:t>
            </a:r>
            <a:r>
              <a:rPr lang="en-US" altLang="zh-CN" dirty="0"/>
              <a:t>and</a:t>
            </a:r>
            <a:r>
              <a:rPr lang="zh-CN" altLang="en-US" dirty="0"/>
              <a:t> </a:t>
            </a:r>
            <a:r>
              <a:rPr lang="en-US" altLang="zh-CN" dirty="0"/>
              <a:t>working</a:t>
            </a:r>
            <a:r>
              <a:rPr lang="zh-CN" altLang="en-US" dirty="0"/>
              <a:t> </a:t>
            </a:r>
            <a:r>
              <a:rPr lang="en-US" altLang="zh-CN" dirty="0"/>
              <a:t>background.</a:t>
            </a:r>
            <a:r>
              <a:rPr lang="zh-CN" altLang="en-US" dirty="0"/>
              <a:t> </a:t>
            </a:r>
            <a:r>
              <a:rPr lang="en-US" altLang="zh-CN" dirty="0"/>
              <a:t>After</a:t>
            </a:r>
            <a:r>
              <a:rPr lang="zh-CN" altLang="en-US" dirty="0"/>
              <a:t> </a:t>
            </a:r>
            <a:r>
              <a:rPr lang="en-US" altLang="zh-CN" dirty="0"/>
              <a:t>that,</a:t>
            </a:r>
            <a:r>
              <a:rPr lang="zh-CN" altLang="en-US" dirty="0"/>
              <a:t> </a:t>
            </a:r>
            <a:r>
              <a:rPr lang="en-US" altLang="zh-CN" dirty="0"/>
              <a:t>I</a:t>
            </a:r>
            <a:r>
              <a:rPr lang="zh-CN" altLang="en-US" dirty="0"/>
              <a:t> </a:t>
            </a:r>
            <a:r>
              <a:rPr lang="en-US" altLang="zh-CN" dirty="0"/>
              <a:t>will</a:t>
            </a:r>
            <a:r>
              <a:rPr lang="zh-CN" altLang="en-US" dirty="0"/>
              <a:t> </a:t>
            </a:r>
            <a:r>
              <a:rPr lang="en-US" altLang="zh-CN" dirty="0"/>
              <a:t>take</a:t>
            </a:r>
            <a:r>
              <a:rPr lang="zh-CN" altLang="en-US" dirty="0"/>
              <a:t> </a:t>
            </a:r>
            <a:r>
              <a:rPr lang="en-US" altLang="zh-CN" dirty="0"/>
              <a:t>some</a:t>
            </a:r>
            <a:r>
              <a:rPr lang="zh-CN" altLang="en-US" dirty="0"/>
              <a:t> </a:t>
            </a:r>
            <a:r>
              <a:rPr lang="en-US" altLang="zh-CN" dirty="0"/>
              <a:t>time</a:t>
            </a:r>
            <a:r>
              <a:rPr lang="zh-CN" altLang="en-US" dirty="0"/>
              <a:t> </a:t>
            </a:r>
            <a:r>
              <a:rPr lang="en-US" altLang="zh-CN" dirty="0"/>
              <a:t>to</a:t>
            </a:r>
            <a:r>
              <a:rPr lang="zh-CN" altLang="en-US" dirty="0"/>
              <a:t> </a:t>
            </a:r>
            <a:r>
              <a:rPr lang="en-US" altLang="zh-CN" dirty="0"/>
              <a:t>show</a:t>
            </a:r>
            <a:r>
              <a:rPr lang="zh-CN" altLang="en-US" dirty="0"/>
              <a:t> </a:t>
            </a:r>
            <a:r>
              <a:rPr lang="en-US" altLang="zh-CN" dirty="0"/>
              <a:t>my</a:t>
            </a:r>
            <a:r>
              <a:rPr lang="zh-CN" altLang="en-US" dirty="0"/>
              <a:t> </a:t>
            </a:r>
            <a:r>
              <a:rPr lang="en-US" altLang="zh-CN" dirty="0"/>
              <a:t>skills</a:t>
            </a:r>
            <a:r>
              <a:rPr lang="zh-CN" altLang="en-US" dirty="0"/>
              <a:t> </a:t>
            </a:r>
            <a:r>
              <a:rPr lang="en-US" altLang="zh-CN" dirty="0"/>
              <a:t>and</a:t>
            </a:r>
            <a:r>
              <a:rPr lang="zh-CN" altLang="en-US" dirty="0"/>
              <a:t> </a:t>
            </a:r>
            <a:r>
              <a:rPr lang="en-US" altLang="zh-CN" dirty="0"/>
              <a:t>I</a:t>
            </a:r>
            <a:r>
              <a:rPr lang="zh-CN" altLang="en-US" dirty="0"/>
              <a:t> </a:t>
            </a:r>
            <a:r>
              <a:rPr lang="en-US" altLang="zh-CN" dirty="0"/>
              <a:t>believe</a:t>
            </a:r>
            <a:r>
              <a:rPr lang="zh-CN" altLang="en-US" dirty="0"/>
              <a:t> </a:t>
            </a:r>
            <a:r>
              <a:rPr lang="en-US" altLang="zh-CN" dirty="0"/>
              <a:t>that</a:t>
            </a:r>
            <a:r>
              <a:rPr lang="zh-CN" altLang="en-US" dirty="0"/>
              <a:t> </a:t>
            </a:r>
            <a:r>
              <a:rPr lang="en-US" altLang="zh-CN" dirty="0"/>
              <a:t>will</a:t>
            </a:r>
            <a:r>
              <a:rPr lang="zh-CN" altLang="en-US" dirty="0"/>
              <a:t> </a:t>
            </a:r>
            <a:r>
              <a:rPr lang="en-US" altLang="zh-CN" dirty="0"/>
              <a:t>be</a:t>
            </a:r>
            <a:r>
              <a:rPr lang="zh-CN" altLang="en-US" dirty="0"/>
              <a:t> </a:t>
            </a:r>
            <a:r>
              <a:rPr lang="en-US" altLang="zh-CN" dirty="0"/>
              <a:t>a</a:t>
            </a:r>
            <a:r>
              <a:rPr lang="zh-CN" altLang="en-US" dirty="0"/>
              <a:t> </a:t>
            </a:r>
            <a:r>
              <a:rPr lang="en-US" altLang="zh-CN" dirty="0"/>
              <a:t>reason</a:t>
            </a:r>
            <a:r>
              <a:rPr lang="zh-CN" altLang="en-US" dirty="0"/>
              <a:t> </a:t>
            </a:r>
            <a:r>
              <a:rPr lang="en-US" altLang="zh-CN" dirty="0"/>
              <a:t>why</a:t>
            </a:r>
            <a:r>
              <a:rPr lang="zh-CN" altLang="en-US" dirty="0"/>
              <a:t> </a:t>
            </a:r>
            <a:r>
              <a:rPr lang="en-US" altLang="zh-CN" dirty="0"/>
              <a:t>I</a:t>
            </a:r>
            <a:r>
              <a:rPr lang="zh-CN" altLang="en-US" dirty="0"/>
              <a:t> </a:t>
            </a:r>
            <a:r>
              <a:rPr lang="en-US" altLang="zh-CN" dirty="0"/>
              <a:t>will</a:t>
            </a:r>
            <a:r>
              <a:rPr lang="zh-CN" altLang="en-US" dirty="0"/>
              <a:t> </a:t>
            </a:r>
            <a:r>
              <a:rPr lang="en-US" altLang="zh-CN" dirty="0"/>
              <a:t>able</a:t>
            </a:r>
            <a:r>
              <a:rPr lang="zh-CN" altLang="en-US" dirty="0"/>
              <a:t> </a:t>
            </a:r>
            <a:r>
              <a:rPr lang="en-US" altLang="zh-CN" dirty="0"/>
              <a:t>to</a:t>
            </a:r>
            <a:r>
              <a:rPr lang="zh-CN" altLang="en-US" dirty="0"/>
              <a:t> </a:t>
            </a:r>
            <a:r>
              <a:rPr lang="en-US" altLang="zh-CN" dirty="0"/>
              <a:t>handle</a:t>
            </a:r>
            <a:r>
              <a:rPr lang="zh-CN" altLang="en-US" dirty="0"/>
              <a:t> </a:t>
            </a:r>
            <a:r>
              <a:rPr lang="en-US" altLang="zh-CN" dirty="0"/>
              <a:t>this</a:t>
            </a:r>
            <a:r>
              <a:rPr lang="zh-CN" altLang="en-US" dirty="0"/>
              <a:t> </a:t>
            </a:r>
            <a:r>
              <a:rPr lang="en-US" altLang="zh-CN" dirty="0" err="1"/>
              <a:t>postion</a:t>
            </a:r>
            <a:r>
              <a:rPr lang="en-US" altLang="zh-CN" dirty="0"/>
              <a:t>.</a:t>
            </a:r>
            <a:r>
              <a:rPr lang="zh-CN" altLang="en-US" dirty="0"/>
              <a:t> </a:t>
            </a:r>
            <a:r>
              <a:rPr lang="en-US" altLang="zh-CN" dirty="0"/>
              <a:t>Some</a:t>
            </a:r>
            <a:r>
              <a:rPr lang="zh-CN" altLang="en-US" dirty="0"/>
              <a:t> </a:t>
            </a:r>
            <a:r>
              <a:rPr lang="en-US" altLang="zh-CN" dirty="0"/>
              <a:t>of</a:t>
            </a:r>
            <a:r>
              <a:rPr lang="zh-CN" altLang="en-US" dirty="0"/>
              <a:t> </a:t>
            </a:r>
            <a:r>
              <a:rPr lang="en-US" altLang="zh-CN" dirty="0"/>
              <a:t>my</a:t>
            </a:r>
            <a:r>
              <a:rPr lang="zh-CN" altLang="en-US" dirty="0"/>
              <a:t> </a:t>
            </a:r>
            <a:r>
              <a:rPr lang="en-US" altLang="zh-CN" dirty="0"/>
              <a:t>research</a:t>
            </a:r>
            <a:r>
              <a:rPr lang="zh-CN" altLang="en-US" dirty="0"/>
              <a:t> </a:t>
            </a:r>
            <a:r>
              <a:rPr lang="en-US" altLang="zh-CN" dirty="0"/>
              <a:t>project</a:t>
            </a:r>
            <a:r>
              <a:rPr lang="zh-CN" altLang="en-US" dirty="0"/>
              <a:t> </a:t>
            </a:r>
            <a:r>
              <a:rPr lang="en-US" altLang="zh-CN" dirty="0"/>
              <a:t>will</a:t>
            </a:r>
            <a:r>
              <a:rPr lang="zh-CN" altLang="en-US" dirty="0"/>
              <a:t> </a:t>
            </a:r>
            <a:r>
              <a:rPr lang="en-US" altLang="zh-CN" dirty="0"/>
              <a:t>be</a:t>
            </a:r>
            <a:r>
              <a:rPr lang="zh-CN" altLang="en-US" dirty="0"/>
              <a:t> </a:t>
            </a:r>
            <a:r>
              <a:rPr lang="en-US" altLang="zh-CN" dirty="0"/>
              <a:t>introduced,</a:t>
            </a:r>
            <a:r>
              <a:rPr lang="zh-CN" altLang="en-US" dirty="0"/>
              <a:t> </a:t>
            </a:r>
            <a:r>
              <a:rPr lang="en-US" altLang="zh-CN" dirty="0" err="1"/>
              <a:t>particulary</a:t>
            </a:r>
            <a:r>
              <a:rPr lang="zh-CN" altLang="en-US" dirty="0"/>
              <a:t> </a:t>
            </a:r>
            <a:r>
              <a:rPr lang="en-US" altLang="zh-CN" dirty="0"/>
              <a:t>about</a:t>
            </a:r>
            <a:r>
              <a:rPr lang="zh-CN" altLang="en-US" dirty="0"/>
              <a:t> </a:t>
            </a:r>
            <a:r>
              <a:rPr lang="en-US" altLang="zh-CN" dirty="0"/>
              <a:t>using</a:t>
            </a:r>
            <a:r>
              <a:rPr lang="zh-CN" altLang="en-US" dirty="0"/>
              <a:t> </a:t>
            </a:r>
            <a:r>
              <a:rPr lang="en-US" altLang="zh-CN" dirty="0"/>
              <a:t>computation</a:t>
            </a:r>
            <a:r>
              <a:rPr lang="zh-CN" altLang="en-US" dirty="0"/>
              <a:t> </a:t>
            </a:r>
            <a:r>
              <a:rPr lang="en-US" altLang="zh-CN" dirty="0"/>
              <a:t>methods</a:t>
            </a:r>
            <a:r>
              <a:rPr lang="zh-CN" altLang="en-US" dirty="0"/>
              <a:t> </a:t>
            </a:r>
            <a:r>
              <a:rPr lang="en-US" altLang="zh-CN" dirty="0"/>
              <a:t>to</a:t>
            </a:r>
            <a:r>
              <a:rPr lang="zh-CN" altLang="en-US" dirty="0"/>
              <a:t> </a:t>
            </a:r>
            <a:r>
              <a:rPr lang="en-US" altLang="zh-CN" dirty="0"/>
              <a:t>analyze</a:t>
            </a:r>
            <a:r>
              <a:rPr lang="zh-CN" altLang="en-US" dirty="0"/>
              <a:t> </a:t>
            </a:r>
            <a:r>
              <a:rPr lang="en-US" altLang="zh-CN" dirty="0"/>
              <a:t>the</a:t>
            </a:r>
            <a:r>
              <a:rPr lang="zh-CN" altLang="en-US" dirty="0"/>
              <a:t> </a:t>
            </a:r>
            <a:r>
              <a:rPr lang="en-US" altLang="zh-CN" dirty="0"/>
              <a:t>bioinformatics</a:t>
            </a:r>
            <a:r>
              <a:rPr lang="zh-CN" altLang="en-US" dirty="0"/>
              <a:t> </a:t>
            </a:r>
            <a:r>
              <a:rPr lang="en-US" altLang="zh-CN" dirty="0"/>
              <a:t>and</a:t>
            </a:r>
            <a:r>
              <a:rPr lang="zh-CN" altLang="en-US" dirty="0"/>
              <a:t> </a:t>
            </a:r>
            <a:r>
              <a:rPr lang="en-US" altLang="zh-CN" dirty="0"/>
              <a:t>biomedical</a:t>
            </a:r>
            <a:r>
              <a:rPr lang="zh-CN" altLang="en-US" dirty="0"/>
              <a:t> </a:t>
            </a:r>
            <a:r>
              <a:rPr lang="en-US" altLang="zh-CN" dirty="0"/>
              <a:t>data</a:t>
            </a:r>
            <a:r>
              <a:rPr lang="zh-CN" altLang="en-US" dirty="0"/>
              <a:t> </a:t>
            </a:r>
            <a:r>
              <a:rPr lang="en-US" altLang="zh-CN" dirty="0"/>
              <a:t>to</a:t>
            </a:r>
            <a:r>
              <a:rPr lang="zh-CN" altLang="en-US" dirty="0"/>
              <a:t> </a:t>
            </a:r>
            <a:r>
              <a:rPr lang="en-US" altLang="zh-CN" dirty="0"/>
              <a:t>support</a:t>
            </a:r>
            <a:r>
              <a:rPr lang="zh-CN" altLang="en-US" dirty="0"/>
              <a:t> </a:t>
            </a:r>
            <a:r>
              <a:rPr lang="en-US" altLang="zh-CN" dirty="0"/>
              <a:t>my</a:t>
            </a:r>
            <a:r>
              <a:rPr lang="zh-CN" altLang="en-US" dirty="0"/>
              <a:t> </a:t>
            </a:r>
            <a:r>
              <a:rPr lang="en-US" altLang="zh-CN" dirty="0"/>
              <a:t>strength</a:t>
            </a:r>
            <a:r>
              <a:rPr lang="zh-CN" altLang="en-US" dirty="0"/>
              <a:t> </a:t>
            </a:r>
            <a:r>
              <a:rPr lang="en-US" altLang="zh-CN" dirty="0"/>
              <a:t>and</a:t>
            </a:r>
            <a:r>
              <a:rPr lang="zh-CN" altLang="en-US" dirty="0"/>
              <a:t> </a:t>
            </a:r>
            <a:r>
              <a:rPr lang="en-US" altLang="zh-CN" dirty="0"/>
              <a:t>ability.</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a:t>
            </a:fld>
            <a:endParaRPr lang="en-US" dirty="0"/>
          </a:p>
        </p:txBody>
      </p:sp>
    </p:spTree>
    <p:extLst>
      <p:ext uri="{BB962C8B-B14F-4D97-AF65-F5344CB8AC3E}">
        <p14:creationId xmlns:p14="http://schemas.microsoft.com/office/powerpoint/2010/main" val="169986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a:t>
            </a:r>
            <a:r>
              <a:rPr lang="zh-CN" altLang="en-US" dirty="0"/>
              <a:t> </a:t>
            </a:r>
            <a:r>
              <a:rPr lang="en-US" altLang="zh-CN" dirty="0"/>
              <a:t>have</a:t>
            </a:r>
            <a:r>
              <a:rPr lang="zh-CN" altLang="en-US" dirty="0"/>
              <a:t> </a:t>
            </a:r>
            <a:r>
              <a:rPr lang="en-US" altLang="zh-CN" dirty="0"/>
              <a:t>been</a:t>
            </a:r>
            <a:r>
              <a:rPr lang="zh-CN" altLang="en-US" dirty="0"/>
              <a:t> </a:t>
            </a:r>
            <a:r>
              <a:rPr lang="en-US" altLang="zh-CN" dirty="0"/>
              <a:t>in</a:t>
            </a:r>
            <a:r>
              <a:rPr lang="zh-CN" altLang="en-US" dirty="0"/>
              <a:t> </a:t>
            </a:r>
            <a:r>
              <a:rPr lang="en-US" altLang="zh-CN" dirty="0"/>
              <a:t>this</a:t>
            </a:r>
            <a:r>
              <a:rPr lang="zh-CN" altLang="en-US" dirty="0"/>
              <a:t> </a:t>
            </a:r>
            <a:r>
              <a:rPr lang="en-US" altLang="zh-CN" dirty="0"/>
              <a:t>country</a:t>
            </a:r>
            <a:r>
              <a:rPr lang="zh-CN" altLang="en-US" dirty="0"/>
              <a:t> </a:t>
            </a:r>
            <a:r>
              <a:rPr lang="en-US" altLang="zh-CN" dirty="0"/>
              <a:t>since</a:t>
            </a:r>
            <a:r>
              <a:rPr lang="zh-CN" altLang="en-US" dirty="0"/>
              <a:t> </a:t>
            </a:r>
            <a:r>
              <a:rPr lang="en-US" altLang="zh-CN" dirty="0"/>
              <a:t>2011.</a:t>
            </a:r>
            <a:r>
              <a:rPr lang="zh-CN" altLang="en-US" dirty="0"/>
              <a:t> </a:t>
            </a:r>
            <a:r>
              <a:rPr lang="en-US" altLang="zh-CN" dirty="0"/>
              <a:t>From</a:t>
            </a:r>
            <a:r>
              <a:rPr lang="zh-CN" altLang="en-US" dirty="0"/>
              <a:t> </a:t>
            </a:r>
            <a:r>
              <a:rPr lang="en-US" altLang="zh-CN" dirty="0"/>
              <a:t>2012</a:t>
            </a:r>
            <a:r>
              <a:rPr lang="zh-CN" altLang="en-US" dirty="0"/>
              <a:t> </a:t>
            </a:r>
            <a:r>
              <a:rPr lang="en-US" altLang="zh-CN" dirty="0"/>
              <a:t>to</a:t>
            </a:r>
            <a:r>
              <a:rPr lang="zh-CN" altLang="en-US" dirty="0"/>
              <a:t> </a:t>
            </a:r>
            <a:r>
              <a:rPr lang="en-US" altLang="zh-CN" dirty="0"/>
              <a:t>2017,</a:t>
            </a:r>
            <a:r>
              <a:rPr lang="zh-CN" altLang="en-US" dirty="0"/>
              <a:t> </a:t>
            </a:r>
            <a:r>
              <a:rPr lang="en-US" altLang="zh-CN" dirty="0"/>
              <a:t>I</a:t>
            </a:r>
            <a:r>
              <a:rPr lang="zh-CN" altLang="en-US" dirty="0"/>
              <a:t> </a:t>
            </a:r>
            <a:r>
              <a:rPr lang="en-US" altLang="zh-CN" dirty="0"/>
              <a:t>studied</a:t>
            </a:r>
            <a:r>
              <a:rPr lang="zh-CN" altLang="en-US" dirty="0"/>
              <a:t> </a:t>
            </a:r>
            <a:r>
              <a:rPr lang="en-US" altLang="zh-CN" dirty="0"/>
              <a:t>Electrical</a:t>
            </a:r>
            <a:r>
              <a:rPr lang="zh-CN" altLang="en-US" dirty="0"/>
              <a:t> </a:t>
            </a:r>
            <a:r>
              <a:rPr lang="en-US" altLang="zh-CN" dirty="0"/>
              <a:t>Engineering</a:t>
            </a:r>
            <a:r>
              <a:rPr lang="zh-CN" altLang="en-US" dirty="0"/>
              <a:t> </a:t>
            </a:r>
            <a:r>
              <a:rPr lang="en-US" altLang="zh-CN" dirty="0"/>
              <a:t>in</a:t>
            </a:r>
            <a:r>
              <a:rPr lang="zh-CN" altLang="en-US" dirty="0"/>
              <a:t> </a:t>
            </a:r>
            <a:r>
              <a:rPr lang="en-US" altLang="zh-CN" dirty="0"/>
              <a:t>South</a:t>
            </a:r>
            <a:r>
              <a:rPr lang="zh-CN" altLang="en-US" dirty="0"/>
              <a:t> </a:t>
            </a:r>
            <a:r>
              <a:rPr lang="en-US" altLang="zh-CN" dirty="0"/>
              <a:t>Dakota</a:t>
            </a:r>
            <a:r>
              <a:rPr lang="zh-CN" altLang="en-US" dirty="0"/>
              <a:t> </a:t>
            </a:r>
            <a:r>
              <a:rPr lang="en-US" altLang="zh-CN" dirty="0"/>
              <a:t>State</a:t>
            </a:r>
            <a:r>
              <a:rPr lang="zh-CN" altLang="en-US" dirty="0"/>
              <a:t> </a:t>
            </a:r>
            <a:r>
              <a:rPr lang="en-US" altLang="zh-CN" dirty="0"/>
              <a:t>University.</a:t>
            </a:r>
            <a:r>
              <a:rPr lang="zh-CN" altLang="en-US" dirty="0"/>
              <a:t> </a:t>
            </a:r>
            <a:r>
              <a:rPr lang="en-US" altLang="zh-CN" dirty="0"/>
              <a:t>After</a:t>
            </a:r>
            <a:r>
              <a:rPr lang="zh-CN" altLang="en-US" dirty="0"/>
              <a:t> </a:t>
            </a:r>
            <a:r>
              <a:rPr lang="en-US" altLang="zh-CN" dirty="0"/>
              <a:t>that,</a:t>
            </a:r>
            <a:r>
              <a:rPr lang="zh-CN" altLang="en-US" dirty="0"/>
              <a:t> </a:t>
            </a:r>
            <a:r>
              <a:rPr lang="en-US" altLang="zh-CN" dirty="0"/>
              <a:t>I</a:t>
            </a:r>
            <a:r>
              <a:rPr lang="zh-CN" altLang="en-US" dirty="0"/>
              <a:t> </a:t>
            </a:r>
            <a:r>
              <a:rPr lang="en-US" altLang="zh-CN" dirty="0"/>
              <a:t>continued</a:t>
            </a:r>
            <a:r>
              <a:rPr lang="zh-CN" altLang="en-US" dirty="0"/>
              <a:t> </a:t>
            </a:r>
            <a:r>
              <a:rPr lang="en-US" altLang="zh-CN" dirty="0"/>
              <a:t>my</a:t>
            </a:r>
            <a:r>
              <a:rPr lang="zh-CN" altLang="en-US" dirty="0"/>
              <a:t> </a:t>
            </a:r>
            <a:r>
              <a:rPr lang="en-US" altLang="zh-CN" dirty="0"/>
              <a:t>education</a:t>
            </a:r>
            <a:r>
              <a:rPr lang="zh-CN" altLang="en-US" dirty="0"/>
              <a:t> </a:t>
            </a:r>
            <a:r>
              <a:rPr lang="en-US" altLang="zh-CN" dirty="0"/>
              <a:t>there</a:t>
            </a:r>
            <a:r>
              <a:rPr lang="zh-CN" altLang="en-US" dirty="0"/>
              <a:t> </a:t>
            </a:r>
            <a:r>
              <a:rPr lang="en-US" altLang="zh-CN" dirty="0"/>
              <a:t>as</a:t>
            </a:r>
            <a:r>
              <a:rPr lang="zh-CN" altLang="en-US" dirty="0"/>
              <a:t> </a:t>
            </a:r>
            <a:r>
              <a:rPr lang="en-US" altLang="zh-CN" dirty="0"/>
              <a:t>a</a:t>
            </a:r>
            <a:r>
              <a:rPr lang="zh-CN" altLang="en-US" dirty="0"/>
              <a:t> </a:t>
            </a:r>
            <a:r>
              <a:rPr lang="en-US" altLang="zh-CN" dirty="0"/>
              <a:t>master</a:t>
            </a:r>
            <a:r>
              <a:rPr lang="zh-CN" altLang="en-US" dirty="0"/>
              <a:t> </a:t>
            </a:r>
            <a:r>
              <a:rPr lang="en-US" altLang="zh-CN" dirty="0"/>
              <a:t>student,</a:t>
            </a:r>
            <a:r>
              <a:rPr lang="zh-CN" altLang="en-US" dirty="0"/>
              <a:t> </a:t>
            </a:r>
            <a:r>
              <a:rPr lang="en-US" altLang="zh-CN" dirty="0"/>
              <a:t>but</a:t>
            </a:r>
            <a:r>
              <a:rPr lang="zh-CN" altLang="en-US" dirty="0"/>
              <a:t> </a:t>
            </a:r>
            <a:r>
              <a:rPr lang="en-US" altLang="zh-CN" dirty="0"/>
              <a:t>switched</a:t>
            </a:r>
            <a:r>
              <a:rPr lang="zh-CN" altLang="en-US" dirty="0"/>
              <a:t> </a:t>
            </a:r>
            <a:r>
              <a:rPr lang="en-US" altLang="zh-CN" dirty="0"/>
              <a:t>my</a:t>
            </a:r>
            <a:r>
              <a:rPr lang="zh-CN" altLang="en-US" dirty="0"/>
              <a:t> </a:t>
            </a:r>
            <a:r>
              <a:rPr lang="en-US" altLang="zh-CN" dirty="0"/>
              <a:t>major</a:t>
            </a:r>
            <a:r>
              <a:rPr lang="zh-CN" altLang="en-US" dirty="0"/>
              <a:t> </a:t>
            </a:r>
            <a:r>
              <a:rPr lang="en-US" altLang="zh-CN" dirty="0"/>
              <a:t>from</a:t>
            </a:r>
            <a:r>
              <a:rPr lang="zh-CN" altLang="en-US" dirty="0"/>
              <a:t> </a:t>
            </a:r>
            <a:r>
              <a:rPr lang="en-US" altLang="zh-CN" dirty="0"/>
              <a:t>EE</a:t>
            </a:r>
            <a:r>
              <a:rPr lang="zh-CN" altLang="en-US" dirty="0"/>
              <a:t> </a:t>
            </a:r>
            <a:r>
              <a:rPr lang="en-US" altLang="zh-CN" dirty="0"/>
              <a:t>to</a:t>
            </a:r>
            <a:r>
              <a:rPr lang="zh-CN" altLang="en-US" dirty="0"/>
              <a:t> </a:t>
            </a:r>
            <a:r>
              <a:rPr lang="en-US" altLang="zh-CN" dirty="0"/>
              <a:t>Statistics.</a:t>
            </a:r>
            <a:r>
              <a:rPr lang="zh-CN" altLang="en-US" dirty="0"/>
              <a:t> </a:t>
            </a:r>
            <a:r>
              <a:rPr lang="en-US" altLang="zh-CN" dirty="0"/>
              <a:t>I</a:t>
            </a:r>
            <a:r>
              <a:rPr lang="zh-CN" altLang="en-US" dirty="0"/>
              <a:t> </a:t>
            </a:r>
            <a:r>
              <a:rPr lang="en-US" altLang="zh-CN" dirty="0"/>
              <a:t>plan</a:t>
            </a:r>
            <a:r>
              <a:rPr lang="zh-CN" altLang="en-US" dirty="0"/>
              <a:t> </a:t>
            </a:r>
            <a:r>
              <a:rPr lang="en-US" altLang="zh-CN" dirty="0"/>
              <a:t>to</a:t>
            </a:r>
            <a:r>
              <a:rPr lang="zh-CN" altLang="en-US" dirty="0"/>
              <a:t> </a:t>
            </a:r>
            <a:r>
              <a:rPr lang="en-US" altLang="zh-CN" dirty="0" err="1"/>
              <a:t>graudate</a:t>
            </a:r>
            <a:r>
              <a:rPr lang="zh-CN" altLang="en-US" dirty="0"/>
              <a:t> </a:t>
            </a:r>
            <a:r>
              <a:rPr lang="en-US" altLang="zh-CN" dirty="0"/>
              <a:t>in</a:t>
            </a:r>
            <a:r>
              <a:rPr lang="zh-CN" altLang="en-US" dirty="0"/>
              <a:t> </a:t>
            </a:r>
            <a:r>
              <a:rPr lang="en-US" altLang="zh-CN" dirty="0"/>
              <a:t>next</a:t>
            </a:r>
            <a:r>
              <a:rPr lang="zh-CN" altLang="en-US" dirty="0"/>
              <a:t> </a:t>
            </a:r>
            <a:r>
              <a:rPr lang="en-US" altLang="zh-CN" dirty="0"/>
              <a:t>month.</a:t>
            </a:r>
            <a:r>
              <a:rPr lang="zh-CN" altLang="en-US" dirty="0"/>
              <a:t> </a:t>
            </a:r>
            <a:r>
              <a:rPr lang="en-US" altLang="zh-CN" dirty="0"/>
              <a:t>My</a:t>
            </a:r>
            <a:r>
              <a:rPr lang="zh-CN" altLang="en-US" dirty="0"/>
              <a:t> </a:t>
            </a:r>
            <a:r>
              <a:rPr lang="en-US" altLang="zh-CN" dirty="0"/>
              <a:t>first</a:t>
            </a:r>
            <a:r>
              <a:rPr lang="zh-CN" altLang="en-US" dirty="0"/>
              <a:t> </a:t>
            </a:r>
            <a:r>
              <a:rPr lang="en-US" altLang="zh-CN" dirty="0"/>
              <a:t>job</a:t>
            </a:r>
            <a:r>
              <a:rPr lang="zh-CN" altLang="en-US" dirty="0"/>
              <a:t> </a:t>
            </a:r>
            <a:r>
              <a:rPr lang="en-US" altLang="zh-CN" dirty="0"/>
              <a:t>was</a:t>
            </a:r>
            <a:r>
              <a:rPr lang="zh-CN" altLang="en-US" dirty="0"/>
              <a:t> </a:t>
            </a:r>
            <a:r>
              <a:rPr lang="en-US" altLang="zh-CN" dirty="0"/>
              <a:t>a</a:t>
            </a:r>
            <a:r>
              <a:rPr lang="zh-CN" altLang="en-US" dirty="0"/>
              <a:t> </a:t>
            </a:r>
            <a:r>
              <a:rPr lang="en-US" altLang="zh-CN" dirty="0"/>
              <a:t>part-time</a:t>
            </a:r>
            <a:r>
              <a:rPr lang="zh-CN" altLang="en-US" dirty="0"/>
              <a:t> </a:t>
            </a:r>
            <a:r>
              <a:rPr lang="en-US" altLang="zh-CN" dirty="0"/>
              <a:t>research</a:t>
            </a:r>
            <a:r>
              <a:rPr lang="zh-CN" altLang="en-US" dirty="0"/>
              <a:t> </a:t>
            </a:r>
            <a:r>
              <a:rPr lang="en-US" altLang="zh-CN" dirty="0"/>
              <a:t>Assistant</a:t>
            </a:r>
            <a:r>
              <a:rPr lang="zh-CN" altLang="en-US" dirty="0"/>
              <a:t> </a:t>
            </a:r>
            <a:r>
              <a:rPr lang="en-US" altLang="zh-CN" dirty="0"/>
              <a:t>in</a:t>
            </a:r>
            <a:r>
              <a:rPr lang="zh-CN" altLang="en-US" dirty="0"/>
              <a:t> </a:t>
            </a:r>
            <a:r>
              <a:rPr lang="en-US" altLang="zh-CN" dirty="0"/>
              <a:t>Dr.</a:t>
            </a:r>
            <a:r>
              <a:rPr lang="zh-CN" altLang="en-US" dirty="0"/>
              <a:t> </a:t>
            </a:r>
            <a:r>
              <a:rPr lang="en-US" altLang="zh-CN" dirty="0" err="1"/>
              <a:t>Qiquan</a:t>
            </a:r>
            <a:r>
              <a:rPr lang="zh-CN" altLang="en-US" dirty="0"/>
              <a:t> </a:t>
            </a:r>
            <a:r>
              <a:rPr lang="en-US" altLang="zh-CN" dirty="0" err="1"/>
              <a:t>Qiao’s</a:t>
            </a:r>
            <a:r>
              <a:rPr lang="zh-CN" altLang="en-US" dirty="0"/>
              <a:t> </a:t>
            </a:r>
            <a:r>
              <a:rPr lang="en-US" altLang="zh-CN" dirty="0"/>
              <a:t>organic</a:t>
            </a:r>
            <a:r>
              <a:rPr lang="zh-CN" altLang="en-US" dirty="0"/>
              <a:t> </a:t>
            </a:r>
            <a:r>
              <a:rPr lang="en-US" altLang="zh-CN" dirty="0"/>
              <a:t>Electronic</a:t>
            </a:r>
            <a:r>
              <a:rPr lang="zh-CN" altLang="en-US" dirty="0"/>
              <a:t> </a:t>
            </a:r>
            <a:r>
              <a:rPr lang="en-US" altLang="zh-CN" dirty="0"/>
              <a:t>Lab</a:t>
            </a:r>
            <a:r>
              <a:rPr lang="zh-CN" altLang="en-US" dirty="0"/>
              <a:t> </a:t>
            </a:r>
            <a:r>
              <a:rPr lang="en-US" altLang="zh-CN" dirty="0"/>
              <a:t>during</a:t>
            </a:r>
            <a:r>
              <a:rPr lang="zh-CN" altLang="en-US" dirty="0"/>
              <a:t> </a:t>
            </a:r>
            <a:r>
              <a:rPr lang="en-US" altLang="zh-CN" dirty="0"/>
              <a:t>my</a:t>
            </a:r>
            <a:r>
              <a:rPr lang="zh-CN" altLang="en-US" dirty="0"/>
              <a:t> </a:t>
            </a:r>
            <a:r>
              <a:rPr lang="en-US" altLang="zh-CN" dirty="0"/>
              <a:t>bachelor’s</a:t>
            </a:r>
            <a:r>
              <a:rPr lang="zh-CN" altLang="en-US" dirty="0"/>
              <a:t> </a:t>
            </a:r>
            <a:r>
              <a:rPr lang="en-US" altLang="zh-CN" dirty="0"/>
              <a:t>period.</a:t>
            </a:r>
            <a:r>
              <a:rPr lang="zh-CN" altLang="en-US" dirty="0"/>
              <a:t> </a:t>
            </a:r>
            <a:r>
              <a:rPr lang="en-US" altLang="zh-CN" dirty="0"/>
              <a:t>My</a:t>
            </a:r>
            <a:r>
              <a:rPr lang="zh-CN" altLang="en-US" dirty="0"/>
              <a:t> </a:t>
            </a:r>
            <a:r>
              <a:rPr lang="en-US" altLang="zh-CN" dirty="0"/>
              <a:t>main</a:t>
            </a:r>
            <a:r>
              <a:rPr lang="zh-CN" altLang="en-US" dirty="0"/>
              <a:t> </a:t>
            </a:r>
            <a:r>
              <a:rPr lang="en-US" altLang="zh-CN" dirty="0"/>
              <a:t>duty</a:t>
            </a:r>
            <a:r>
              <a:rPr lang="zh-CN" altLang="en-US" dirty="0"/>
              <a:t> </a:t>
            </a:r>
            <a:r>
              <a:rPr lang="en-US" altLang="zh-CN" dirty="0"/>
              <a:t>there</a:t>
            </a:r>
            <a:r>
              <a:rPr lang="zh-CN" altLang="en-US" dirty="0"/>
              <a:t> </a:t>
            </a:r>
            <a:r>
              <a:rPr lang="en-US" altLang="zh-CN" dirty="0"/>
              <a:t>is</a:t>
            </a:r>
            <a:r>
              <a:rPr lang="zh-CN" altLang="en-US" dirty="0"/>
              <a:t> </a:t>
            </a:r>
            <a:r>
              <a:rPr lang="en-US" altLang="zh-CN" dirty="0"/>
              <a:t>to</a:t>
            </a:r>
            <a:r>
              <a:rPr lang="zh-CN" altLang="en-US" dirty="0"/>
              <a:t> </a:t>
            </a:r>
            <a:r>
              <a:rPr lang="en-US" altLang="zh-CN" dirty="0" err="1"/>
              <a:t>farbricate</a:t>
            </a:r>
            <a:r>
              <a:rPr lang="zh-CN" altLang="en-US" dirty="0"/>
              <a:t> </a:t>
            </a:r>
            <a:r>
              <a:rPr lang="en-US" altLang="zh-CN" dirty="0"/>
              <a:t>organic</a:t>
            </a:r>
            <a:r>
              <a:rPr lang="zh-CN" altLang="en-US" dirty="0"/>
              <a:t> </a:t>
            </a:r>
            <a:r>
              <a:rPr lang="en-US" altLang="zh-CN" dirty="0"/>
              <a:t>solar</a:t>
            </a:r>
            <a:r>
              <a:rPr lang="zh-CN" altLang="en-US" dirty="0"/>
              <a:t> </a:t>
            </a:r>
            <a:r>
              <a:rPr lang="en-US" altLang="zh-CN" dirty="0"/>
              <a:t>cells,</a:t>
            </a:r>
            <a:r>
              <a:rPr lang="zh-CN" altLang="en-US" dirty="0"/>
              <a:t> </a:t>
            </a:r>
            <a:r>
              <a:rPr lang="en-US" altLang="zh-CN" dirty="0"/>
              <a:t>collect</a:t>
            </a:r>
            <a:r>
              <a:rPr lang="zh-CN" altLang="en-US" dirty="0"/>
              <a:t> </a:t>
            </a:r>
            <a:r>
              <a:rPr lang="en-US" altLang="zh-CN" dirty="0"/>
              <a:t>their</a:t>
            </a:r>
            <a:r>
              <a:rPr lang="zh-CN" altLang="en-US" dirty="0"/>
              <a:t> </a:t>
            </a:r>
            <a:r>
              <a:rPr lang="en-US" altLang="zh-CN" dirty="0" err="1"/>
              <a:t>performace</a:t>
            </a:r>
            <a:r>
              <a:rPr lang="zh-CN" altLang="en-US" dirty="0"/>
              <a:t> </a:t>
            </a:r>
            <a:r>
              <a:rPr lang="en-US" altLang="zh-CN" dirty="0"/>
              <a:t>data,</a:t>
            </a:r>
            <a:r>
              <a:rPr lang="zh-CN" altLang="en-US" dirty="0"/>
              <a:t> </a:t>
            </a:r>
            <a:r>
              <a:rPr lang="en-US" altLang="zh-CN" dirty="0"/>
              <a:t>plot</a:t>
            </a:r>
            <a:r>
              <a:rPr lang="zh-CN" altLang="en-US" dirty="0"/>
              <a:t> </a:t>
            </a:r>
            <a:r>
              <a:rPr lang="en-US" altLang="zh-CN" dirty="0"/>
              <a:t>current</a:t>
            </a:r>
            <a:r>
              <a:rPr lang="zh-CN" altLang="en-US" dirty="0"/>
              <a:t> </a:t>
            </a:r>
            <a:r>
              <a:rPr lang="en-US" altLang="zh-CN" dirty="0"/>
              <a:t>voltage</a:t>
            </a:r>
            <a:r>
              <a:rPr lang="zh-CN" altLang="en-US" dirty="0"/>
              <a:t> </a:t>
            </a:r>
            <a:r>
              <a:rPr lang="en-US" altLang="zh-CN" dirty="0"/>
              <a:t>curves</a:t>
            </a:r>
            <a:r>
              <a:rPr lang="zh-CN" altLang="en-US" dirty="0"/>
              <a:t> </a:t>
            </a:r>
            <a:r>
              <a:rPr lang="en-US" altLang="zh-CN" dirty="0"/>
              <a:t>and</a:t>
            </a:r>
            <a:r>
              <a:rPr lang="zh-CN" altLang="en-US" dirty="0"/>
              <a:t> </a:t>
            </a:r>
            <a:r>
              <a:rPr lang="en-US" altLang="zh-CN" dirty="0" err="1"/>
              <a:t>calucate</a:t>
            </a:r>
            <a:r>
              <a:rPr lang="zh-CN" altLang="en-US" dirty="0"/>
              <a:t> </a:t>
            </a:r>
            <a:r>
              <a:rPr lang="en-US" altLang="zh-CN" dirty="0"/>
              <a:t>the</a:t>
            </a:r>
            <a:r>
              <a:rPr lang="zh-CN" altLang="en-US" dirty="0"/>
              <a:t> </a:t>
            </a:r>
            <a:r>
              <a:rPr lang="en-US" altLang="zh-CN" dirty="0"/>
              <a:t>solar</a:t>
            </a:r>
            <a:r>
              <a:rPr lang="zh-CN" altLang="en-US" dirty="0"/>
              <a:t> </a:t>
            </a:r>
            <a:r>
              <a:rPr lang="en-US" altLang="zh-CN" dirty="0"/>
              <a:t>cells’</a:t>
            </a:r>
            <a:r>
              <a:rPr lang="zh-CN" altLang="en-US" dirty="0"/>
              <a:t> </a:t>
            </a:r>
            <a:r>
              <a:rPr lang="en-US" altLang="zh-CN" dirty="0" err="1"/>
              <a:t>performacne</a:t>
            </a:r>
            <a:r>
              <a:rPr lang="en-US" altLang="zh-CN" dirty="0"/>
              <a:t>.</a:t>
            </a:r>
            <a:r>
              <a:rPr lang="zh-CN" altLang="en-US" dirty="0"/>
              <a:t> </a:t>
            </a:r>
            <a:r>
              <a:rPr lang="en-US" altLang="zh-CN" dirty="0"/>
              <a:t>This</a:t>
            </a:r>
            <a:r>
              <a:rPr lang="zh-CN" altLang="en-US" dirty="0"/>
              <a:t> </a:t>
            </a:r>
            <a:r>
              <a:rPr lang="en-US" altLang="zh-CN" dirty="0"/>
              <a:t>job</a:t>
            </a:r>
            <a:r>
              <a:rPr lang="zh-CN" altLang="en-US" dirty="0"/>
              <a:t> </a:t>
            </a:r>
            <a:r>
              <a:rPr lang="en-US" altLang="zh-CN" dirty="0"/>
              <a:t>guide</a:t>
            </a:r>
            <a:r>
              <a:rPr lang="zh-CN" altLang="en-US" dirty="0"/>
              <a:t> </a:t>
            </a:r>
            <a:r>
              <a:rPr lang="en-US" altLang="zh-CN" dirty="0"/>
              <a:t>me</a:t>
            </a:r>
            <a:r>
              <a:rPr lang="zh-CN" altLang="en-US" dirty="0"/>
              <a:t> </a:t>
            </a:r>
            <a:r>
              <a:rPr lang="en-US" altLang="zh-CN" dirty="0"/>
              <a:t>to</a:t>
            </a:r>
            <a:r>
              <a:rPr lang="zh-CN" altLang="en-US" dirty="0"/>
              <a:t> </a:t>
            </a:r>
            <a:r>
              <a:rPr lang="en-US" altLang="zh-CN" dirty="0"/>
              <a:t>the</a:t>
            </a:r>
            <a:r>
              <a:rPr lang="zh-CN" altLang="en-US" dirty="0"/>
              <a:t> </a:t>
            </a:r>
            <a:r>
              <a:rPr lang="en-US" altLang="zh-CN" dirty="0"/>
              <a:t>research</a:t>
            </a:r>
            <a:r>
              <a:rPr lang="zh-CN" altLang="en-US" dirty="0"/>
              <a:t> </a:t>
            </a:r>
            <a:r>
              <a:rPr lang="en-US" altLang="zh-CN" dirty="0"/>
              <a:t>area.</a:t>
            </a:r>
            <a:r>
              <a:rPr lang="zh-CN" altLang="en-US" dirty="0"/>
              <a:t> </a:t>
            </a:r>
            <a:r>
              <a:rPr lang="en-US" altLang="zh-CN" dirty="0"/>
              <a:t>I</a:t>
            </a:r>
            <a:r>
              <a:rPr lang="zh-CN" altLang="en-US" dirty="0"/>
              <a:t> </a:t>
            </a:r>
            <a:r>
              <a:rPr lang="en-US" altLang="zh-CN" dirty="0"/>
              <a:t>learned</a:t>
            </a:r>
            <a:r>
              <a:rPr lang="zh-CN" altLang="en-US" dirty="0"/>
              <a:t> </a:t>
            </a:r>
            <a:r>
              <a:rPr lang="en-US" altLang="zh-CN" dirty="0"/>
              <a:t>a lot</a:t>
            </a:r>
            <a:r>
              <a:rPr lang="zh-CN" altLang="en-US" dirty="0"/>
              <a:t> </a:t>
            </a:r>
            <a:r>
              <a:rPr lang="en-US" altLang="zh-CN" dirty="0"/>
              <a:t>about</a:t>
            </a:r>
            <a:r>
              <a:rPr lang="zh-CN" altLang="en-US" dirty="0"/>
              <a:t> </a:t>
            </a:r>
            <a:r>
              <a:rPr lang="en-US" altLang="zh-CN" dirty="0"/>
              <a:t>how</a:t>
            </a:r>
            <a:r>
              <a:rPr lang="zh-CN" altLang="en-US" dirty="0"/>
              <a:t> </a:t>
            </a:r>
            <a:r>
              <a:rPr lang="en-US" altLang="zh-CN" dirty="0"/>
              <a:t>to</a:t>
            </a:r>
            <a:r>
              <a:rPr lang="zh-CN" altLang="en-US" dirty="0"/>
              <a:t> </a:t>
            </a:r>
            <a:r>
              <a:rPr lang="en-US" altLang="zh-CN" dirty="0"/>
              <a:t>read</a:t>
            </a:r>
            <a:r>
              <a:rPr lang="zh-CN" altLang="en-US" dirty="0"/>
              <a:t> </a:t>
            </a:r>
            <a:r>
              <a:rPr lang="en-US" altLang="zh-CN" dirty="0"/>
              <a:t>papers,</a:t>
            </a:r>
            <a:r>
              <a:rPr lang="zh-CN" altLang="en-US" dirty="0"/>
              <a:t> </a:t>
            </a:r>
            <a:r>
              <a:rPr lang="en-US" altLang="zh-CN" dirty="0" err="1"/>
              <a:t>collbrate</a:t>
            </a:r>
            <a:r>
              <a:rPr lang="zh-CN" altLang="en-US" dirty="0"/>
              <a:t> </a:t>
            </a:r>
            <a:r>
              <a:rPr lang="en-US" altLang="zh-CN" dirty="0"/>
              <a:t>with</a:t>
            </a:r>
            <a:r>
              <a:rPr lang="zh-CN" altLang="en-US" dirty="0"/>
              <a:t> </a:t>
            </a:r>
            <a:r>
              <a:rPr lang="en-US" altLang="zh-CN" dirty="0"/>
              <a:t>other</a:t>
            </a:r>
            <a:r>
              <a:rPr lang="zh-CN" altLang="en-US" dirty="0"/>
              <a:t> </a:t>
            </a:r>
            <a:r>
              <a:rPr lang="en-US" altLang="zh-CN" dirty="0"/>
              <a:t>PHD</a:t>
            </a:r>
            <a:r>
              <a:rPr lang="zh-CN" altLang="en-US" dirty="0"/>
              <a:t> </a:t>
            </a:r>
            <a:r>
              <a:rPr lang="en-US" altLang="zh-CN" dirty="0"/>
              <a:t>students,</a:t>
            </a:r>
            <a:r>
              <a:rPr lang="zh-CN" altLang="en-US" dirty="0"/>
              <a:t> </a:t>
            </a:r>
            <a:r>
              <a:rPr lang="en-US" altLang="zh-CN" dirty="0"/>
              <a:t>critical</a:t>
            </a:r>
            <a:r>
              <a:rPr lang="zh-CN" altLang="en-US" dirty="0"/>
              <a:t> </a:t>
            </a:r>
            <a:r>
              <a:rPr lang="en-US" altLang="zh-CN" dirty="0"/>
              <a:t>thinking</a:t>
            </a:r>
            <a:r>
              <a:rPr lang="zh-CN" altLang="en-US" dirty="0"/>
              <a:t> </a:t>
            </a:r>
            <a:r>
              <a:rPr lang="en-US" altLang="zh-CN" dirty="0"/>
              <a:t>and</a:t>
            </a:r>
            <a:r>
              <a:rPr lang="zh-CN" altLang="en-US" dirty="0"/>
              <a:t> </a:t>
            </a:r>
            <a:r>
              <a:rPr lang="en-US" altLang="zh-CN" dirty="0"/>
              <a:t>manage</a:t>
            </a:r>
            <a:r>
              <a:rPr lang="zh-CN" altLang="en-US" dirty="0"/>
              <a:t> </a:t>
            </a:r>
            <a:r>
              <a:rPr lang="en-US" altLang="zh-CN" dirty="0"/>
              <a:t>my</a:t>
            </a:r>
            <a:r>
              <a:rPr lang="zh-CN" altLang="en-US" dirty="0"/>
              <a:t> </a:t>
            </a:r>
            <a:r>
              <a:rPr lang="en-US" altLang="zh-CN" dirty="0"/>
              <a:t>schedules</a:t>
            </a:r>
            <a:r>
              <a:rPr lang="zh-CN" altLang="en-US" dirty="0"/>
              <a:t> </a:t>
            </a:r>
            <a:r>
              <a:rPr lang="en-US" altLang="zh-CN" dirty="0"/>
              <a:t>and</a:t>
            </a:r>
            <a:r>
              <a:rPr lang="zh-CN" altLang="en-US" dirty="0"/>
              <a:t> </a:t>
            </a:r>
            <a:r>
              <a:rPr lang="en-US" altLang="zh-CN" dirty="0"/>
              <a:t>most</a:t>
            </a:r>
            <a:r>
              <a:rPr lang="zh-CN" altLang="en-US" dirty="0"/>
              <a:t> </a:t>
            </a:r>
            <a:r>
              <a:rPr lang="en-US" altLang="zh-CN" dirty="0"/>
              <a:t>importantly:</a:t>
            </a:r>
            <a:r>
              <a:rPr lang="zh-CN" altLang="en-US" dirty="0"/>
              <a:t> </a:t>
            </a:r>
            <a:r>
              <a:rPr lang="en-US" altLang="zh-CN" dirty="0"/>
              <a:t>improve</a:t>
            </a:r>
            <a:r>
              <a:rPr lang="zh-CN" altLang="en-US" dirty="0"/>
              <a:t> </a:t>
            </a:r>
            <a:r>
              <a:rPr lang="en-US" altLang="zh-CN" dirty="0"/>
              <a:t>my</a:t>
            </a:r>
            <a:r>
              <a:rPr lang="zh-CN" altLang="en-US" dirty="0"/>
              <a:t> </a:t>
            </a:r>
            <a:r>
              <a:rPr lang="en-US" altLang="zh-CN" dirty="0"/>
              <a:t>coding</a:t>
            </a:r>
            <a:r>
              <a:rPr lang="zh-CN" altLang="en-US" dirty="0"/>
              <a:t> </a:t>
            </a:r>
            <a:r>
              <a:rPr lang="en-US" altLang="zh-CN" dirty="0"/>
              <a:t>skills.</a:t>
            </a:r>
            <a:r>
              <a:rPr lang="zh-CN" altLang="en-US" dirty="0"/>
              <a:t> </a:t>
            </a:r>
            <a:r>
              <a:rPr lang="en-US" altLang="zh-CN" dirty="0"/>
              <a:t>During</a:t>
            </a:r>
            <a:r>
              <a:rPr lang="zh-CN" altLang="en-US" dirty="0"/>
              <a:t> </a:t>
            </a:r>
            <a:r>
              <a:rPr lang="en-US" altLang="zh-CN" dirty="0"/>
              <a:t>my</a:t>
            </a:r>
            <a:r>
              <a:rPr lang="zh-CN" altLang="en-US" dirty="0"/>
              <a:t> </a:t>
            </a:r>
            <a:r>
              <a:rPr lang="en-US" altLang="zh-CN" dirty="0"/>
              <a:t>master</a:t>
            </a:r>
            <a:r>
              <a:rPr lang="zh-CN" altLang="en-US" dirty="0"/>
              <a:t> </a:t>
            </a:r>
            <a:r>
              <a:rPr lang="en-US" altLang="zh-CN" dirty="0"/>
              <a:t>period,</a:t>
            </a:r>
            <a:r>
              <a:rPr lang="zh-CN" altLang="en-US" dirty="0"/>
              <a:t> </a:t>
            </a:r>
            <a:r>
              <a:rPr lang="en-US" altLang="zh-CN" dirty="0"/>
              <a:t>I</a:t>
            </a:r>
            <a:r>
              <a:rPr lang="zh-CN" altLang="en-US" dirty="0"/>
              <a:t> </a:t>
            </a:r>
            <a:r>
              <a:rPr lang="en-US" altLang="zh-CN" dirty="0"/>
              <a:t>was</a:t>
            </a:r>
            <a:r>
              <a:rPr lang="zh-CN" altLang="en-US" dirty="0"/>
              <a:t> </a:t>
            </a:r>
            <a:r>
              <a:rPr lang="en-US" altLang="zh-CN" dirty="0"/>
              <a:t>a</a:t>
            </a:r>
            <a:r>
              <a:rPr lang="zh-CN" altLang="en-US" dirty="0"/>
              <a:t> </a:t>
            </a:r>
            <a:r>
              <a:rPr lang="en-US" altLang="zh-CN" dirty="0"/>
              <a:t>research</a:t>
            </a:r>
            <a:r>
              <a:rPr lang="zh-CN" altLang="en-US" dirty="0"/>
              <a:t> </a:t>
            </a:r>
            <a:r>
              <a:rPr lang="en-US" altLang="zh-CN" dirty="0"/>
              <a:t>assistant</a:t>
            </a:r>
            <a:r>
              <a:rPr lang="zh-CN" altLang="en-US" dirty="0"/>
              <a:t> </a:t>
            </a:r>
            <a:r>
              <a:rPr lang="en-US" altLang="zh-CN" dirty="0"/>
              <a:t>in</a:t>
            </a:r>
            <a:r>
              <a:rPr lang="zh-CN" altLang="en-US" dirty="0"/>
              <a:t> </a:t>
            </a:r>
            <a:r>
              <a:rPr lang="en-US" altLang="zh-CN" dirty="0"/>
              <a:t>Department</a:t>
            </a:r>
            <a:r>
              <a:rPr lang="zh-CN" altLang="en-US" dirty="0"/>
              <a:t> </a:t>
            </a:r>
            <a:r>
              <a:rPr lang="en-US" altLang="zh-CN" dirty="0"/>
              <a:t>of</a:t>
            </a:r>
            <a:r>
              <a:rPr lang="zh-CN" altLang="en-US" dirty="0"/>
              <a:t> </a:t>
            </a:r>
            <a:r>
              <a:rPr lang="en-US" altLang="zh-CN" dirty="0"/>
              <a:t>Electrical</a:t>
            </a:r>
            <a:r>
              <a:rPr lang="zh-CN" altLang="en-US" dirty="0"/>
              <a:t> </a:t>
            </a:r>
            <a:r>
              <a:rPr lang="en-US" altLang="zh-CN" dirty="0"/>
              <a:t>Engineering</a:t>
            </a:r>
            <a:r>
              <a:rPr lang="zh-CN" altLang="en-US" dirty="0"/>
              <a:t> </a:t>
            </a:r>
            <a:r>
              <a:rPr lang="en-US" altLang="zh-CN" dirty="0"/>
              <a:t>and</a:t>
            </a:r>
            <a:r>
              <a:rPr lang="zh-CN" altLang="en-US" dirty="0"/>
              <a:t> </a:t>
            </a:r>
            <a:r>
              <a:rPr lang="en-US" altLang="zh-CN" dirty="0"/>
              <a:t>Computer</a:t>
            </a:r>
            <a:r>
              <a:rPr lang="zh-CN" altLang="en-US" dirty="0"/>
              <a:t> </a:t>
            </a:r>
            <a:r>
              <a:rPr lang="en-US" altLang="zh-CN" dirty="0"/>
              <a:t>science.</a:t>
            </a:r>
            <a:r>
              <a:rPr lang="zh-CN" altLang="en-US" dirty="0"/>
              <a:t> </a:t>
            </a:r>
            <a:r>
              <a:rPr lang="en-US" altLang="zh-CN" dirty="0"/>
              <a:t>I</a:t>
            </a:r>
            <a:r>
              <a:rPr lang="zh-CN" altLang="en-US" dirty="0"/>
              <a:t> </a:t>
            </a:r>
            <a:r>
              <a:rPr lang="en-US" altLang="zh-CN" dirty="0"/>
              <a:t>accumulated</a:t>
            </a:r>
            <a:r>
              <a:rPr lang="zh-CN" altLang="en-US" dirty="0"/>
              <a:t> </a:t>
            </a:r>
            <a:r>
              <a:rPr lang="en-US" altLang="zh-CN" dirty="0"/>
              <a:t>a</a:t>
            </a:r>
            <a:r>
              <a:rPr lang="zh-CN" altLang="en-US" dirty="0"/>
              <a:t> </a:t>
            </a:r>
            <a:r>
              <a:rPr lang="en-US" altLang="zh-CN" dirty="0"/>
              <a:t>lot</a:t>
            </a:r>
            <a:r>
              <a:rPr lang="zh-CN" altLang="en-US" dirty="0"/>
              <a:t> </a:t>
            </a:r>
            <a:r>
              <a:rPr lang="en-US" altLang="zh-CN" dirty="0"/>
              <a:t>of</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knowledge</a:t>
            </a:r>
            <a:r>
              <a:rPr lang="zh-CN" altLang="en-US" dirty="0"/>
              <a:t> </a:t>
            </a:r>
            <a:r>
              <a:rPr lang="en-US" altLang="zh-CN" dirty="0"/>
              <a:t>from</a:t>
            </a:r>
            <a:r>
              <a:rPr lang="zh-CN" altLang="en-US" dirty="0"/>
              <a:t> </a:t>
            </a:r>
            <a:r>
              <a:rPr lang="en-US" altLang="zh-CN" dirty="0"/>
              <a:t>this</a:t>
            </a:r>
            <a:r>
              <a:rPr lang="zh-CN" altLang="en-US" dirty="0"/>
              <a:t> </a:t>
            </a:r>
            <a:r>
              <a:rPr lang="en-US" altLang="zh-CN" dirty="0" err="1"/>
              <a:t>postion</a:t>
            </a:r>
            <a:r>
              <a:rPr lang="zh-CN" altLang="en-US" dirty="0"/>
              <a:t> </a:t>
            </a:r>
            <a:r>
              <a:rPr lang="en-US" altLang="zh-CN" dirty="0"/>
              <a:t>includes</a:t>
            </a:r>
            <a:r>
              <a:rPr lang="zh-CN" altLang="en-US" dirty="0"/>
              <a:t> </a:t>
            </a:r>
            <a:r>
              <a:rPr lang="en-US" altLang="zh-CN" dirty="0"/>
              <a:t>popular</a:t>
            </a:r>
            <a:r>
              <a:rPr lang="zh-CN" altLang="en-US" dirty="0"/>
              <a:t> </a:t>
            </a:r>
            <a:r>
              <a:rPr lang="en-US" altLang="zh-CN" dirty="0"/>
              <a:t>supervised</a:t>
            </a:r>
            <a:r>
              <a:rPr lang="zh-CN" altLang="en-US" dirty="0"/>
              <a:t> </a:t>
            </a:r>
            <a:r>
              <a:rPr lang="en-US" altLang="zh-CN" dirty="0"/>
              <a:t>and</a:t>
            </a:r>
            <a:r>
              <a:rPr lang="zh-CN" altLang="en-US" dirty="0"/>
              <a:t> </a:t>
            </a:r>
            <a:r>
              <a:rPr lang="en-US" altLang="zh-CN" dirty="0"/>
              <a:t>unsupervised</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methods.</a:t>
            </a:r>
            <a:r>
              <a:rPr lang="zh-CN" altLang="en-US" dirty="0"/>
              <a:t> </a:t>
            </a:r>
            <a:r>
              <a:rPr lang="en-US" altLang="zh-CN" dirty="0"/>
              <a:t>For</a:t>
            </a:r>
            <a:r>
              <a:rPr lang="zh-CN" altLang="en-US" dirty="0"/>
              <a:t> </a:t>
            </a:r>
            <a:r>
              <a:rPr lang="en-US" altLang="zh-CN" dirty="0"/>
              <a:t>applying</a:t>
            </a:r>
            <a:r>
              <a:rPr lang="zh-CN" altLang="en-US" dirty="0"/>
              <a:t> </a:t>
            </a:r>
            <a:r>
              <a:rPr lang="en-US" altLang="zh-CN" dirty="0"/>
              <a:t>my</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methods,</a:t>
            </a:r>
            <a:r>
              <a:rPr lang="zh-CN" altLang="en-US" dirty="0"/>
              <a:t> </a:t>
            </a:r>
            <a:r>
              <a:rPr lang="en-US" altLang="zh-CN" dirty="0"/>
              <a:t>I</a:t>
            </a:r>
            <a:r>
              <a:rPr lang="zh-CN" altLang="en-US" dirty="0"/>
              <a:t> </a:t>
            </a:r>
            <a:r>
              <a:rPr lang="en-US" altLang="zh-CN" dirty="0"/>
              <a:t>joined</a:t>
            </a:r>
            <a:r>
              <a:rPr lang="zh-CN" altLang="en-US" dirty="0"/>
              <a:t> </a:t>
            </a:r>
            <a:r>
              <a:rPr lang="en-US" altLang="zh-CN" dirty="0"/>
              <a:t>Dr.</a:t>
            </a:r>
            <a:r>
              <a:rPr lang="zh-CN" altLang="en-US" dirty="0"/>
              <a:t> </a:t>
            </a:r>
            <a:r>
              <a:rPr lang="en-US" altLang="zh-CN" dirty="0"/>
              <a:t>Qin</a:t>
            </a:r>
            <a:r>
              <a:rPr lang="zh-CN" altLang="en-US" dirty="0"/>
              <a:t> </a:t>
            </a:r>
            <a:r>
              <a:rPr lang="en-US" altLang="zh-CN" dirty="0"/>
              <a:t>Ma’s</a:t>
            </a:r>
            <a:r>
              <a:rPr lang="zh-CN" altLang="en-US" dirty="0"/>
              <a:t> </a:t>
            </a:r>
            <a:r>
              <a:rPr lang="en-US" altLang="zh-CN" dirty="0"/>
              <a:t>bioinformatics</a:t>
            </a:r>
            <a:r>
              <a:rPr lang="zh-CN" altLang="en-US" dirty="0"/>
              <a:t> </a:t>
            </a:r>
            <a:r>
              <a:rPr lang="en-US" altLang="zh-CN" dirty="0"/>
              <a:t>and</a:t>
            </a:r>
            <a:r>
              <a:rPr lang="zh-CN" altLang="en-US" dirty="0"/>
              <a:t> </a:t>
            </a:r>
            <a:r>
              <a:rPr lang="en-US" altLang="zh-CN" dirty="0" err="1"/>
              <a:t>mathmetical</a:t>
            </a:r>
            <a:r>
              <a:rPr lang="zh-CN" altLang="en-US" dirty="0"/>
              <a:t> </a:t>
            </a:r>
            <a:r>
              <a:rPr lang="en-US" altLang="zh-CN" dirty="0"/>
              <a:t>bioscience</a:t>
            </a:r>
            <a:r>
              <a:rPr lang="zh-CN" altLang="en-US" dirty="0"/>
              <a:t> </a:t>
            </a:r>
            <a:r>
              <a:rPr lang="en-US" altLang="zh-CN" dirty="0"/>
              <a:t>lab.</a:t>
            </a:r>
            <a:r>
              <a:rPr lang="zh-CN" altLang="en-US" dirty="0"/>
              <a:t> </a:t>
            </a:r>
            <a:r>
              <a:rPr lang="en-US" altLang="zh-CN" dirty="0"/>
              <a:t>This</a:t>
            </a:r>
            <a:r>
              <a:rPr lang="zh-CN" altLang="en-US" dirty="0"/>
              <a:t> </a:t>
            </a:r>
            <a:r>
              <a:rPr lang="en-US" altLang="zh-CN" dirty="0"/>
              <a:t>experience</a:t>
            </a:r>
            <a:r>
              <a:rPr lang="zh-CN" altLang="en-US" dirty="0"/>
              <a:t> </a:t>
            </a:r>
            <a:r>
              <a:rPr lang="en-US" altLang="zh-CN" dirty="0"/>
              <a:t>help</a:t>
            </a:r>
            <a:r>
              <a:rPr lang="zh-CN" altLang="en-US" dirty="0"/>
              <a:t> </a:t>
            </a:r>
            <a:r>
              <a:rPr lang="en-US" altLang="zh-CN" dirty="0"/>
              <a:t>me</a:t>
            </a:r>
            <a:r>
              <a:rPr lang="zh-CN" altLang="en-US" dirty="0"/>
              <a:t> </a:t>
            </a:r>
            <a:r>
              <a:rPr lang="en-US" altLang="zh-CN" dirty="0"/>
              <a:t>to</a:t>
            </a:r>
            <a:r>
              <a:rPr lang="zh-CN" altLang="en-US" dirty="0"/>
              <a:t> </a:t>
            </a:r>
            <a:r>
              <a:rPr lang="en-US" altLang="zh-CN" dirty="0"/>
              <a:t>access</a:t>
            </a:r>
            <a:r>
              <a:rPr lang="zh-CN" altLang="en-US" dirty="0"/>
              <a:t> </a:t>
            </a:r>
            <a:r>
              <a:rPr lang="en-US" altLang="zh-CN" dirty="0"/>
              <a:t>the</a:t>
            </a:r>
            <a:r>
              <a:rPr lang="zh-CN" altLang="en-US" dirty="0"/>
              <a:t> </a:t>
            </a:r>
            <a:r>
              <a:rPr lang="en-US" altLang="zh-CN" dirty="0"/>
              <a:t>bioinformatics</a:t>
            </a:r>
            <a:r>
              <a:rPr lang="zh-CN" altLang="en-US" dirty="0"/>
              <a:t> </a:t>
            </a:r>
            <a:r>
              <a:rPr lang="en-US" altLang="zh-CN" dirty="0"/>
              <a:t>area,</a:t>
            </a:r>
            <a:r>
              <a:rPr lang="zh-CN" altLang="en-US" dirty="0"/>
              <a:t> </a:t>
            </a:r>
            <a:r>
              <a:rPr lang="en-US" altLang="zh-CN" dirty="0"/>
              <a:t>particularly</a:t>
            </a:r>
            <a:r>
              <a:rPr lang="zh-CN" altLang="en-US" dirty="0"/>
              <a:t> </a:t>
            </a:r>
            <a:r>
              <a:rPr lang="en-US" altLang="zh-CN" dirty="0"/>
              <a:t>about</a:t>
            </a:r>
            <a:r>
              <a:rPr lang="zh-CN" altLang="en-US" dirty="0"/>
              <a:t> </a:t>
            </a:r>
            <a:r>
              <a:rPr lang="en-US" altLang="zh-CN" dirty="0"/>
              <a:t>sequencing</a:t>
            </a:r>
            <a:r>
              <a:rPr lang="zh-CN" altLang="en-US" dirty="0"/>
              <a:t> </a:t>
            </a:r>
            <a:r>
              <a:rPr lang="en-US" altLang="zh-CN" dirty="0"/>
              <a:t>data</a:t>
            </a:r>
            <a:r>
              <a:rPr lang="zh-CN" altLang="en-US" dirty="0"/>
              <a:t> </a:t>
            </a:r>
            <a:r>
              <a:rPr lang="en-US" altLang="zh-CN" dirty="0"/>
              <a:t>and</a:t>
            </a:r>
            <a:r>
              <a:rPr lang="zh-CN" altLang="en-US" dirty="0"/>
              <a:t> </a:t>
            </a:r>
            <a:r>
              <a:rPr lang="en-US" altLang="zh-CN" dirty="0" err="1"/>
              <a:t>biomedcial</a:t>
            </a:r>
            <a:r>
              <a:rPr lang="zh-CN" altLang="en-US" dirty="0"/>
              <a:t> </a:t>
            </a:r>
            <a:r>
              <a:rPr lang="en-US" altLang="zh-CN" dirty="0"/>
              <a:t>data</a:t>
            </a:r>
            <a:r>
              <a:rPr lang="zh-CN" altLang="en-US" dirty="0"/>
              <a:t> </a:t>
            </a:r>
            <a:r>
              <a:rPr lang="en-US" altLang="zh-CN" dirty="0"/>
              <a:t>analysis.</a:t>
            </a:r>
            <a:r>
              <a:rPr lang="zh-CN" altLang="en-US" dirty="0"/>
              <a:t> </a:t>
            </a:r>
            <a:r>
              <a:rPr lang="en-US" altLang="zh-CN" dirty="0"/>
              <a:t>I</a:t>
            </a:r>
            <a:r>
              <a:rPr lang="zh-CN" altLang="en-US" dirty="0"/>
              <a:t> </a:t>
            </a:r>
            <a:r>
              <a:rPr lang="en-US" altLang="zh-CN" dirty="0"/>
              <a:t>also</a:t>
            </a:r>
            <a:r>
              <a:rPr lang="zh-CN" altLang="en-US" dirty="0"/>
              <a:t> </a:t>
            </a:r>
            <a:r>
              <a:rPr lang="en-US" altLang="zh-CN" dirty="0"/>
              <a:t>learned</a:t>
            </a:r>
            <a:r>
              <a:rPr lang="zh-CN" altLang="en-US" dirty="0"/>
              <a:t> </a:t>
            </a:r>
            <a:r>
              <a:rPr lang="en-US" altLang="zh-CN" dirty="0"/>
              <a:t>how</a:t>
            </a:r>
            <a:r>
              <a:rPr lang="zh-CN" altLang="en-US" dirty="0"/>
              <a:t> </a:t>
            </a:r>
            <a:r>
              <a:rPr lang="en-US" altLang="zh-CN" dirty="0"/>
              <a:t>to</a:t>
            </a:r>
            <a:r>
              <a:rPr lang="zh-CN" altLang="en-US" dirty="0"/>
              <a:t> </a:t>
            </a:r>
            <a:r>
              <a:rPr lang="en-US" altLang="zh-CN" dirty="0"/>
              <a:t>use</a:t>
            </a:r>
            <a:r>
              <a:rPr lang="zh-CN" altLang="en-US" dirty="0"/>
              <a:t> </a:t>
            </a:r>
            <a:r>
              <a:rPr lang="en-US" altLang="zh-CN" dirty="0"/>
              <a:t>computer</a:t>
            </a:r>
            <a:r>
              <a:rPr lang="zh-CN" altLang="en-US" dirty="0"/>
              <a:t> </a:t>
            </a:r>
            <a:r>
              <a:rPr lang="en-US" altLang="zh-CN" dirty="0"/>
              <a:t>clusters</a:t>
            </a:r>
            <a:r>
              <a:rPr lang="zh-CN" altLang="en-US" dirty="0"/>
              <a:t> </a:t>
            </a:r>
            <a:r>
              <a:rPr lang="en-US" altLang="zh-CN" dirty="0"/>
              <a:t>to</a:t>
            </a:r>
            <a:r>
              <a:rPr lang="zh-CN" altLang="en-US" dirty="0"/>
              <a:t> </a:t>
            </a:r>
            <a:r>
              <a:rPr lang="en-US" altLang="zh-CN" dirty="0"/>
              <a:t>play</a:t>
            </a:r>
            <a:r>
              <a:rPr lang="zh-CN" altLang="en-US" dirty="0"/>
              <a:t> </a:t>
            </a:r>
            <a:r>
              <a:rPr lang="en-US" altLang="zh-CN" dirty="0"/>
              <a:t>with</a:t>
            </a:r>
            <a:r>
              <a:rPr lang="zh-CN" altLang="en-US" dirty="0"/>
              <a:t> </a:t>
            </a:r>
            <a:r>
              <a:rPr lang="en-US" altLang="zh-CN" dirty="0"/>
              <a:t>big</a:t>
            </a:r>
            <a:r>
              <a:rPr lang="zh-CN" altLang="en-US" dirty="0"/>
              <a:t> </a:t>
            </a:r>
            <a:r>
              <a:rPr lang="en-US" altLang="zh-CN" dirty="0"/>
              <a:t>data.</a:t>
            </a:r>
            <a:r>
              <a:rPr lang="zh-CN" altLang="en-US" dirty="0"/>
              <a:t> </a:t>
            </a:r>
            <a:r>
              <a:rPr lang="en-US" altLang="zh-CN" dirty="0"/>
              <a:t>From</a:t>
            </a:r>
            <a:r>
              <a:rPr lang="zh-CN" altLang="en-US" dirty="0"/>
              <a:t> </a:t>
            </a:r>
            <a:r>
              <a:rPr lang="en-US" altLang="zh-CN" dirty="0"/>
              <a:t>Jan</a:t>
            </a:r>
            <a:r>
              <a:rPr lang="zh-CN" altLang="en-US" dirty="0"/>
              <a:t> </a:t>
            </a:r>
            <a:r>
              <a:rPr lang="en-US" altLang="zh-CN" dirty="0"/>
              <a:t>of</a:t>
            </a:r>
            <a:r>
              <a:rPr lang="zh-CN" altLang="en-US" dirty="0"/>
              <a:t> </a:t>
            </a:r>
            <a:r>
              <a:rPr lang="en-US" altLang="zh-CN" dirty="0"/>
              <a:t>2019,</a:t>
            </a:r>
            <a:r>
              <a:rPr lang="zh-CN" altLang="en-US" dirty="0"/>
              <a:t> </a:t>
            </a:r>
            <a:r>
              <a:rPr lang="en-US" altLang="zh-CN" dirty="0"/>
              <a:t>I</a:t>
            </a:r>
            <a:r>
              <a:rPr lang="zh-CN" altLang="en-US" dirty="0"/>
              <a:t> </a:t>
            </a:r>
            <a:r>
              <a:rPr lang="en-US" altLang="zh-CN" dirty="0"/>
              <a:t>joined</a:t>
            </a:r>
            <a:r>
              <a:rPr lang="zh-CN" altLang="en-US" dirty="0"/>
              <a:t> </a:t>
            </a:r>
            <a:r>
              <a:rPr lang="en-US" altLang="zh-CN" dirty="0" err="1"/>
              <a:t>Xijin</a:t>
            </a:r>
            <a:r>
              <a:rPr lang="zh-CN" altLang="en-US" dirty="0"/>
              <a:t> </a:t>
            </a:r>
            <a:r>
              <a:rPr lang="en-US" altLang="zh-CN" dirty="0"/>
              <a:t>Ge’s</a:t>
            </a:r>
            <a:r>
              <a:rPr lang="zh-CN" altLang="en-US" dirty="0"/>
              <a:t> </a:t>
            </a:r>
            <a:r>
              <a:rPr lang="en-US" altLang="zh-CN" dirty="0"/>
              <a:t>lab</a:t>
            </a:r>
            <a:r>
              <a:rPr lang="zh-CN" altLang="en-US" dirty="0"/>
              <a:t> </a:t>
            </a:r>
            <a:r>
              <a:rPr lang="en-US" altLang="zh-CN" dirty="0"/>
              <a:t>in</a:t>
            </a:r>
            <a:r>
              <a:rPr lang="zh-CN" altLang="en-US" dirty="0"/>
              <a:t> </a:t>
            </a:r>
            <a:r>
              <a:rPr lang="en-US" altLang="zh-CN" dirty="0"/>
              <a:t>Department</a:t>
            </a:r>
            <a:r>
              <a:rPr lang="zh-CN" altLang="en-US" dirty="0"/>
              <a:t> </a:t>
            </a:r>
            <a:r>
              <a:rPr lang="en-US" altLang="zh-CN" dirty="0"/>
              <a:t>of</a:t>
            </a:r>
            <a:r>
              <a:rPr lang="zh-CN" altLang="en-US" dirty="0"/>
              <a:t> </a:t>
            </a:r>
            <a:r>
              <a:rPr lang="en-US" altLang="zh-CN" dirty="0"/>
              <a:t>mathematical</a:t>
            </a:r>
            <a:r>
              <a:rPr lang="zh-CN" altLang="en-US" dirty="0"/>
              <a:t> </a:t>
            </a:r>
            <a:r>
              <a:rPr lang="en-US" altLang="zh-CN" dirty="0"/>
              <a:t>and</a:t>
            </a:r>
            <a:r>
              <a:rPr lang="zh-CN" altLang="en-US" dirty="0"/>
              <a:t> </a:t>
            </a:r>
            <a:r>
              <a:rPr lang="en-US" altLang="zh-CN" dirty="0"/>
              <a:t>Statistics,</a:t>
            </a:r>
            <a:r>
              <a:rPr lang="zh-CN" altLang="en-US" dirty="0"/>
              <a:t> </a:t>
            </a:r>
            <a:r>
              <a:rPr lang="en-US" altLang="zh-CN" dirty="0"/>
              <a:t>Dr.</a:t>
            </a:r>
            <a:r>
              <a:rPr lang="zh-CN" altLang="en-US" dirty="0"/>
              <a:t> </a:t>
            </a:r>
            <a:r>
              <a:rPr lang="en-US" altLang="zh-CN" dirty="0" err="1"/>
              <a:t>Xijie</a:t>
            </a:r>
            <a:r>
              <a:rPr lang="zh-CN" altLang="en-US" dirty="0"/>
              <a:t> </a:t>
            </a:r>
            <a:r>
              <a:rPr lang="en-US" altLang="zh-CN" dirty="0"/>
              <a:t>Ge</a:t>
            </a:r>
            <a:r>
              <a:rPr lang="zh-CN" altLang="en-US" dirty="0"/>
              <a:t> </a:t>
            </a:r>
            <a:r>
              <a:rPr lang="en-US" altLang="zh-CN" dirty="0"/>
              <a:t>is</a:t>
            </a:r>
            <a:r>
              <a:rPr lang="zh-CN" altLang="en-US" dirty="0"/>
              <a:t> </a:t>
            </a:r>
            <a:r>
              <a:rPr lang="en-US" altLang="zh-CN" dirty="0"/>
              <a:t>also</a:t>
            </a:r>
            <a:r>
              <a:rPr lang="zh-CN" altLang="en-US" dirty="0"/>
              <a:t> </a:t>
            </a:r>
            <a:r>
              <a:rPr lang="en-US" altLang="zh-CN" dirty="0"/>
              <a:t>my</a:t>
            </a:r>
            <a:r>
              <a:rPr lang="zh-CN" altLang="en-US" dirty="0"/>
              <a:t> </a:t>
            </a:r>
            <a:r>
              <a:rPr lang="en-US" altLang="zh-CN" dirty="0"/>
              <a:t>academic</a:t>
            </a:r>
            <a:r>
              <a:rPr lang="zh-CN" altLang="en-US" dirty="0"/>
              <a:t> </a:t>
            </a:r>
            <a:r>
              <a:rPr lang="en-US" altLang="zh-CN" dirty="0" err="1"/>
              <a:t>adivsor</a:t>
            </a:r>
            <a:r>
              <a:rPr lang="zh-CN" altLang="en-US" dirty="0"/>
              <a:t> </a:t>
            </a:r>
            <a:r>
              <a:rPr lang="en-US" altLang="zh-CN" dirty="0"/>
              <a:t>for</a:t>
            </a:r>
            <a:r>
              <a:rPr lang="zh-CN" altLang="en-US" dirty="0"/>
              <a:t> </a:t>
            </a:r>
            <a:r>
              <a:rPr lang="en-US" altLang="zh-CN" dirty="0" err="1"/>
              <a:t>staticsics</a:t>
            </a:r>
            <a:r>
              <a:rPr lang="en-US" altLang="zh-CN" dirty="0"/>
              <a:t>.</a:t>
            </a:r>
            <a:r>
              <a:rPr lang="zh-CN" altLang="en-US" dirty="0"/>
              <a:t> </a:t>
            </a:r>
            <a:r>
              <a:rPr lang="en-US" altLang="zh-CN" dirty="0"/>
              <a:t>I</a:t>
            </a:r>
            <a:r>
              <a:rPr lang="zh-CN" altLang="en-US" dirty="0"/>
              <a:t> </a:t>
            </a:r>
            <a:r>
              <a:rPr lang="en-US" altLang="zh-CN" dirty="0"/>
              <a:t>learned</a:t>
            </a:r>
            <a:r>
              <a:rPr lang="zh-CN" altLang="en-US" dirty="0"/>
              <a:t> </a:t>
            </a:r>
            <a:r>
              <a:rPr lang="en-US" altLang="zh-CN" dirty="0"/>
              <a:t>a lot</a:t>
            </a:r>
            <a:r>
              <a:rPr lang="zh-CN" altLang="en-US" dirty="0"/>
              <a:t> </a:t>
            </a:r>
            <a:r>
              <a:rPr lang="en-US" altLang="zh-CN" dirty="0"/>
              <a:t>of</a:t>
            </a:r>
            <a:r>
              <a:rPr lang="zh-CN" altLang="en-US" dirty="0"/>
              <a:t> </a:t>
            </a:r>
            <a:r>
              <a:rPr lang="en-US" altLang="zh-CN" dirty="0" err="1"/>
              <a:t>staticics</a:t>
            </a:r>
            <a:r>
              <a:rPr lang="zh-CN" altLang="en-US" dirty="0"/>
              <a:t> </a:t>
            </a:r>
            <a:r>
              <a:rPr lang="en-US" altLang="zh-CN" dirty="0" err="1"/>
              <a:t>algrotihms</a:t>
            </a:r>
            <a:r>
              <a:rPr lang="zh-CN" altLang="en-US" dirty="0"/>
              <a:t> </a:t>
            </a:r>
            <a:r>
              <a:rPr lang="en-US" altLang="zh-CN" dirty="0"/>
              <a:t>includes</a:t>
            </a:r>
            <a:r>
              <a:rPr lang="zh-CN" altLang="en-US" dirty="0"/>
              <a:t> </a:t>
            </a:r>
            <a:r>
              <a:rPr lang="en-US" altLang="zh-CN" dirty="0"/>
              <a:t>chi2,</a:t>
            </a:r>
            <a:r>
              <a:rPr lang="zh-CN" altLang="en-US" dirty="0"/>
              <a:t> </a:t>
            </a:r>
            <a:r>
              <a:rPr lang="en-US" altLang="zh-CN" dirty="0"/>
              <a:t>factor</a:t>
            </a:r>
            <a:r>
              <a:rPr lang="zh-CN" altLang="en-US" dirty="0"/>
              <a:t> </a:t>
            </a:r>
            <a:r>
              <a:rPr lang="en-US" altLang="zh-CN" dirty="0"/>
              <a:t>analysis</a:t>
            </a:r>
            <a:r>
              <a:rPr lang="zh-CN" altLang="en-US" dirty="0"/>
              <a:t> </a:t>
            </a:r>
            <a:r>
              <a:rPr lang="en-US" altLang="zh-CN" dirty="0"/>
              <a:t>and</a:t>
            </a:r>
            <a:r>
              <a:rPr lang="zh-CN" altLang="en-US" dirty="0"/>
              <a:t> </a:t>
            </a:r>
            <a:r>
              <a:rPr lang="en-US" altLang="zh-CN" dirty="0" err="1"/>
              <a:t>statiscal</a:t>
            </a:r>
            <a:r>
              <a:rPr lang="zh-CN" altLang="en-US" dirty="0"/>
              <a:t> </a:t>
            </a:r>
            <a:r>
              <a:rPr lang="en-US" altLang="zh-CN" dirty="0"/>
              <a:t>modeling</a:t>
            </a:r>
            <a:r>
              <a:rPr lang="zh-CN" altLang="en-US" dirty="0"/>
              <a:t> </a:t>
            </a:r>
            <a:r>
              <a:rPr lang="en-US" altLang="zh-CN" dirty="0"/>
              <a:t>knowledge</a:t>
            </a:r>
            <a:r>
              <a:rPr lang="zh-CN" altLang="en-US" dirty="0"/>
              <a:t> </a:t>
            </a:r>
            <a:r>
              <a:rPr lang="en-US" altLang="zh-CN" dirty="0"/>
              <a:t>from</a:t>
            </a:r>
            <a:r>
              <a:rPr lang="zh-CN" altLang="en-US" dirty="0"/>
              <a:t> </a:t>
            </a:r>
            <a:r>
              <a:rPr lang="en-US" altLang="zh-CN" dirty="0"/>
              <a:t>him.</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182521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During</a:t>
            </a:r>
            <a:r>
              <a:rPr lang="zh-CN" altLang="en-US" dirty="0"/>
              <a:t> </a:t>
            </a:r>
            <a:r>
              <a:rPr lang="en-US" altLang="zh-CN" dirty="0"/>
              <a:t>my</a:t>
            </a:r>
            <a:r>
              <a:rPr lang="zh-CN" altLang="en-US" dirty="0"/>
              <a:t> </a:t>
            </a:r>
            <a:r>
              <a:rPr lang="en-US" altLang="zh-CN" dirty="0"/>
              <a:t>five</a:t>
            </a:r>
            <a:r>
              <a:rPr lang="zh-CN" altLang="en-US" dirty="0"/>
              <a:t> </a:t>
            </a:r>
            <a:r>
              <a:rPr lang="en-US" altLang="zh-CN" dirty="0"/>
              <a:t>years’</a:t>
            </a:r>
            <a:r>
              <a:rPr lang="zh-CN" altLang="en-US" dirty="0"/>
              <a:t> </a:t>
            </a:r>
            <a:r>
              <a:rPr lang="en-US" altLang="zh-CN" dirty="0"/>
              <a:t>total</a:t>
            </a:r>
            <a:r>
              <a:rPr lang="zh-CN" altLang="en-US" dirty="0"/>
              <a:t> </a:t>
            </a:r>
            <a:r>
              <a:rPr lang="en-US" altLang="zh-CN" dirty="0"/>
              <a:t>research</a:t>
            </a:r>
            <a:r>
              <a:rPr lang="zh-CN" altLang="en-US" dirty="0"/>
              <a:t> </a:t>
            </a:r>
            <a:r>
              <a:rPr lang="en-US" altLang="zh-CN" dirty="0" err="1"/>
              <a:t>expreiences</a:t>
            </a:r>
            <a:r>
              <a:rPr lang="en-US" altLang="zh-CN" dirty="0"/>
              <a:t>,</a:t>
            </a:r>
            <a:r>
              <a:rPr lang="zh-CN" altLang="en-US" dirty="0"/>
              <a:t> </a:t>
            </a:r>
            <a:r>
              <a:rPr lang="en-US" altLang="zh-CN" dirty="0"/>
              <a:t>I</a:t>
            </a:r>
            <a:r>
              <a:rPr lang="zh-CN" altLang="en-US" dirty="0"/>
              <a:t> </a:t>
            </a:r>
            <a:r>
              <a:rPr lang="en-US" altLang="zh-CN" dirty="0" err="1"/>
              <a:t>publushed</a:t>
            </a:r>
            <a:r>
              <a:rPr lang="zh-CN" altLang="en-US" dirty="0"/>
              <a:t> </a:t>
            </a:r>
            <a:r>
              <a:rPr lang="en-US" altLang="zh-CN" dirty="0"/>
              <a:t>six</a:t>
            </a:r>
            <a:r>
              <a:rPr lang="zh-CN" altLang="en-US" dirty="0"/>
              <a:t> </a:t>
            </a:r>
            <a:r>
              <a:rPr lang="en-US" altLang="zh-CN" dirty="0"/>
              <a:t>papers.</a:t>
            </a:r>
            <a:r>
              <a:rPr lang="zh-CN" altLang="en-US" dirty="0"/>
              <a:t> </a:t>
            </a:r>
            <a:r>
              <a:rPr lang="en-US" altLang="zh-CN" dirty="0"/>
              <a:t>The</a:t>
            </a:r>
            <a:r>
              <a:rPr lang="zh-CN" altLang="en-US" dirty="0"/>
              <a:t> </a:t>
            </a:r>
            <a:r>
              <a:rPr lang="en-US" altLang="zh-CN" dirty="0"/>
              <a:t>first</a:t>
            </a:r>
            <a:r>
              <a:rPr lang="zh-CN" altLang="en-US" dirty="0"/>
              <a:t> </a:t>
            </a:r>
            <a:r>
              <a:rPr lang="en-US" altLang="zh-CN" dirty="0"/>
              <a:t>three</a:t>
            </a:r>
            <a:r>
              <a:rPr lang="zh-CN" altLang="en-US" dirty="0"/>
              <a:t> </a:t>
            </a:r>
            <a:r>
              <a:rPr lang="en-US" altLang="zh-CN" dirty="0"/>
              <a:t>is</a:t>
            </a:r>
            <a:r>
              <a:rPr lang="zh-CN" altLang="en-US" dirty="0"/>
              <a:t> </a:t>
            </a:r>
            <a:r>
              <a:rPr lang="en-US" altLang="zh-CN" dirty="0"/>
              <a:t>published</a:t>
            </a:r>
            <a:r>
              <a:rPr lang="zh-CN" altLang="en-US" dirty="0"/>
              <a:t> </a:t>
            </a:r>
            <a:r>
              <a:rPr lang="en-US" altLang="zh-CN" dirty="0"/>
              <a:t>during</a:t>
            </a:r>
            <a:r>
              <a:rPr lang="zh-CN" altLang="en-US" dirty="0"/>
              <a:t> </a:t>
            </a:r>
            <a:r>
              <a:rPr lang="en-US" altLang="zh-CN" dirty="0"/>
              <a:t>my</a:t>
            </a:r>
            <a:r>
              <a:rPr lang="zh-CN" altLang="en-US" dirty="0"/>
              <a:t> </a:t>
            </a:r>
            <a:r>
              <a:rPr lang="en-US" altLang="zh-CN" dirty="0"/>
              <a:t>master</a:t>
            </a:r>
            <a:r>
              <a:rPr lang="zh-CN" altLang="en-US" dirty="0"/>
              <a:t> </a:t>
            </a:r>
            <a:r>
              <a:rPr lang="en-US" altLang="zh-CN" dirty="0"/>
              <a:t>period</a:t>
            </a:r>
            <a:r>
              <a:rPr lang="zh-CN" altLang="en-US" dirty="0"/>
              <a:t> </a:t>
            </a:r>
            <a:r>
              <a:rPr lang="en-US" altLang="zh-CN" dirty="0"/>
              <a:t>and</a:t>
            </a:r>
            <a:r>
              <a:rPr lang="zh-CN" altLang="en-US" dirty="0"/>
              <a:t> </a:t>
            </a:r>
            <a:r>
              <a:rPr lang="en-US" altLang="zh-CN" dirty="0"/>
              <a:t>last</a:t>
            </a:r>
            <a:r>
              <a:rPr lang="zh-CN" altLang="en-US" dirty="0"/>
              <a:t> </a:t>
            </a:r>
            <a:r>
              <a:rPr lang="en-US" altLang="zh-CN" dirty="0"/>
              <a:t>three</a:t>
            </a:r>
            <a:r>
              <a:rPr lang="zh-CN" altLang="en-US" dirty="0"/>
              <a:t> </a:t>
            </a:r>
            <a:r>
              <a:rPr lang="en-US" altLang="zh-CN" dirty="0"/>
              <a:t>in</a:t>
            </a:r>
            <a:r>
              <a:rPr lang="zh-CN" altLang="en-US" dirty="0"/>
              <a:t> </a:t>
            </a:r>
            <a:r>
              <a:rPr lang="en-US" altLang="zh-CN" dirty="0"/>
              <a:t>bachelor’s</a:t>
            </a:r>
            <a:r>
              <a:rPr lang="zh-CN" altLang="en-US" dirty="0"/>
              <a:t> </a:t>
            </a:r>
            <a:r>
              <a:rPr lang="en-US" altLang="zh-CN" dirty="0"/>
              <a:t>period.</a:t>
            </a:r>
            <a:r>
              <a:rPr lang="zh-CN" altLang="en-US" dirty="0"/>
              <a:t> </a:t>
            </a:r>
            <a:r>
              <a:rPr lang="en-US" altLang="zh-CN" dirty="0"/>
              <a:t>Most</a:t>
            </a:r>
            <a:r>
              <a:rPr lang="zh-CN" altLang="en-US" dirty="0"/>
              <a:t> </a:t>
            </a:r>
            <a:r>
              <a:rPr lang="en-US" altLang="zh-CN" dirty="0"/>
              <a:t>of</a:t>
            </a:r>
            <a:r>
              <a:rPr lang="zh-CN" altLang="en-US" dirty="0"/>
              <a:t> </a:t>
            </a:r>
            <a:r>
              <a:rPr lang="en-US" altLang="zh-CN" dirty="0"/>
              <a:t>my</a:t>
            </a:r>
            <a:r>
              <a:rPr lang="zh-CN" altLang="en-US" dirty="0"/>
              <a:t> </a:t>
            </a:r>
            <a:r>
              <a:rPr lang="en-US" altLang="zh-CN" dirty="0"/>
              <a:t>research</a:t>
            </a:r>
            <a:r>
              <a:rPr lang="zh-CN" altLang="en-US" dirty="0"/>
              <a:t> </a:t>
            </a:r>
            <a:r>
              <a:rPr lang="en-US" altLang="zh-CN" dirty="0" err="1"/>
              <a:t>adivosor</a:t>
            </a:r>
            <a:r>
              <a:rPr lang="zh-CN" altLang="en-US" dirty="0"/>
              <a:t> </a:t>
            </a:r>
            <a:r>
              <a:rPr lang="en-US" altLang="zh-CN" dirty="0"/>
              <a:t>and</a:t>
            </a:r>
            <a:r>
              <a:rPr lang="zh-CN" altLang="en-US" dirty="0"/>
              <a:t> </a:t>
            </a:r>
            <a:r>
              <a:rPr lang="en-US" altLang="zh-CN" dirty="0" err="1"/>
              <a:t>collbraotors</a:t>
            </a:r>
            <a:r>
              <a:rPr lang="zh-CN" altLang="en-US" dirty="0"/>
              <a:t> </a:t>
            </a:r>
            <a:r>
              <a:rPr lang="en-US" altLang="zh-CN" dirty="0"/>
              <a:t>value</a:t>
            </a:r>
            <a:r>
              <a:rPr lang="zh-CN" altLang="en-US" dirty="0"/>
              <a:t> </a:t>
            </a:r>
            <a:r>
              <a:rPr lang="en-US" altLang="zh-CN" dirty="0"/>
              <a:t>me</a:t>
            </a:r>
            <a:r>
              <a:rPr lang="zh-CN" altLang="en-US" dirty="0"/>
              <a:t> </a:t>
            </a:r>
            <a:r>
              <a:rPr lang="en-US" altLang="zh-CN" dirty="0"/>
              <a:t>as</a:t>
            </a:r>
            <a:r>
              <a:rPr lang="zh-CN" altLang="en-US" dirty="0"/>
              <a:t> </a:t>
            </a:r>
            <a:r>
              <a:rPr lang="en-US" altLang="zh-CN" dirty="0"/>
              <a:t>a</a:t>
            </a:r>
            <a:r>
              <a:rPr lang="zh-CN" altLang="en-US" dirty="0"/>
              <a:t> </a:t>
            </a:r>
            <a:r>
              <a:rPr lang="en-US" altLang="zh-CN" dirty="0"/>
              <a:t>hard-working</a:t>
            </a:r>
            <a:r>
              <a:rPr lang="zh-CN" altLang="en-US" dirty="0"/>
              <a:t> </a:t>
            </a:r>
            <a:r>
              <a:rPr lang="en-US" altLang="zh-CN" dirty="0"/>
              <a:t>and</a:t>
            </a:r>
            <a:r>
              <a:rPr lang="zh-CN" altLang="en-US" dirty="0"/>
              <a:t> </a:t>
            </a:r>
            <a:r>
              <a:rPr lang="en-US" altLang="zh-CN" dirty="0"/>
              <a:t>productive</a:t>
            </a:r>
            <a:r>
              <a:rPr lang="zh-CN" altLang="en-US" dirty="0"/>
              <a:t> </a:t>
            </a:r>
            <a:r>
              <a:rPr lang="en-US" altLang="zh-CN" dirty="0"/>
              <a:t>students.</a:t>
            </a:r>
            <a:r>
              <a:rPr lang="zh-CN" altLang="en-US" dirty="0"/>
              <a:t> </a:t>
            </a:r>
            <a:r>
              <a:rPr lang="en-US" altLang="zh-CN" dirty="0"/>
              <a:t>In</a:t>
            </a:r>
            <a:r>
              <a:rPr lang="zh-CN" altLang="en-US" dirty="0"/>
              <a:t> </a:t>
            </a:r>
            <a:r>
              <a:rPr lang="en-US" altLang="zh-CN" dirty="0"/>
              <a:t>addition,</a:t>
            </a:r>
            <a:r>
              <a:rPr lang="zh-CN" altLang="en-US" dirty="0"/>
              <a:t> </a:t>
            </a:r>
            <a:r>
              <a:rPr lang="en-US" altLang="zh-CN" dirty="0"/>
              <a:t>I</a:t>
            </a:r>
            <a:r>
              <a:rPr lang="zh-CN" altLang="en-US" dirty="0"/>
              <a:t> </a:t>
            </a:r>
            <a:r>
              <a:rPr lang="en-US" altLang="zh-CN" dirty="0"/>
              <a:t>am</a:t>
            </a:r>
            <a:r>
              <a:rPr lang="zh-CN" altLang="en-US" dirty="0"/>
              <a:t> </a:t>
            </a:r>
            <a:r>
              <a:rPr lang="en-US" altLang="zh-CN" dirty="0"/>
              <a:t>good</a:t>
            </a:r>
            <a:r>
              <a:rPr lang="zh-CN" altLang="en-US" dirty="0"/>
              <a:t> </a:t>
            </a:r>
            <a:r>
              <a:rPr lang="en-US" altLang="zh-CN" dirty="0"/>
              <a:t>at</a:t>
            </a:r>
            <a:r>
              <a:rPr lang="zh-CN" altLang="en-US" dirty="0"/>
              <a:t> </a:t>
            </a:r>
            <a:r>
              <a:rPr lang="en-US" altLang="zh-CN" dirty="0"/>
              <a:t>work</a:t>
            </a:r>
            <a:r>
              <a:rPr lang="zh-CN" altLang="en-US" dirty="0"/>
              <a:t> </a:t>
            </a:r>
            <a:r>
              <a:rPr lang="en-US" altLang="zh-CN" dirty="0"/>
              <a:t>with</a:t>
            </a:r>
            <a:r>
              <a:rPr lang="zh-CN" altLang="en-US" dirty="0"/>
              <a:t> </a:t>
            </a:r>
            <a:r>
              <a:rPr lang="en-US" altLang="zh-CN" dirty="0"/>
              <a:t>others</a:t>
            </a:r>
            <a:r>
              <a:rPr lang="zh-CN" altLang="en-US" dirty="0"/>
              <a:t> </a:t>
            </a:r>
            <a:r>
              <a:rPr lang="en-US" altLang="zh-CN" dirty="0"/>
              <a:t>as</a:t>
            </a:r>
            <a:r>
              <a:rPr lang="zh-CN" altLang="en-US" dirty="0"/>
              <a:t> </a:t>
            </a:r>
            <a:r>
              <a:rPr lang="en-US" altLang="zh-CN" dirty="0"/>
              <a:t>a</a:t>
            </a:r>
            <a:r>
              <a:rPr lang="zh-CN" altLang="en-US" dirty="0"/>
              <a:t> </a:t>
            </a:r>
            <a:r>
              <a:rPr lang="en-US" altLang="zh-CN" dirty="0"/>
              <a:t>team.</a:t>
            </a:r>
            <a:r>
              <a:rPr lang="zh-CN" altLang="en-US" dirty="0"/>
              <a:t> </a:t>
            </a:r>
            <a:r>
              <a:rPr lang="en-US" altLang="zh-CN" dirty="0"/>
              <a:t>I</a:t>
            </a:r>
            <a:r>
              <a:rPr lang="zh-CN" altLang="en-US" dirty="0"/>
              <a:t> </a:t>
            </a:r>
            <a:r>
              <a:rPr lang="en-US" altLang="zh-CN" dirty="0"/>
              <a:t>have</a:t>
            </a:r>
            <a:r>
              <a:rPr lang="zh-CN" altLang="en-US" dirty="0"/>
              <a:t> </a:t>
            </a:r>
            <a:r>
              <a:rPr lang="en-US" altLang="zh-CN" dirty="0" err="1"/>
              <a:t>collbratroed</a:t>
            </a:r>
            <a:r>
              <a:rPr lang="zh-CN" altLang="en-US" dirty="0"/>
              <a:t> </a:t>
            </a:r>
            <a:r>
              <a:rPr lang="en-US" altLang="zh-CN" dirty="0"/>
              <a:t>with</a:t>
            </a:r>
            <a:r>
              <a:rPr lang="zh-CN" altLang="en-US" dirty="0"/>
              <a:t> </a:t>
            </a:r>
            <a:r>
              <a:rPr lang="en-US" altLang="zh-CN" dirty="0"/>
              <a:t>many</a:t>
            </a:r>
            <a:r>
              <a:rPr lang="zh-CN" altLang="en-US" dirty="0"/>
              <a:t> </a:t>
            </a:r>
            <a:r>
              <a:rPr lang="en-US" altLang="zh-CN" dirty="0"/>
              <a:t>great</a:t>
            </a:r>
            <a:r>
              <a:rPr lang="zh-CN" altLang="en-US" dirty="0"/>
              <a:t> </a:t>
            </a:r>
            <a:r>
              <a:rPr lang="en-US" altLang="zh-CN" dirty="0"/>
              <a:t>researchers</a:t>
            </a:r>
            <a:r>
              <a:rPr lang="zh-CN" altLang="en-US" dirty="0"/>
              <a:t> </a:t>
            </a:r>
            <a:r>
              <a:rPr lang="en-US" altLang="zh-CN" dirty="0"/>
              <a:t>from</a:t>
            </a:r>
            <a:r>
              <a:rPr lang="zh-CN" altLang="en-US" dirty="0"/>
              <a:t> </a:t>
            </a:r>
            <a:r>
              <a:rPr lang="en-US" altLang="zh-CN" dirty="0"/>
              <a:t>different</a:t>
            </a:r>
            <a:r>
              <a:rPr lang="zh-CN" altLang="en-US" dirty="0"/>
              <a:t> </a:t>
            </a:r>
            <a:r>
              <a:rPr lang="en-US" altLang="zh-CN" dirty="0"/>
              <a:t>institutions.</a:t>
            </a:r>
            <a:r>
              <a:rPr lang="zh-CN" altLang="en-US" dirty="0"/>
              <a:t> </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4</a:t>
            </a:fld>
            <a:endParaRPr lang="en-US" dirty="0"/>
          </a:p>
        </p:txBody>
      </p:sp>
    </p:spTree>
    <p:extLst>
      <p:ext uri="{BB962C8B-B14F-4D97-AF65-F5344CB8AC3E}">
        <p14:creationId xmlns:p14="http://schemas.microsoft.com/office/powerpoint/2010/main" val="211251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2"/>
                </a:solidFill>
                <a:effectLst/>
                <a:latin typeface="+mn-lt"/>
                <a:ea typeface="+mn-ea"/>
                <a:cs typeface="+mn-cs"/>
              </a:rPr>
              <a:t>During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many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years’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work</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experience,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acculated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lot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knowleges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skills.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Frist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had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strong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coding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experience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different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programming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languages.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proficient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Python,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perl</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Python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cullently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popular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programing</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lanugage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because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powerful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fast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developed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three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python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tools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research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projects.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another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popular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lanuage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which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suited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statical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computing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graphs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manily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staticscal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modeling.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Perl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good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mining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because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easy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extract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information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from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sequencing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different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levels.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During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undergrauate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period,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mainly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Matlab</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senior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design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project,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develop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windows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software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SDSU,</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college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nursing,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which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retreive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timestamp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USB</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communication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from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cortisol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measurement</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timestap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device.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With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software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our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device,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patients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not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need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spend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two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days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medecal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center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collect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cortisol.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cortisol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measurment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home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device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will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mointor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their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what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time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meareuemnt</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also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trained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applied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lot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research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projects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includes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some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supervised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SVM,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KNN,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Elastic-Net,</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RandomForest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many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others.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also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capable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unspervised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Kmeans</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mixture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models,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suited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viluallzation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high</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diminonal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applied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imiage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processing,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genomic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natural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language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processing.</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maps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multi-</a:t>
            </a:r>
            <a:r>
              <a:rPr lang="en-US" altLang="zh-CN" sz="1200" kern="1200" dirty="0" err="1">
                <a:solidFill>
                  <a:schemeClr val="tx2"/>
                </a:solidFill>
                <a:effectLst/>
                <a:latin typeface="+mn-lt"/>
                <a:ea typeface="+mn-ea"/>
                <a:cs typeface="+mn-cs"/>
              </a:rPr>
              <a:t>diminsonal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lower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diminson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space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try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find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patterns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identifying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observed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clusters.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signle</a:t>
            </a:r>
            <a:r>
              <a:rPr lang="en-US" altLang="zh-CN" sz="1200" kern="1200" dirty="0">
                <a:solidFill>
                  <a:schemeClr val="tx2"/>
                </a:solidFill>
                <a:effectLst/>
                <a:latin typeface="+mn-lt"/>
                <a:ea typeface="+mn-ea"/>
                <a:cs typeface="+mn-cs"/>
              </a:rPr>
              <a:t>-cell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pipeline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includes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technique.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recently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heard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new</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diminsonl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reduction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called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UMAP.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similar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but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recent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publications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show</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has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faster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running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time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generate</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meaningfull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organization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type.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still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growing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expected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have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advanced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future.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always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eargr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them.</a:t>
            </a:r>
            <a:r>
              <a:rPr lang="zh-CN" altLang="en-US" sz="1200" kern="1200" dirty="0">
                <a:solidFill>
                  <a:schemeClr val="tx2"/>
                </a:solidFill>
                <a:effectLst/>
                <a:latin typeface="+mn-lt"/>
                <a:ea typeface="+mn-ea"/>
                <a:cs typeface="+mn-cs"/>
              </a:rPr>
              <a:t> </a:t>
            </a:r>
            <a:endParaRPr lang="en-US" altLang="zh-CN" sz="1200" kern="1200" dirty="0">
              <a:solidFill>
                <a:schemeClr val="tx2"/>
              </a:solidFill>
              <a:effectLst/>
              <a:latin typeface="+mn-lt"/>
              <a:ea typeface="+mn-ea"/>
              <a:cs typeface="+mn-cs"/>
            </a:endParaRPr>
          </a:p>
          <a:p>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analyzed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1T</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scRNA</a:t>
            </a:r>
            <a:r>
              <a:rPr lang="en-US" altLang="zh-CN" sz="1200" kern="1200" dirty="0">
                <a:solidFill>
                  <a:schemeClr val="tx2"/>
                </a:solidFill>
                <a:effectLst/>
                <a:latin typeface="+mn-lt"/>
                <a:ea typeface="+mn-ea"/>
                <a:cs typeface="+mn-cs"/>
              </a:rPr>
              <a:t>-seq</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3T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bulk</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RNA-seq</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plant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animial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species.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faimilar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with</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follwing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popular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tools: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fastqc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quality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control,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Htseq</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feature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counts,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Hisat2,</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STAR,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Botiew2</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read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alignment,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DESEQ2</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Bollgown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differential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expresiion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analysis.</a:t>
            </a:r>
            <a:r>
              <a:rPr lang="zh-CN" altLang="en-US" sz="1200" kern="1200" dirty="0">
                <a:solidFill>
                  <a:schemeClr val="tx2"/>
                </a:solidFill>
                <a:effectLst/>
                <a:latin typeface="+mn-lt"/>
                <a:ea typeface="+mn-ea"/>
                <a:cs typeface="+mn-cs"/>
              </a:rPr>
              <a:t> </a:t>
            </a:r>
            <a:endParaRPr lang="en-US" sz="1200" kern="1200" dirty="0">
              <a:solidFill>
                <a:schemeClr val="tx2"/>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5</a:t>
            </a:fld>
            <a:endParaRPr lang="en-US" dirty="0"/>
          </a:p>
        </p:txBody>
      </p:sp>
    </p:spTree>
    <p:extLst>
      <p:ext uri="{BB962C8B-B14F-4D97-AF65-F5344CB8AC3E}">
        <p14:creationId xmlns:p14="http://schemas.microsoft.com/office/powerpoint/2010/main" val="341815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2"/>
              </a:solidFill>
              <a:latin typeface="+mn-lt"/>
              <a:ea typeface="+mn-ea"/>
              <a:cs typeface="+mn-cs"/>
            </a:endParaRPr>
          </a:p>
        </p:txBody>
      </p:sp>
      <p:sp>
        <p:nvSpPr>
          <p:cNvPr id="4" name="Slide Number Placeholder 3"/>
          <p:cNvSpPr>
            <a:spLocks noGrp="1"/>
          </p:cNvSpPr>
          <p:nvPr>
            <p:ph type="sldNum" sz="quarter" idx="5"/>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421760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101364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380812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38000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71A6EE57-7BDD-C54D-82B7-2BFD116406BC}" type="datetime1">
              <a:rPr lang="en-US" smtClean="0"/>
              <a:t>5/20/2019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533DC7B-1BA1-EA4E-B8EE-DFC05E2F1D7F}" type="datetime1">
              <a:rPr lang="en-US" smtClean="0"/>
              <a:t>5/20/2019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A89BB18-D33B-C14E-9C9C-D63E17B8C54F}" type="datetime1">
              <a:rPr lang="en-US" smtClean="0"/>
              <a:t>5/20/2019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3E70862-464B-C748-95EB-661818E5B8ED}" type="datetime1">
              <a:rPr lang="en-US" smtClean="0"/>
              <a:t>5/20/2019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76074B24-6121-0043-AE40-B46D4BB19303}" type="datetime1">
              <a:rPr lang="en-US" smtClean="0"/>
              <a:t>5/20/2019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1872D4F-B228-EE49-8E11-38DBF1855766}" type="datetime1">
              <a:rPr lang="en-US" smtClean="0"/>
              <a:t>5/20/2019</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4A6045F-8B93-234C-ABDC-887FB07F6263}" type="datetime1">
              <a:rPr lang="en-US" smtClean="0"/>
              <a:t>5/20/2019</a:t>
            </a:fld>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34D31A-86C4-F94C-8BF5-75D406951A6F}" type="datetime1">
              <a:rPr lang="en-US" smtClean="0"/>
              <a:t>5/20/2019</a:t>
            </a:fld>
            <a:endParaRPr dirty="0"/>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Date Placeholder 1"/>
          <p:cNvSpPr>
            <a:spLocks noGrp="1"/>
          </p:cNvSpPr>
          <p:nvPr>
            <p:ph type="dt" sz="half" idx="10"/>
          </p:nvPr>
        </p:nvSpPr>
        <p:spPr/>
        <p:txBody>
          <a:bodyPr/>
          <a:lstStyle/>
          <a:p>
            <a:fld id="{8FFC4022-B548-B24F-97A7-2FFE79BA6AB9}" type="datetime1">
              <a:rPr lang="en-US" smtClean="0"/>
              <a:t>5/20/2019</a:t>
            </a:fld>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5F1F4-CC6A-0A4B-AEBB-C3C10CDEC83B}" type="datetime1">
              <a:rPr lang="en-US" smtClean="0"/>
              <a:t>5/20/2019</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03AC2910-7428-574B-93A3-7FEB74A8CDBA}" type="datetime1">
              <a:rPr lang="en-US" smtClean="0"/>
              <a:t>5/20/2019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2C7BD19D-1A09-4140-9FC7-BD41788D9B24}" type="datetime1">
              <a:rPr lang="en-US" smtClean="0"/>
              <a:t>5/20/2019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ontiersin.org/articles/10.3389/fgene.2018.00313/ful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618" y="457200"/>
            <a:ext cx="8762999" cy="2680127"/>
          </a:xfrm>
        </p:spPr>
        <p:txBody>
          <a:bodyPr/>
          <a:lstStyle/>
          <a:p>
            <a:r>
              <a:rPr lang="en-US" sz="4400" b="1" dirty="0">
                <a:solidFill>
                  <a:srgbClr val="00B0F0"/>
                </a:solidFill>
                <a:latin typeface="Tahoma" panose="020B0604030504040204" pitchFamily="34" charset="0"/>
                <a:ea typeface="Tahoma" panose="020B0604030504040204" pitchFamily="34" charset="0"/>
                <a:cs typeface="Tahoma" panose="020B0604030504040204" pitchFamily="34" charset="0"/>
              </a:rPr>
              <a:t>Computational </a:t>
            </a:r>
            <a:r>
              <a:rPr lang="en-US" altLang="zh-CN" sz="4400" b="1" dirty="0">
                <a:solidFill>
                  <a:srgbClr val="00B0F0"/>
                </a:solidFill>
                <a:latin typeface="Tahoma" panose="020B0604030504040204" pitchFamily="34" charset="0"/>
                <a:ea typeface="Tahoma" panose="020B0604030504040204" pitchFamily="34" charset="0"/>
                <a:cs typeface="Tahoma" panose="020B0604030504040204" pitchFamily="34" charset="0"/>
              </a:rPr>
              <a:t>T</a:t>
            </a:r>
            <a:r>
              <a:rPr lang="en-US" sz="4400" b="1" dirty="0">
                <a:solidFill>
                  <a:srgbClr val="00B0F0"/>
                </a:solidFill>
                <a:latin typeface="Tahoma" panose="020B0604030504040204" pitchFamily="34" charset="0"/>
                <a:ea typeface="Tahoma" panose="020B0604030504040204" pitchFamily="34" charset="0"/>
                <a:cs typeface="Tahoma" panose="020B0604030504040204" pitchFamily="34" charset="0"/>
              </a:rPr>
              <a:t>echniques in Bioinformatics and Biomedical Data Analysis</a:t>
            </a:r>
          </a:p>
        </p:txBody>
      </p:sp>
      <p:sp>
        <p:nvSpPr>
          <p:cNvPr id="3" name="Subtitle 2"/>
          <p:cNvSpPr>
            <a:spLocks noGrp="1"/>
          </p:cNvSpPr>
          <p:nvPr>
            <p:ph type="subTitle" idx="1"/>
          </p:nvPr>
        </p:nvSpPr>
        <p:spPr>
          <a:xfrm>
            <a:off x="2421618" y="3505200"/>
            <a:ext cx="8227041" cy="1905000"/>
          </a:xfrm>
        </p:spPr>
        <p:txBody>
          <a:bodyPr>
            <a:normAutofit fontScale="92500" lnSpcReduction="10000"/>
          </a:bodyPr>
          <a:lstStyle/>
          <a:p>
            <a:pPr>
              <a:lnSpc>
                <a:spcPct val="100000"/>
              </a:lnSpc>
            </a:pP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Gu</a:t>
            </a:r>
          </a:p>
          <a:p>
            <a:pPr>
              <a:lnSpc>
                <a:spcPct val="100000"/>
              </a:lnSpc>
            </a:pPr>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Department of Mathematics &amp; Statistics</a:t>
            </a:r>
          </a:p>
          <a:p>
            <a:pPr>
              <a:lnSpc>
                <a:spcPct val="100000"/>
              </a:lnSpc>
            </a:pP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South Dakota State University</a:t>
            </a:r>
          </a:p>
          <a:p>
            <a:pPr>
              <a:lnSpc>
                <a:spcPct val="100000"/>
              </a:lnSpc>
            </a:pPr>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May 20</a:t>
            </a:r>
            <a:r>
              <a:rPr lang="en-US" sz="2000" baseline="30000" dirty="0">
                <a:solidFill>
                  <a:schemeClr val="tx2"/>
                </a:solidFill>
                <a:latin typeface="Tahoma" panose="020B0604030504040204" pitchFamily="34" charset="0"/>
                <a:ea typeface="Tahoma" panose="020B0604030504040204" pitchFamily="34" charset="0"/>
                <a:cs typeface="Tahoma" panose="020B0604030504040204" pitchFamily="34" charset="0"/>
              </a:rPr>
              <a:t>th</a:t>
            </a: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 2019</a:t>
            </a:r>
          </a:p>
          <a:p>
            <a:pPr algn="ct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data</a:t>
            </a:r>
          </a:p>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327537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Extraction: Transforming sequences into mathematical expression (descriptors)</a:t>
            </a:r>
          </a:p>
          <a:p>
            <a:pPr lvl="1"/>
            <a:r>
              <a:rPr lang="en-US" sz="1800" dirty="0">
                <a:latin typeface="Tahoma" panose="020B0604030504040204" pitchFamily="34" charset="0"/>
                <a:ea typeface="Tahoma" panose="020B0604030504040204" pitchFamily="34" charset="0"/>
                <a:cs typeface="Tahoma" panose="020B0604030504040204" pitchFamily="34" charset="0"/>
              </a:rPr>
              <a:t>Represent sequences</a:t>
            </a:r>
          </a:p>
          <a:p>
            <a:pPr lvl="1"/>
            <a:r>
              <a:rPr lang="en-US" sz="1800" dirty="0">
                <a:latin typeface="Tahoma" panose="020B0604030504040204" pitchFamily="34" charset="0"/>
                <a:ea typeface="Tahoma" panose="020B0604030504040204" pitchFamily="34" charset="0"/>
                <a:cs typeface="Tahoma" panose="020B0604030504040204" pitchFamily="34" charset="0"/>
              </a:rPr>
              <a:t>Predict structural and functional classes, fold recognition, protein-protein interaction, etc.</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Selection: Selecting those features which contribute most to the prediction is necessary</a:t>
            </a:r>
          </a:p>
          <a:p>
            <a:pPr lvl="1"/>
            <a:r>
              <a:rPr lang="en-US" sz="1800" dirty="0">
                <a:latin typeface="Tahoma" panose="020B0604030504040204" pitchFamily="34" charset="0"/>
                <a:ea typeface="Tahoma" panose="020B0604030504040204" pitchFamily="34" charset="0"/>
                <a:cs typeface="Tahoma" panose="020B0604030504040204" pitchFamily="34" charset="0"/>
              </a:rPr>
              <a:t>Time and memory consuming</a:t>
            </a:r>
          </a:p>
          <a:p>
            <a:pPr lvl="1"/>
            <a:r>
              <a:rPr lang="en-US" sz="1800" dirty="0">
                <a:latin typeface="Tahoma" panose="020B0604030504040204" pitchFamily="34" charset="0"/>
                <a:ea typeface="Tahoma" panose="020B0604030504040204" pitchFamily="34" charset="0"/>
                <a:cs typeface="Tahoma" panose="020B0604030504040204" pitchFamily="34" charset="0"/>
              </a:rPr>
              <a:t>Poor prediction due to noisy features and overfitting</a:t>
            </a:r>
          </a:p>
        </p:txBody>
      </p:sp>
      <p:sp>
        <p:nvSpPr>
          <p:cNvPr id="4" name="Slide Number Placeholder 3">
            <a:extLst>
              <a:ext uri="{FF2B5EF4-FFF2-40B4-BE49-F238E27FC236}">
                <a16:creationId xmlns:a16="http://schemas.microsoft.com/office/drawing/2014/main" id="{ED19A5A2-C8FF-FD4C-BBE9-E8DC2DCC2C6E}"/>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410987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22F8B2-3DF8-4D5B-B45B-BD3C374BC9FE}"/>
              </a:ext>
            </a:extLst>
          </p:cNvPr>
          <p:cNvSpPr/>
          <p:nvPr/>
        </p:nvSpPr>
        <p:spPr>
          <a:xfrm>
            <a:off x="2585788" y="2243231"/>
            <a:ext cx="2877457" cy="377214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a:solidFill>
                  <a:schemeClr val="tx2"/>
                </a:solidFill>
              </a:rPr>
              <a:t>Feature Extraction</a:t>
            </a:r>
          </a:p>
          <a:p>
            <a:pPr algn="ctr"/>
            <a:r>
              <a:rPr lang="en-US" sz="1400" b="1">
                <a:solidFill>
                  <a:schemeClr val="tx2"/>
                </a:solidFill>
              </a:rPr>
              <a:t>42 types of descriptors</a:t>
            </a:r>
          </a:p>
        </p:txBody>
      </p:sp>
      <p:sp>
        <p:nvSpPr>
          <p:cNvPr id="5" name="Rectangle: Rounded Corners 4">
            <a:extLst>
              <a:ext uri="{FF2B5EF4-FFF2-40B4-BE49-F238E27FC236}">
                <a16:creationId xmlns:a16="http://schemas.microsoft.com/office/drawing/2014/main" id="{FCD57841-2696-4F2C-9961-32AFA877D8DC}"/>
              </a:ext>
            </a:extLst>
          </p:cNvPr>
          <p:cNvSpPr/>
          <p:nvPr/>
        </p:nvSpPr>
        <p:spPr>
          <a:xfrm>
            <a:off x="1361271" y="2243231"/>
            <a:ext cx="990600" cy="3772147"/>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400" b="1">
              <a:solidFill>
                <a:schemeClr val="tx2"/>
              </a:solidFill>
            </a:endParaRPr>
          </a:p>
          <a:p>
            <a:pPr algn="ctr"/>
            <a:r>
              <a:rPr lang="en-US" sz="1400" b="1">
                <a:solidFill>
                  <a:schemeClr val="tx2"/>
                </a:solidFill>
              </a:rPr>
              <a:t>Data</a:t>
            </a:r>
          </a:p>
        </p:txBody>
      </p:sp>
      <p:sp>
        <p:nvSpPr>
          <p:cNvPr id="6" name="Rectangle 5">
            <a:extLst>
              <a:ext uri="{FF2B5EF4-FFF2-40B4-BE49-F238E27FC236}">
                <a16:creationId xmlns:a16="http://schemas.microsoft.com/office/drawing/2014/main" id="{A87C1D24-9976-481F-A7E6-240DBEA25816}"/>
              </a:ext>
            </a:extLst>
          </p:cNvPr>
          <p:cNvSpPr/>
          <p:nvPr/>
        </p:nvSpPr>
        <p:spPr>
          <a:xfrm>
            <a:off x="1502783" y="4973878"/>
            <a:ext cx="707571" cy="768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tx2"/>
                </a:solidFill>
              </a:rPr>
              <a:t>Protein</a:t>
            </a:r>
          </a:p>
        </p:txBody>
      </p:sp>
      <p:sp>
        <p:nvSpPr>
          <p:cNvPr id="7" name="Rectangle 6">
            <a:extLst>
              <a:ext uri="{FF2B5EF4-FFF2-40B4-BE49-F238E27FC236}">
                <a16:creationId xmlns:a16="http://schemas.microsoft.com/office/drawing/2014/main" id="{21B7DB00-0A10-418E-B103-9131F93F0F88}"/>
              </a:ext>
            </a:extLst>
          </p:cNvPr>
          <p:cNvSpPr/>
          <p:nvPr/>
        </p:nvSpPr>
        <p:spPr>
          <a:xfrm>
            <a:off x="1502785" y="2984697"/>
            <a:ext cx="707571" cy="768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solidFill>
                  <a:schemeClr val="tx2"/>
                </a:solidFill>
              </a:rPr>
              <a:t>DNA</a:t>
            </a:r>
          </a:p>
        </p:txBody>
      </p:sp>
      <p:sp>
        <p:nvSpPr>
          <p:cNvPr id="8" name="Rectangle 7">
            <a:extLst>
              <a:ext uri="{FF2B5EF4-FFF2-40B4-BE49-F238E27FC236}">
                <a16:creationId xmlns:a16="http://schemas.microsoft.com/office/drawing/2014/main" id="{C058D608-81A9-4C7A-9A94-F812ED8FE43D}"/>
              </a:ext>
            </a:extLst>
          </p:cNvPr>
          <p:cNvSpPr/>
          <p:nvPr/>
        </p:nvSpPr>
        <p:spPr>
          <a:xfrm>
            <a:off x="1502784" y="3975296"/>
            <a:ext cx="707571" cy="768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solidFill>
                  <a:schemeClr val="tx2"/>
                </a:solidFill>
              </a:rPr>
              <a:t>RNA</a:t>
            </a:r>
          </a:p>
        </p:txBody>
      </p:sp>
      <p:sp>
        <p:nvSpPr>
          <p:cNvPr id="9" name="Rectangle 8">
            <a:extLst>
              <a:ext uri="{FF2B5EF4-FFF2-40B4-BE49-F238E27FC236}">
                <a16:creationId xmlns:a16="http://schemas.microsoft.com/office/drawing/2014/main" id="{04D870DF-96C7-46F2-9BA8-A97E7C760D26}"/>
              </a:ext>
            </a:extLst>
          </p:cNvPr>
          <p:cNvSpPr/>
          <p:nvPr/>
        </p:nvSpPr>
        <p:spPr>
          <a:xfrm>
            <a:off x="2678668" y="2979904"/>
            <a:ext cx="2730130" cy="768400"/>
          </a:xfrm>
          <a:prstGeom prst="rect">
            <a:avLst/>
          </a:prstGeom>
          <a:solidFill>
            <a:schemeClr val="accent1">
              <a:lumMod val="20000"/>
              <a:lumOff val="80000"/>
            </a:schemeClr>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a:solidFill>
                <a:schemeClr val="tx2"/>
              </a:solidFill>
            </a:endParaRPr>
          </a:p>
        </p:txBody>
      </p:sp>
      <p:sp>
        <p:nvSpPr>
          <p:cNvPr id="10" name="Rectangle 9">
            <a:extLst>
              <a:ext uri="{FF2B5EF4-FFF2-40B4-BE49-F238E27FC236}">
                <a16:creationId xmlns:a16="http://schemas.microsoft.com/office/drawing/2014/main" id="{FC200292-A44F-43D7-9B74-ACA605054FDF}"/>
              </a:ext>
            </a:extLst>
          </p:cNvPr>
          <p:cNvSpPr/>
          <p:nvPr/>
        </p:nvSpPr>
        <p:spPr>
          <a:xfrm>
            <a:off x="2748949" y="307201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err="1">
                <a:solidFill>
                  <a:schemeClr val="tx2"/>
                </a:solidFill>
              </a:rPr>
              <a:t>kmer</a:t>
            </a:r>
            <a:endParaRPr lang="en-US" sz="1100" b="1">
              <a:solidFill>
                <a:schemeClr val="tx2"/>
              </a:solidFill>
            </a:endParaRPr>
          </a:p>
        </p:txBody>
      </p:sp>
      <p:sp>
        <p:nvSpPr>
          <p:cNvPr id="11" name="Rectangle 10">
            <a:extLst>
              <a:ext uri="{FF2B5EF4-FFF2-40B4-BE49-F238E27FC236}">
                <a16:creationId xmlns:a16="http://schemas.microsoft.com/office/drawing/2014/main" id="{9164E478-E2EB-46BD-A4EA-720F2858C594}"/>
              </a:ext>
            </a:extLst>
          </p:cNvPr>
          <p:cNvSpPr/>
          <p:nvPr/>
        </p:nvSpPr>
        <p:spPr>
          <a:xfrm>
            <a:off x="7834576" y="4548290"/>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DAC</a:t>
            </a:r>
          </a:p>
        </p:txBody>
      </p:sp>
      <p:sp>
        <p:nvSpPr>
          <p:cNvPr id="12" name="Rectangle 11">
            <a:extLst>
              <a:ext uri="{FF2B5EF4-FFF2-40B4-BE49-F238E27FC236}">
                <a16:creationId xmlns:a16="http://schemas.microsoft.com/office/drawing/2014/main" id="{CE1DCFB4-A4D5-4B14-A9F9-B3B3EE67CFF5}"/>
              </a:ext>
            </a:extLst>
          </p:cNvPr>
          <p:cNvSpPr/>
          <p:nvPr/>
        </p:nvSpPr>
        <p:spPr>
          <a:xfrm>
            <a:off x="4109276" y="3079050"/>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TAC</a:t>
            </a:r>
          </a:p>
        </p:txBody>
      </p:sp>
      <p:sp>
        <p:nvSpPr>
          <p:cNvPr id="13" name="Rectangle 12">
            <a:extLst>
              <a:ext uri="{FF2B5EF4-FFF2-40B4-BE49-F238E27FC236}">
                <a16:creationId xmlns:a16="http://schemas.microsoft.com/office/drawing/2014/main" id="{955CC2B0-2AA9-4E21-B8DB-2C5569EF4E44}"/>
              </a:ext>
            </a:extLst>
          </p:cNvPr>
          <p:cNvSpPr/>
          <p:nvPr/>
        </p:nvSpPr>
        <p:spPr>
          <a:xfrm>
            <a:off x="4801351" y="3079050"/>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2"/>
                </a:solidFill>
              </a:rPr>
              <a:t>10</a:t>
            </a:r>
          </a:p>
          <a:p>
            <a:pPr algn="ctr"/>
            <a:r>
              <a:rPr lang="en-US" altLang="zh-CN" sz="1100" b="1">
                <a:solidFill>
                  <a:schemeClr val="tx2"/>
                </a:solidFill>
              </a:rPr>
              <a:t>more</a:t>
            </a:r>
            <a:endParaRPr lang="en-US" sz="1100" b="1">
              <a:solidFill>
                <a:schemeClr val="tx2"/>
              </a:solidFill>
            </a:endParaRPr>
          </a:p>
        </p:txBody>
      </p:sp>
      <p:sp>
        <p:nvSpPr>
          <p:cNvPr id="14" name="Rectangle 13">
            <a:extLst>
              <a:ext uri="{FF2B5EF4-FFF2-40B4-BE49-F238E27FC236}">
                <a16:creationId xmlns:a16="http://schemas.microsoft.com/office/drawing/2014/main" id="{793B0146-1F44-4370-B6D5-D3B95A795E62}"/>
              </a:ext>
            </a:extLst>
          </p:cNvPr>
          <p:cNvSpPr/>
          <p:nvPr/>
        </p:nvSpPr>
        <p:spPr>
          <a:xfrm>
            <a:off x="2672763" y="3964746"/>
            <a:ext cx="2730130" cy="768400"/>
          </a:xfrm>
          <a:prstGeom prst="rect">
            <a:avLst/>
          </a:prstGeom>
          <a:solidFill>
            <a:schemeClr val="accent1">
              <a:lumMod val="20000"/>
              <a:lumOff val="80000"/>
            </a:schemeClr>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a:solidFill>
                <a:schemeClr val="tx2"/>
              </a:solidFill>
            </a:endParaRPr>
          </a:p>
        </p:txBody>
      </p:sp>
      <p:sp>
        <p:nvSpPr>
          <p:cNvPr id="15" name="Rectangle 14">
            <a:extLst>
              <a:ext uri="{FF2B5EF4-FFF2-40B4-BE49-F238E27FC236}">
                <a16:creationId xmlns:a16="http://schemas.microsoft.com/office/drawing/2014/main" id="{5844424D-2EFA-420E-AAC9-169609075EC3}"/>
              </a:ext>
            </a:extLst>
          </p:cNvPr>
          <p:cNvSpPr/>
          <p:nvPr/>
        </p:nvSpPr>
        <p:spPr>
          <a:xfrm>
            <a:off x="2749208" y="4054683"/>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err="1">
                <a:solidFill>
                  <a:schemeClr val="tx2"/>
                </a:solidFill>
              </a:rPr>
              <a:t>kmer</a:t>
            </a:r>
            <a:endParaRPr lang="en-US" b="1">
              <a:solidFill>
                <a:schemeClr val="tx2"/>
              </a:solidFill>
            </a:endParaRPr>
          </a:p>
        </p:txBody>
      </p:sp>
      <p:sp>
        <p:nvSpPr>
          <p:cNvPr id="16" name="Rectangle 15">
            <a:extLst>
              <a:ext uri="{FF2B5EF4-FFF2-40B4-BE49-F238E27FC236}">
                <a16:creationId xmlns:a16="http://schemas.microsoft.com/office/drawing/2014/main" id="{68B89788-7389-44FB-B8AA-6C17D58EF55E}"/>
              </a:ext>
            </a:extLst>
          </p:cNvPr>
          <p:cNvSpPr/>
          <p:nvPr/>
        </p:nvSpPr>
        <p:spPr>
          <a:xfrm>
            <a:off x="3442800" y="406384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DAC</a:t>
            </a:r>
          </a:p>
        </p:txBody>
      </p:sp>
      <p:sp>
        <p:nvSpPr>
          <p:cNvPr id="17" name="Rectangle 16">
            <a:extLst>
              <a:ext uri="{FF2B5EF4-FFF2-40B4-BE49-F238E27FC236}">
                <a16:creationId xmlns:a16="http://schemas.microsoft.com/office/drawing/2014/main" id="{CB4E2FA3-0B9A-4744-8F5A-C231BF85C5D8}"/>
              </a:ext>
            </a:extLst>
          </p:cNvPr>
          <p:cNvSpPr/>
          <p:nvPr/>
        </p:nvSpPr>
        <p:spPr>
          <a:xfrm>
            <a:off x="4136392" y="4054683"/>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DCC</a:t>
            </a:r>
          </a:p>
        </p:txBody>
      </p:sp>
      <p:sp>
        <p:nvSpPr>
          <p:cNvPr id="18" name="Rectangle 17">
            <a:extLst>
              <a:ext uri="{FF2B5EF4-FFF2-40B4-BE49-F238E27FC236}">
                <a16:creationId xmlns:a16="http://schemas.microsoft.com/office/drawing/2014/main" id="{AFEFDC34-D992-4C46-AF63-C86B8E6A578E}"/>
              </a:ext>
            </a:extLst>
          </p:cNvPr>
          <p:cNvSpPr/>
          <p:nvPr/>
        </p:nvSpPr>
        <p:spPr>
          <a:xfrm>
            <a:off x="4801351" y="406384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6</a:t>
            </a:r>
          </a:p>
          <a:p>
            <a:pPr algn="ctr"/>
            <a:r>
              <a:rPr lang="en-US" sz="1100" b="1">
                <a:solidFill>
                  <a:schemeClr val="tx2"/>
                </a:solidFill>
              </a:rPr>
              <a:t>more</a:t>
            </a:r>
          </a:p>
        </p:txBody>
      </p:sp>
      <p:sp>
        <p:nvSpPr>
          <p:cNvPr id="19" name="Rectangle 18">
            <a:extLst>
              <a:ext uri="{FF2B5EF4-FFF2-40B4-BE49-F238E27FC236}">
                <a16:creationId xmlns:a16="http://schemas.microsoft.com/office/drawing/2014/main" id="{8C6A1B32-ED13-444B-8C78-EA79CD773D12}"/>
              </a:ext>
            </a:extLst>
          </p:cNvPr>
          <p:cNvSpPr/>
          <p:nvPr/>
        </p:nvSpPr>
        <p:spPr>
          <a:xfrm>
            <a:off x="2672762" y="4969909"/>
            <a:ext cx="2723028" cy="768400"/>
          </a:xfrm>
          <a:prstGeom prst="rect">
            <a:avLst/>
          </a:prstGeom>
          <a:solidFill>
            <a:schemeClr val="accent1">
              <a:lumMod val="20000"/>
              <a:lumOff val="80000"/>
            </a:schemeClr>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a:solidFill>
                <a:schemeClr val="tx2"/>
              </a:solidFill>
            </a:endParaRPr>
          </a:p>
        </p:txBody>
      </p:sp>
      <p:sp>
        <p:nvSpPr>
          <p:cNvPr id="20" name="Rectangle 19">
            <a:extLst>
              <a:ext uri="{FF2B5EF4-FFF2-40B4-BE49-F238E27FC236}">
                <a16:creationId xmlns:a16="http://schemas.microsoft.com/office/drawing/2014/main" id="{78B87F5F-D634-4337-954F-DF7578C636DA}"/>
              </a:ext>
            </a:extLst>
          </p:cNvPr>
          <p:cNvSpPr/>
          <p:nvPr/>
        </p:nvSpPr>
        <p:spPr>
          <a:xfrm>
            <a:off x="2749433" y="5057227"/>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AAC</a:t>
            </a:r>
          </a:p>
        </p:txBody>
      </p:sp>
      <p:sp>
        <p:nvSpPr>
          <p:cNvPr id="21" name="Rectangle 20">
            <a:extLst>
              <a:ext uri="{FF2B5EF4-FFF2-40B4-BE49-F238E27FC236}">
                <a16:creationId xmlns:a16="http://schemas.microsoft.com/office/drawing/2014/main" id="{12A31286-19C3-4804-99A7-CAF7454542F2}"/>
              </a:ext>
            </a:extLst>
          </p:cNvPr>
          <p:cNvSpPr/>
          <p:nvPr/>
        </p:nvSpPr>
        <p:spPr>
          <a:xfrm>
            <a:off x="4109276" y="5054542"/>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DPC</a:t>
            </a:r>
          </a:p>
        </p:txBody>
      </p:sp>
      <p:sp>
        <p:nvSpPr>
          <p:cNvPr id="22" name="Rectangle 21">
            <a:extLst>
              <a:ext uri="{FF2B5EF4-FFF2-40B4-BE49-F238E27FC236}">
                <a16:creationId xmlns:a16="http://schemas.microsoft.com/office/drawing/2014/main" id="{A48C3FE5-1E4A-4CB2-801C-BCF162A1D510}"/>
              </a:ext>
            </a:extLst>
          </p:cNvPr>
          <p:cNvSpPr/>
          <p:nvPr/>
        </p:nvSpPr>
        <p:spPr>
          <a:xfrm>
            <a:off x="3442800" y="5063114"/>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2"/>
                </a:solidFill>
              </a:rPr>
              <a:t>PAAC</a:t>
            </a:r>
          </a:p>
        </p:txBody>
      </p:sp>
      <p:sp>
        <p:nvSpPr>
          <p:cNvPr id="23" name="Rectangle 22">
            <a:extLst>
              <a:ext uri="{FF2B5EF4-FFF2-40B4-BE49-F238E27FC236}">
                <a16:creationId xmlns:a16="http://schemas.microsoft.com/office/drawing/2014/main" id="{AD0F89D4-1E16-46D8-8006-E2E072C25AFF}"/>
              </a:ext>
            </a:extLst>
          </p:cNvPr>
          <p:cNvSpPr/>
          <p:nvPr/>
        </p:nvSpPr>
        <p:spPr>
          <a:xfrm>
            <a:off x="4796396" y="5066009"/>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17</a:t>
            </a:r>
          </a:p>
          <a:p>
            <a:pPr algn="ctr"/>
            <a:r>
              <a:rPr lang="en-US" sz="1100" b="1">
                <a:solidFill>
                  <a:schemeClr val="tx2"/>
                </a:solidFill>
              </a:rPr>
              <a:t>more</a:t>
            </a:r>
          </a:p>
        </p:txBody>
      </p:sp>
      <p:sp>
        <p:nvSpPr>
          <p:cNvPr id="24" name="Rectangle 23">
            <a:extLst>
              <a:ext uri="{FF2B5EF4-FFF2-40B4-BE49-F238E27FC236}">
                <a16:creationId xmlns:a16="http://schemas.microsoft.com/office/drawing/2014/main" id="{84A25A63-198A-4193-9CBA-51A96E34477C}"/>
              </a:ext>
            </a:extLst>
          </p:cNvPr>
          <p:cNvSpPr/>
          <p:nvPr/>
        </p:nvSpPr>
        <p:spPr>
          <a:xfrm>
            <a:off x="7293652" y="2243231"/>
            <a:ext cx="1367971" cy="377214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en-US" sz="1200" b="1" dirty="0">
                <a:solidFill>
                  <a:schemeClr val="tx2"/>
                </a:solidFill>
              </a:rPr>
              <a:t>S</a:t>
            </a:r>
            <a:r>
              <a:rPr lang="en-US" altLang="zh-CN" sz="1200" b="1" dirty="0">
                <a:solidFill>
                  <a:schemeClr val="tx2"/>
                </a:solidFill>
              </a:rPr>
              <a:t>upervised</a:t>
            </a:r>
            <a:r>
              <a:rPr lang="en-US" sz="1200" b="1" dirty="0">
                <a:solidFill>
                  <a:schemeClr val="tx2"/>
                </a:solidFill>
              </a:rPr>
              <a:t> Selection</a:t>
            </a:r>
          </a:p>
          <a:p>
            <a:pPr algn="ctr"/>
            <a:r>
              <a:rPr lang="en-US" sz="1200" b="1" dirty="0">
                <a:solidFill>
                  <a:schemeClr val="tx2"/>
                </a:solidFill>
              </a:rPr>
              <a:t>17 methods</a:t>
            </a:r>
          </a:p>
        </p:txBody>
      </p:sp>
      <p:sp>
        <p:nvSpPr>
          <p:cNvPr id="25" name="Arrow: Right 24">
            <a:extLst>
              <a:ext uri="{FF2B5EF4-FFF2-40B4-BE49-F238E27FC236}">
                <a16:creationId xmlns:a16="http://schemas.microsoft.com/office/drawing/2014/main" id="{B922D7A5-EFFF-421C-B89C-F6073E3F6D79}"/>
              </a:ext>
            </a:extLst>
          </p:cNvPr>
          <p:cNvSpPr/>
          <p:nvPr/>
        </p:nvSpPr>
        <p:spPr>
          <a:xfrm flipV="1">
            <a:off x="2356417" y="4231090"/>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6" name="Arrow: Right 25">
            <a:extLst>
              <a:ext uri="{FF2B5EF4-FFF2-40B4-BE49-F238E27FC236}">
                <a16:creationId xmlns:a16="http://schemas.microsoft.com/office/drawing/2014/main" id="{E52D3C18-835E-493A-8EAB-B9377BAA9905}"/>
              </a:ext>
            </a:extLst>
          </p:cNvPr>
          <p:cNvSpPr/>
          <p:nvPr/>
        </p:nvSpPr>
        <p:spPr>
          <a:xfrm flipV="1">
            <a:off x="5462661" y="4241640"/>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7" name="Rectangle 26">
            <a:extLst>
              <a:ext uri="{FF2B5EF4-FFF2-40B4-BE49-F238E27FC236}">
                <a16:creationId xmlns:a16="http://schemas.microsoft.com/office/drawing/2014/main" id="{833DF2E7-478D-40B4-A692-1DEE34C8777E}"/>
              </a:ext>
            </a:extLst>
          </p:cNvPr>
          <p:cNvSpPr/>
          <p:nvPr/>
        </p:nvSpPr>
        <p:spPr>
          <a:xfrm>
            <a:off x="7442273" y="2958700"/>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chemeClr val="tx2"/>
                </a:solidFill>
              </a:rPr>
              <a:t>CHI2</a:t>
            </a:r>
          </a:p>
        </p:txBody>
      </p:sp>
      <p:sp>
        <p:nvSpPr>
          <p:cNvPr id="28" name="Rectangle 27">
            <a:extLst>
              <a:ext uri="{FF2B5EF4-FFF2-40B4-BE49-F238E27FC236}">
                <a16:creationId xmlns:a16="http://schemas.microsoft.com/office/drawing/2014/main" id="{E2FB6D7A-F945-48B7-86A0-BEBAAF67BEDE}"/>
              </a:ext>
            </a:extLst>
          </p:cNvPr>
          <p:cNvSpPr/>
          <p:nvPr/>
        </p:nvSpPr>
        <p:spPr>
          <a:xfrm>
            <a:off x="7442271" y="3580546"/>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chemeClr val="tx2"/>
                </a:solidFill>
              </a:rPr>
              <a:t>LASSO</a:t>
            </a:r>
          </a:p>
        </p:txBody>
      </p:sp>
      <p:sp>
        <p:nvSpPr>
          <p:cNvPr id="30" name="Rectangle: Rounded Corners 29">
            <a:extLst>
              <a:ext uri="{FF2B5EF4-FFF2-40B4-BE49-F238E27FC236}">
                <a16:creationId xmlns:a16="http://schemas.microsoft.com/office/drawing/2014/main" id="{79D6ED17-4D90-411F-BF32-AC983022F05D}"/>
              </a:ext>
            </a:extLst>
          </p:cNvPr>
          <p:cNvSpPr/>
          <p:nvPr/>
        </p:nvSpPr>
        <p:spPr>
          <a:xfrm>
            <a:off x="7286877" y="1680519"/>
            <a:ext cx="1367971" cy="376924"/>
          </a:xfrm>
          <a:prstGeom prst="roundRect">
            <a:avLst/>
          </a:prstGeom>
          <a:solidFill>
            <a:schemeClr val="bg1"/>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solidFill>
                  <a:schemeClr val="tx2"/>
                </a:solidFill>
              </a:rPr>
              <a:t>LABEL</a:t>
            </a:r>
          </a:p>
        </p:txBody>
      </p:sp>
      <p:sp>
        <p:nvSpPr>
          <p:cNvPr id="31" name="Arrow: Down 30">
            <a:extLst>
              <a:ext uri="{FF2B5EF4-FFF2-40B4-BE49-F238E27FC236}">
                <a16:creationId xmlns:a16="http://schemas.microsoft.com/office/drawing/2014/main" id="{258307C2-9103-43D5-9EC3-EBFFF1EF28C5}"/>
              </a:ext>
            </a:extLst>
          </p:cNvPr>
          <p:cNvSpPr/>
          <p:nvPr/>
        </p:nvSpPr>
        <p:spPr>
          <a:xfrm>
            <a:off x="7900106" y="2082832"/>
            <a:ext cx="141514" cy="122246"/>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0172C90-CE73-44A0-9DF8-BBDB17BADB8E}"/>
              </a:ext>
            </a:extLst>
          </p:cNvPr>
          <p:cNvSpPr/>
          <p:nvPr/>
        </p:nvSpPr>
        <p:spPr>
          <a:xfrm>
            <a:off x="5694669" y="2245333"/>
            <a:ext cx="1367971" cy="3772147"/>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200" b="1">
                <a:solidFill>
                  <a:schemeClr val="tx2"/>
                </a:solidFill>
              </a:rPr>
              <a:t>Unsupervised method</a:t>
            </a:r>
          </a:p>
          <a:p>
            <a:pPr algn="ctr"/>
            <a:r>
              <a:rPr lang="en-US" sz="1200" b="1">
                <a:solidFill>
                  <a:schemeClr val="tx2"/>
                </a:solidFill>
              </a:rPr>
              <a:t>8 methods</a:t>
            </a:r>
          </a:p>
        </p:txBody>
      </p:sp>
      <p:sp>
        <p:nvSpPr>
          <p:cNvPr id="35" name="Rectangle 34">
            <a:extLst>
              <a:ext uri="{FF2B5EF4-FFF2-40B4-BE49-F238E27FC236}">
                <a16:creationId xmlns:a16="http://schemas.microsoft.com/office/drawing/2014/main" id="{11991FC9-4DE4-4DDB-9AA1-368406999291}"/>
              </a:ext>
            </a:extLst>
          </p:cNvPr>
          <p:cNvSpPr/>
          <p:nvPr/>
        </p:nvSpPr>
        <p:spPr>
          <a:xfrm>
            <a:off x="5866060" y="2963786"/>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PCA</a:t>
            </a:r>
          </a:p>
        </p:txBody>
      </p:sp>
      <p:sp>
        <p:nvSpPr>
          <p:cNvPr id="36" name="Rectangle 35">
            <a:extLst>
              <a:ext uri="{FF2B5EF4-FFF2-40B4-BE49-F238E27FC236}">
                <a16:creationId xmlns:a16="http://schemas.microsoft.com/office/drawing/2014/main" id="{52382FEB-947E-4D48-9B56-86C850970851}"/>
              </a:ext>
            </a:extLst>
          </p:cNvPr>
          <p:cNvSpPr/>
          <p:nvPr/>
        </p:nvSpPr>
        <p:spPr>
          <a:xfrm>
            <a:off x="5866060" y="3587978"/>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LLE</a:t>
            </a:r>
          </a:p>
        </p:txBody>
      </p:sp>
      <p:sp>
        <p:nvSpPr>
          <p:cNvPr id="37" name="Rectangle 36">
            <a:extLst>
              <a:ext uri="{FF2B5EF4-FFF2-40B4-BE49-F238E27FC236}">
                <a16:creationId xmlns:a16="http://schemas.microsoft.com/office/drawing/2014/main" id="{98F6A2C8-77EC-497B-8BD7-A73FDEFD29B3}"/>
              </a:ext>
            </a:extLst>
          </p:cNvPr>
          <p:cNvSpPr/>
          <p:nvPr/>
        </p:nvSpPr>
        <p:spPr>
          <a:xfrm>
            <a:off x="7442271" y="4202392"/>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err="1">
                <a:solidFill>
                  <a:schemeClr val="tx2"/>
                </a:solidFill>
              </a:rPr>
              <a:t>ReliefF</a:t>
            </a:r>
            <a:endParaRPr lang="en-US" sz="1400" b="1">
              <a:solidFill>
                <a:schemeClr val="tx2"/>
              </a:solidFill>
            </a:endParaRPr>
          </a:p>
        </p:txBody>
      </p:sp>
      <p:sp>
        <p:nvSpPr>
          <p:cNvPr id="38" name="Rectangle 37">
            <a:extLst>
              <a:ext uri="{FF2B5EF4-FFF2-40B4-BE49-F238E27FC236}">
                <a16:creationId xmlns:a16="http://schemas.microsoft.com/office/drawing/2014/main" id="{BBA19FD7-8C1C-4694-A600-62B8D5316F9B}"/>
              </a:ext>
            </a:extLst>
          </p:cNvPr>
          <p:cNvSpPr/>
          <p:nvPr/>
        </p:nvSpPr>
        <p:spPr>
          <a:xfrm>
            <a:off x="7440021" y="4824238"/>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Mutual Information</a:t>
            </a:r>
            <a:endParaRPr lang="en-US" sz="1400" b="1">
              <a:solidFill>
                <a:schemeClr val="tx2"/>
              </a:solidFill>
            </a:endParaRPr>
          </a:p>
        </p:txBody>
      </p:sp>
      <p:sp>
        <p:nvSpPr>
          <p:cNvPr id="39" name="Rectangle 38">
            <a:extLst>
              <a:ext uri="{FF2B5EF4-FFF2-40B4-BE49-F238E27FC236}">
                <a16:creationId xmlns:a16="http://schemas.microsoft.com/office/drawing/2014/main" id="{146CD38D-1CDD-4AC0-AE6C-D3155912E426}"/>
              </a:ext>
            </a:extLst>
          </p:cNvPr>
          <p:cNvSpPr/>
          <p:nvPr/>
        </p:nvSpPr>
        <p:spPr>
          <a:xfrm>
            <a:off x="7429669" y="5419808"/>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13 more</a:t>
            </a:r>
            <a:endParaRPr lang="en-US" sz="1400" b="1">
              <a:solidFill>
                <a:schemeClr val="tx2"/>
              </a:solidFill>
            </a:endParaRPr>
          </a:p>
        </p:txBody>
      </p:sp>
      <p:sp>
        <p:nvSpPr>
          <p:cNvPr id="40" name="Rectangle 39">
            <a:extLst>
              <a:ext uri="{FF2B5EF4-FFF2-40B4-BE49-F238E27FC236}">
                <a16:creationId xmlns:a16="http://schemas.microsoft.com/office/drawing/2014/main" id="{D609193C-A7A7-4F04-A2A4-9C6D8FDA11D0}"/>
              </a:ext>
            </a:extLst>
          </p:cNvPr>
          <p:cNvSpPr/>
          <p:nvPr/>
        </p:nvSpPr>
        <p:spPr>
          <a:xfrm>
            <a:off x="5866060" y="4207478"/>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SVD</a:t>
            </a:r>
          </a:p>
        </p:txBody>
      </p:sp>
      <p:sp>
        <p:nvSpPr>
          <p:cNvPr id="41" name="Rectangle 40">
            <a:extLst>
              <a:ext uri="{FF2B5EF4-FFF2-40B4-BE49-F238E27FC236}">
                <a16:creationId xmlns:a16="http://schemas.microsoft.com/office/drawing/2014/main" id="{0CA1D9F5-D06B-408F-93DB-70C233C1CF6E}"/>
              </a:ext>
            </a:extLst>
          </p:cNvPr>
          <p:cNvSpPr/>
          <p:nvPr/>
        </p:nvSpPr>
        <p:spPr>
          <a:xfrm>
            <a:off x="5866060" y="4826978"/>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Factor Analysis</a:t>
            </a:r>
          </a:p>
        </p:txBody>
      </p:sp>
      <p:sp>
        <p:nvSpPr>
          <p:cNvPr id="42" name="Rectangle 41">
            <a:extLst>
              <a:ext uri="{FF2B5EF4-FFF2-40B4-BE49-F238E27FC236}">
                <a16:creationId xmlns:a16="http://schemas.microsoft.com/office/drawing/2014/main" id="{DDA29510-3565-4723-BB28-E4A752D46B46}"/>
              </a:ext>
            </a:extLst>
          </p:cNvPr>
          <p:cNvSpPr/>
          <p:nvPr/>
        </p:nvSpPr>
        <p:spPr>
          <a:xfrm>
            <a:off x="5866060" y="5448025"/>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4 more</a:t>
            </a:r>
          </a:p>
        </p:txBody>
      </p:sp>
      <p:sp>
        <p:nvSpPr>
          <p:cNvPr id="43" name="Rectangle 42">
            <a:extLst>
              <a:ext uri="{FF2B5EF4-FFF2-40B4-BE49-F238E27FC236}">
                <a16:creationId xmlns:a16="http://schemas.microsoft.com/office/drawing/2014/main" id="{C5C59D13-26A5-4144-B39B-7428352BB8BA}"/>
              </a:ext>
            </a:extLst>
          </p:cNvPr>
          <p:cNvSpPr/>
          <p:nvPr/>
        </p:nvSpPr>
        <p:spPr>
          <a:xfrm>
            <a:off x="8892315" y="2240247"/>
            <a:ext cx="1367971" cy="37721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200" b="1">
                <a:solidFill>
                  <a:schemeClr val="tx2"/>
                </a:solidFill>
              </a:rPr>
              <a:t>Performance Evaluation</a:t>
            </a:r>
          </a:p>
          <a:p>
            <a:pPr algn="ctr"/>
            <a:r>
              <a:rPr lang="en-US" sz="1200" b="1">
                <a:solidFill>
                  <a:schemeClr val="tx2"/>
                </a:solidFill>
              </a:rPr>
              <a:t>6 methods</a:t>
            </a:r>
          </a:p>
        </p:txBody>
      </p:sp>
      <p:sp>
        <p:nvSpPr>
          <p:cNvPr id="44" name="Rectangle: Rounded Corners 43">
            <a:extLst>
              <a:ext uri="{FF2B5EF4-FFF2-40B4-BE49-F238E27FC236}">
                <a16:creationId xmlns:a16="http://schemas.microsoft.com/office/drawing/2014/main" id="{DBBF9B6F-50DC-4C9A-94F8-B7DE5B61BF25}"/>
              </a:ext>
            </a:extLst>
          </p:cNvPr>
          <p:cNvSpPr/>
          <p:nvPr/>
        </p:nvSpPr>
        <p:spPr>
          <a:xfrm>
            <a:off x="10492212" y="2240247"/>
            <a:ext cx="1240999" cy="3772147"/>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b="1">
              <a:solidFill>
                <a:schemeClr val="tx2"/>
              </a:solidFill>
            </a:endParaRPr>
          </a:p>
          <a:p>
            <a:pPr algn="ctr"/>
            <a:r>
              <a:rPr lang="en-US" sz="1400" b="1">
                <a:solidFill>
                  <a:schemeClr val="tx2"/>
                </a:solidFill>
              </a:rPr>
              <a:t>Output</a:t>
            </a:r>
          </a:p>
        </p:txBody>
      </p:sp>
      <p:sp>
        <p:nvSpPr>
          <p:cNvPr id="45" name="Rectangle 44">
            <a:extLst>
              <a:ext uri="{FF2B5EF4-FFF2-40B4-BE49-F238E27FC236}">
                <a16:creationId xmlns:a16="http://schemas.microsoft.com/office/drawing/2014/main" id="{378BAC18-FFA9-49B5-BD4E-A5A787DB4B0D}"/>
              </a:ext>
            </a:extLst>
          </p:cNvPr>
          <p:cNvSpPr/>
          <p:nvPr/>
        </p:nvSpPr>
        <p:spPr>
          <a:xfrm>
            <a:off x="9044575" y="2958700"/>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Random Forest</a:t>
            </a:r>
          </a:p>
        </p:txBody>
      </p:sp>
      <p:sp>
        <p:nvSpPr>
          <p:cNvPr id="46" name="Rectangle 45">
            <a:extLst>
              <a:ext uri="{FF2B5EF4-FFF2-40B4-BE49-F238E27FC236}">
                <a16:creationId xmlns:a16="http://schemas.microsoft.com/office/drawing/2014/main" id="{5776D9E3-F66D-4F90-9F5B-21827B16B945}"/>
              </a:ext>
            </a:extLst>
          </p:cNvPr>
          <p:cNvSpPr/>
          <p:nvPr/>
        </p:nvSpPr>
        <p:spPr>
          <a:xfrm>
            <a:off x="9044575" y="3580546"/>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2"/>
                </a:solidFill>
              </a:rPr>
              <a:t>KNN</a:t>
            </a:r>
          </a:p>
        </p:txBody>
      </p:sp>
      <p:sp>
        <p:nvSpPr>
          <p:cNvPr id="47" name="Rectangle 46">
            <a:extLst>
              <a:ext uri="{FF2B5EF4-FFF2-40B4-BE49-F238E27FC236}">
                <a16:creationId xmlns:a16="http://schemas.microsoft.com/office/drawing/2014/main" id="{9F0B9874-E863-427A-A70B-A770BDE9A896}"/>
              </a:ext>
            </a:extLst>
          </p:cNvPr>
          <p:cNvSpPr/>
          <p:nvPr/>
        </p:nvSpPr>
        <p:spPr>
          <a:xfrm>
            <a:off x="9044575" y="4202392"/>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SVM</a:t>
            </a:r>
          </a:p>
        </p:txBody>
      </p:sp>
      <p:sp>
        <p:nvSpPr>
          <p:cNvPr id="48" name="Rectangle 47">
            <a:extLst>
              <a:ext uri="{FF2B5EF4-FFF2-40B4-BE49-F238E27FC236}">
                <a16:creationId xmlns:a16="http://schemas.microsoft.com/office/drawing/2014/main" id="{95551961-DE78-4E51-B989-0A683C17FE6C}"/>
              </a:ext>
            </a:extLst>
          </p:cNvPr>
          <p:cNvSpPr/>
          <p:nvPr/>
        </p:nvSpPr>
        <p:spPr>
          <a:xfrm>
            <a:off x="9044575" y="4821892"/>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2"/>
                </a:solidFill>
              </a:rPr>
              <a:t>Neural </a:t>
            </a:r>
          </a:p>
          <a:p>
            <a:pPr algn="ctr"/>
            <a:r>
              <a:rPr lang="en-US" sz="1200" b="1" dirty="0">
                <a:solidFill>
                  <a:schemeClr val="tx2"/>
                </a:solidFill>
              </a:rPr>
              <a:t>Network</a:t>
            </a:r>
          </a:p>
        </p:txBody>
      </p:sp>
      <p:sp>
        <p:nvSpPr>
          <p:cNvPr id="49" name="Rectangle 48">
            <a:extLst>
              <a:ext uri="{FF2B5EF4-FFF2-40B4-BE49-F238E27FC236}">
                <a16:creationId xmlns:a16="http://schemas.microsoft.com/office/drawing/2014/main" id="{C7FC6B41-6767-4B8B-B1F6-19A26C3DE04B}"/>
              </a:ext>
            </a:extLst>
          </p:cNvPr>
          <p:cNvSpPr/>
          <p:nvPr/>
        </p:nvSpPr>
        <p:spPr>
          <a:xfrm>
            <a:off x="9044575" y="5442939"/>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2 more</a:t>
            </a:r>
          </a:p>
        </p:txBody>
      </p:sp>
      <p:sp>
        <p:nvSpPr>
          <p:cNvPr id="50" name="Arrow: Right 49">
            <a:extLst>
              <a:ext uri="{FF2B5EF4-FFF2-40B4-BE49-F238E27FC236}">
                <a16:creationId xmlns:a16="http://schemas.microsoft.com/office/drawing/2014/main" id="{9C6E3AD9-B0D1-4D77-B888-5C7B98AE666D}"/>
              </a:ext>
            </a:extLst>
          </p:cNvPr>
          <p:cNvSpPr/>
          <p:nvPr/>
        </p:nvSpPr>
        <p:spPr>
          <a:xfrm flipV="1">
            <a:off x="8689888" y="4241640"/>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1" name="Rectangle 50">
            <a:extLst>
              <a:ext uri="{FF2B5EF4-FFF2-40B4-BE49-F238E27FC236}">
                <a16:creationId xmlns:a16="http://schemas.microsoft.com/office/drawing/2014/main" id="{4BB892B1-F242-4205-8059-4EF8FEB25B23}"/>
              </a:ext>
            </a:extLst>
          </p:cNvPr>
          <p:cNvSpPr/>
          <p:nvPr/>
        </p:nvSpPr>
        <p:spPr>
          <a:xfrm>
            <a:off x="10584120" y="2958700"/>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Selected Feature Vectors</a:t>
            </a:r>
          </a:p>
        </p:txBody>
      </p:sp>
      <p:sp>
        <p:nvSpPr>
          <p:cNvPr id="52" name="Rectangle 51">
            <a:extLst>
              <a:ext uri="{FF2B5EF4-FFF2-40B4-BE49-F238E27FC236}">
                <a16:creationId xmlns:a16="http://schemas.microsoft.com/office/drawing/2014/main" id="{9D639722-4E4C-4EA1-9235-7798BD65D9EB}"/>
              </a:ext>
            </a:extLst>
          </p:cNvPr>
          <p:cNvSpPr/>
          <p:nvPr/>
        </p:nvSpPr>
        <p:spPr>
          <a:xfrm>
            <a:off x="10584120" y="3712443"/>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2"/>
                </a:solidFill>
              </a:rPr>
              <a:t>DR</a:t>
            </a:r>
          </a:p>
          <a:p>
            <a:pPr algn="ctr"/>
            <a:r>
              <a:rPr lang="en-US" sz="1200" b="1" dirty="0">
                <a:solidFill>
                  <a:schemeClr val="tx2"/>
                </a:solidFill>
              </a:rPr>
              <a:t>Results</a:t>
            </a:r>
          </a:p>
          <a:p>
            <a:pPr algn="ctr"/>
            <a:r>
              <a:rPr lang="en-US" sz="1200" b="1" dirty="0">
                <a:solidFill>
                  <a:schemeClr val="tx2"/>
                </a:solidFill>
              </a:rPr>
              <a:t>Vectors</a:t>
            </a:r>
          </a:p>
        </p:txBody>
      </p:sp>
      <p:sp>
        <p:nvSpPr>
          <p:cNvPr id="53" name="Rectangle 52">
            <a:extLst>
              <a:ext uri="{FF2B5EF4-FFF2-40B4-BE49-F238E27FC236}">
                <a16:creationId xmlns:a16="http://schemas.microsoft.com/office/drawing/2014/main" id="{5A74D409-0472-4A41-B3CA-02BB9C5B65BB}"/>
              </a:ext>
            </a:extLst>
          </p:cNvPr>
          <p:cNvSpPr/>
          <p:nvPr/>
        </p:nvSpPr>
        <p:spPr>
          <a:xfrm>
            <a:off x="10584120" y="4464835"/>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ACC &amp; ROC</a:t>
            </a:r>
          </a:p>
          <a:p>
            <a:pPr algn="ctr"/>
            <a:r>
              <a:rPr lang="en-US" sz="1200" b="1">
                <a:solidFill>
                  <a:schemeClr val="tx2"/>
                </a:solidFill>
              </a:rPr>
              <a:t>Results</a:t>
            </a:r>
          </a:p>
        </p:txBody>
      </p:sp>
      <p:sp>
        <p:nvSpPr>
          <p:cNvPr id="54" name="Rectangle 53">
            <a:extLst>
              <a:ext uri="{FF2B5EF4-FFF2-40B4-BE49-F238E27FC236}">
                <a16:creationId xmlns:a16="http://schemas.microsoft.com/office/drawing/2014/main" id="{D7BF4D4C-C2EB-4D82-81A4-F650A3F1C69E}"/>
              </a:ext>
            </a:extLst>
          </p:cNvPr>
          <p:cNvSpPr/>
          <p:nvPr/>
        </p:nvSpPr>
        <p:spPr>
          <a:xfrm>
            <a:off x="10584120" y="5218399"/>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Best model selection</a:t>
            </a:r>
          </a:p>
        </p:txBody>
      </p:sp>
      <p:sp>
        <p:nvSpPr>
          <p:cNvPr id="55" name="Arrow: Right 54">
            <a:extLst>
              <a:ext uri="{FF2B5EF4-FFF2-40B4-BE49-F238E27FC236}">
                <a16:creationId xmlns:a16="http://schemas.microsoft.com/office/drawing/2014/main" id="{CCD0CCE6-EF85-465D-A508-3697BA7FA371}"/>
              </a:ext>
            </a:extLst>
          </p:cNvPr>
          <p:cNvSpPr/>
          <p:nvPr/>
        </p:nvSpPr>
        <p:spPr>
          <a:xfrm flipV="1">
            <a:off x="10263514" y="4229981"/>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7" name="Arrow: Curved Up 56">
            <a:extLst>
              <a:ext uri="{FF2B5EF4-FFF2-40B4-BE49-F238E27FC236}">
                <a16:creationId xmlns:a16="http://schemas.microsoft.com/office/drawing/2014/main" id="{93E16EB3-CEE4-4D8D-976D-7D976AEF3A11}"/>
              </a:ext>
            </a:extLst>
          </p:cNvPr>
          <p:cNvSpPr/>
          <p:nvPr/>
        </p:nvSpPr>
        <p:spPr>
          <a:xfrm>
            <a:off x="4028768" y="6012394"/>
            <a:ext cx="4123044" cy="376924"/>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Slide Number Placeholder 1">
            <a:extLst>
              <a:ext uri="{FF2B5EF4-FFF2-40B4-BE49-F238E27FC236}">
                <a16:creationId xmlns:a16="http://schemas.microsoft.com/office/drawing/2014/main" id="{9AF27755-1A38-5743-9066-50EB01463391}"/>
              </a:ext>
            </a:extLst>
          </p:cNvPr>
          <p:cNvSpPr>
            <a:spLocks noGrp="1"/>
          </p:cNvSpPr>
          <p:nvPr>
            <p:ph type="sldNum" sz="quarter" idx="12"/>
          </p:nvPr>
        </p:nvSpPr>
        <p:spPr/>
        <p:txBody>
          <a:bodyPr/>
          <a:lstStyle/>
          <a:p>
            <a:fld id="{7DC1BBB0-96F0-4077-A278-0F3FB5C104D3}" type="slidenum">
              <a:rPr lang="en-US" smtClean="0"/>
              <a:t>12</a:t>
            </a:fld>
            <a:endParaRPr lang="en-US"/>
          </a:p>
        </p:txBody>
      </p:sp>
      <p:sp>
        <p:nvSpPr>
          <p:cNvPr id="56" name="Title 1">
            <a:extLst>
              <a:ext uri="{FF2B5EF4-FFF2-40B4-BE49-F238E27FC236}">
                <a16:creationId xmlns:a16="http://schemas.microsoft.com/office/drawing/2014/main" id="{867C3E46-2EC1-BA4B-A637-D30F87C540B1}"/>
              </a:ext>
            </a:extLst>
          </p:cNvPr>
          <p:cNvSpPr>
            <a:spLocks noGrp="1"/>
          </p:cNvSpPr>
          <p:nvPr>
            <p:ph type="title"/>
          </p:nvPr>
        </p:nvSpPr>
        <p:spPr>
          <a:xfrm>
            <a:off x="1593436" y="177800"/>
            <a:ext cx="9782801" cy="12398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OVERVIEW OF TOOL</a:t>
            </a:r>
          </a:p>
        </p:txBody>
      </p:sp>
      <p:sp>
        <p:nvSpPr>
          <p:cNvPr id="60" name="Arrow: Right 59">
            <a:extLst>
              <a:ext uri="{FF2B5EF4-FFF2-40B4-BE49-F238E27FC236}">
                <a16:creationId xmlns:a16="http://schemas.microsoft.com/office/drawing/2014/main" id="{32605E33-CECF-419D-932A-298FD39B808C}"/>
              </a:ext>
            </a:extLst>
          </p:cNvPr>
          <p:cNvSpPr/>
          <p:nvPr/>
        </p:nvSpPr>
        <p:spPr>
          <a:xfrm flipV="1">
            <a:off x="2372454" y="3278112"/>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1" name="Arrow: Right 60">
            <a:extLst>
              <a:ext uri="{FF2B5EF4-FFF2-40B4-BE49-F238E27FC236}">
                <a16:creationId xmlns:a16="http://schemas.microsoft.com/office/drawing/2014/main" id="{3410F963-C5C4-4656-B9CA-C2B94AC86E03}"/>
              </a:ext>
            </a:extLst>
          </p:cNvPr>
          <p:cNvSpPr/>
          <p:nvPr/>
        </p:nvSpPr>
        <p:spPr>
          <a:xfrm flipV="1">
            <a:off x="2363394" y="5250236"/>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2" name="Rectangle 61">
            <a:extLst>
              <a:ext uri="{FF2B5EF4-FFF2-40B4-BE49-F238E27FC236}">
                <a16:creationId xmlns:a16="http://schemas.microsoft.com/office/drawing/2014/main" id="{6F158573-549D-4528-AC7E-F2A4F06D1276}"/>
              </a:ext>
            </a:extLst>
          </p:cNvPr>
          <p:cNvSpPr/>
          <p:nvPr/>
        </p:nvSpPr>
        <p:spPr>
          <a:xfrm>
            <a:off x="3433026" y="307201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DAC</a:t>
            </a:r>
          </a:p>
        </p:txBody>
      </p:sp>
    </p:spTree>
    <p:extLst>
      <p:ext uri="{BB962C8B-B14F-4D97-AF65-F5344CB8AC3E}">
        <p14:creationId xmlns:p14="http://schemas.microsoft.com/office/powerpoint/2010/main" val="23197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7D209F-42C0-49A6-AB0E-48A5A7D6E4F6}"/>
              </a:ext>
            </a:extLst>
          </p:cNvPr>
          <p:cNvPicPr>
            <a:picLocks noChangeAspect="1"/>
          </p:cNvPicPr>
          <p:nvPr/>
        </p:nvPicPr>
        <p:blipFill>
          <a:blip r:embed="rId3"/>
          <a:stretch>
            <a:fillRect/>
          </a:stretch>
        </p:blipFill>
        <p:spPr>
          <a:xfrm>
            <a:off x="6372283" y="2438401"/>
            <a:ext cx="5325270" cy="3644028"/>
          </a:xfrm>
          <a:prstGeom prst="rect">
            <a:avLst/>
          </a:prstGeom>
        </p:spPr>
      </p:pic>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APPLICATION</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whether a protein is contained in chloroplast</a:t>
            </a:r>
            <a:endParaRPr lang="en-US" sz="2200" dirty="0"/>
          </a:p>
          <a:p>
            <a:pPr lvl="1"/>
            <a:endParaRPr lang="en-US" sz="2200" dirty="0"/>
          </a:p>
        </p:txBody>
      </p:sp>
      <p:sp>
        <p:nvSpPr>
          <p:cNvPr id="5" name="Slide Number Placeholder 4">
            <a:extLst>
              <a:ext uri="{FF2B5EF4-FFF2-40B4-BE49-F238E27FC236}">
                <a16:creationId xmlns:a16="http://schemas.microsoft.com/office/drawing/2014/main" id="{E0045333-F9A7-5040-B6B3-354DE7DB115A}"/>
              </a:ext>
            </a:extLst>
          </p:cNvPr>
          <p:cNvSpPr>
            <a:spLocks noGrp="1"/>
          </p:cNvSpPr>
          <p:nvPr>
            <p:ph type="sldNum" sz="quarter" idx="12"/>
          </p:nvPr>
        </p:nvSpPr>
        <p:spPr/>
        <p:txBody>
          <a:bodyPr/>
          <a:lstStyle/>
          <a:p>
            <a:fld id="{7DC1BBB0-96F0-4077-A278-0F3FB5C104D3}" type="slidenum">
              <a:rPr lang="en-US" smtClean="0"/>
              <a:t>13</a:t>
            </a:fld>
            <a:endParaRPr lang="en-US"/>
          </a:p>
        </p:txBody>
      </p:sp>
      <p:pic>
        <p:nvPicPr>
          <p:cNvPr id="12" name="Picture 11">
            <a:extLst>
              <a:ext uri="{FF2B5EF4-FFF2-40B4-BE49-F238E27FC236}">
                <a16:creationId xmlns:a16="http://schemas.microsoft.com/office/drawing/2014/main" id="{67F3ED07-81EC-4230-BCFC-7E2515AD2F75}"/>
              </a:ext>
            </a:extLst>
          </p:cNvPr>
          <p:cNvPicPr>
            <a:picLocks noChangeAspect="1"/>
          </p:cNvPicPr>
          <p:nvPr/>
        </p:nvPicPr>
        <p:blipFill rotWithShape="1">
          <a:blip r:embed="rId4"/>
          <a:srcRect r="79103" b="40282"/>
          <a:stretch/>
        </p:blipFill>
        <p:spPr>
          <a:xfrm>
            <a:off x="1272121" y="3495723"/>
            <a:ext cx="1926691" cy="1975419"/>
          </a:xfrm>
          <a:prstGeom prst="rect">
            <a:avLst/>
          </a:prstGeom>
        </p:spPr>
      </p:pic>
      <p:pic>
        <p:nvPicPr>
          <p:cNvPr id="14" name="Picture 13" descr="A close up of a person&#10;&#10;Description automatically generated">
            <a:extLst>
              <a:ext uri="{FF2B5EF4-FFF2-40B4-BE49-F238E27FC236}">
                <a16:creationId xmlns:a16="http://schemas.microsoft.com/office/drawing/2014/main" id="{C442517D-8A4F-4D59-B6AF-326C1D07E3F5}"/>
              </a:ext>
            </a:extLst>
          </p:cNvPr>
          <p:cNvPicPr>
            <a:picLocks noChangeAspect="1"/>
          </p:cNvPicPr>
          <p:nvPr/>
        </p:nvPicPr>
        <p:blipFill rotWithShape="1">
          <a:blip r:embed="rId5"/>
          <a:srcRect b="58194"/>
          <a:stretch/>
        </p:blipFill>
        <p:spPr>
          <a:xfrm>
            <a:off x="5160759" y="2063510"/>
            <a:ext cx="1495634" cy="1441690"/>
          </a:xfrm>
          <a:prstGeom prst="rect">
            <a:avLst/>
          </a:prstGeom>
        </p:spPr>
      </p:pic>
      <p:sp>
        <p:nvSpPr>
          <p:cNvPr id="16" name="Flowchart: Process 15">
            <a:extLst>
              <a:ext uri="{FF2B5EF4-FFF2-40B4-BE49-F238E27FC236}">
                <a16:creationId xmlns:a16="http://schemas.microsoft.com/office/drawing/2014/main" id="{C5AB047B-99DE-4DF5-9BF8-430FFC2D7D69}"/>
              </a:ext>
            </a:extLst>
          </p:cNvPr>
          <p:cNvSpPr/>
          <p:nvPr/>
        </p:nvSpPr>
        <p:spPr>
          <a:xfrm>
            <a:off x="3520127" y="3797632"/>
            <a:ext cx="1319317" cy="13716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a:p>
            <a:pPr algn="ctr"/>
            <a:r>
              <a:rPr lang="en-US" dirty="0"/>
              <a:t>Extraction</a:t>
            </a:r>
          </a:p>
          <a:p>
            <a:pPr algn="ctr"/>
            <a:r>
              <a:rPr lang="en-US" dirty="0"/>
              <a:t>(AAC)</a:t>
            </a:r>
          </a:p>
        </p:txBody>
      </p:sp>
      <p:sp>
        <p:nvSpPr>
          <p:cNvPr id="17" name="Arrow: Right 16">
            <a:extLst>
              <a:ext uri="{FF2B5EF4-FFF2-40B4-BE49-F238E27FC236}">
                <a16:creationId xmlns:a16="http://schemas.microsoft.com/office/drawing/2014/main" id="{FC0BCBFA-1E66-42AC-82A9-1499199E10D0}"/>
              </a:ext>
            </a:extLst>
          </p:cNvPr>
          <p:cNvSpPr/>
          <p:nvPr/>
        </p:nvSpPr>
        <p:spPr>
          <a:xfrm>
            <a:off x="3198811" y="4419600"/>
            <a:ext cx="321315"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9E3C26F7-8DFF-4EB6-AB40-B92E6E22CA79}"/>
              </a:ext>
            </a:extLst>
          </p:cNvPr>
          <p:cNvSpPr/>
          <p:nvPr/>
        </p:nvSpPr>
        <p:spPr>
          <a:xfrm>
            <a:off x="5160759" y="3810000"/>
            <a:ext cx="1319317" cy="13716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a:p>
            <a:pPr algn="ctr"/>
            <a:r>
              <a:rPr lang="en-US" dirty="0"/>
              <a:t>Selection</a:t>
            </a:r>
          </a:p>
        </p:txBody>
      </p:sp>
      <p:sp>
        <p:nvSpPr>
          <p:cNvPr id="19" name="Arrow: Right 18">
            <a:extLst>
              <a:ext uri="{FF2B5EF4-FFF2-40B4-BE49-F238E27FC236}">
                <a16:creationId xmlns:a16="http://schemas.microsoft.com/office/drawing/2014/main" id="{7F9A6EDB-4CC5-4406-B760-DA8E3D40BBDC}"/>
              </a:ext>
            </a:extLst>
          </p:cNvPr>
          <p:cNvSpPr/>
          <p:nvPr/>
        </p:nvSpPr>
        <p:spPr>
          <a:xfrm>
            <a:off x="4850439" y="4419600"/>
            <a:ext cx="321315"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41B12A3-E482-4184-A356-B1006E954498}"/>
              </a:ext>
            </a:extLst>
          </p:cNvPr>
          <p:cNvSpPr/>
          <p:nvPr/>
        </p:nvSpPr>
        <p:spPr>
          <a:xfrm>
            <a:off x="6480076" y="4407232"/>
            <a:ext cx="321315"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1EF7754-B98D-4285-A3BE-2F25FAB3BEE3}"/>
              </a:ext>
            </a:extLst>
          </p:cNvPr>
          <p:cNvSpPr/>
          <p:nvPr/>
        </p:nvSpPr>
        <p:spPr>
          <a:xfrm>
            <a:off x="5675419" y="3481223"/>
            <a:ext cx="273995" cy="29243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1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331056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7A40-A549-BD4D-9841-E3E9C7D9003F}"/>
              </a:ext>
            </a:extLst>
          </p:cNvPr>
          <p:cNvSpPr>
            <a:spLocks noGrp="1"/>
          </p:cNvSpPr>
          <p:nvPr>
            <p:ph type="title"/>
          </p:nvPr>
        </p:nvSpPr>
        <p:spPr>
          <a:xfrm>
            <a:off x="1558120" y="145268"/>
            <a:ext cx="9782801" cy="12398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SINGLE-CELL RNA-SEQ ANALYSIS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D6D0BFF8-C80A-FF44-AF20-B57550CD34DC}"/>
              </a:ext>
            </a:extLst>
          </p:cNvPr>
          <p:cNvSpPr>
            <a:spLocks noGrp="1"/>
          </p:cNvSpPr>
          <p:nvPr>
            <p:ph type="sldNum" sz="quarter" idx="12"/>
          </p:nvPr>
        </p:nvSpPr>
        <p:spPr/>
        <p:txBody>
          <a:bodyPr/>
          <a:lstStyle/>
          <a:p>
            <a:fld id="{7DC1BBB0-96F0-4077-A278-0F3FB5C104D3}" type="slidenum">
              <a:rPr lang="en-US" smtClean="0"/>
              <a:t>15</a:t>
            </a:fld>
            <a:endParaRPr lang="en-US"/>
          </a:p>
        </p:txBody>
      </p:sp>
      <p:sp>
        <p:nvSpPr>
          <p:cNvPr id="3" name="Content Placeholder 2">
            <a:extLst>
              <a:ext uri="{FF2B5EF4-FFF2-40B4-BE49-F238E27FC236}">
                <a16:creationId xmlns:a16="http://schemas.microsoft.com/office/drawing/2014/main" id="{7BFB94EB-20C3-45E4-A838-DF1F236CAFCE}"/>
              </a:ext>
            </a:extLst>
          </p:cNvPr>
          <p:cNvSpPr>
            <a:spLocks noGrp="1"/>
          </p:cNvSpPr>
          <p:nvPr>
            <p:ph idx="1"/>
          </p:nvPr>
        </p:nvSpPr>
        <p:spPr>
          <a:xfrm>
            <a:off x="1593436" y="1600200"/>
            <a:ext cx="5034376" cy="4572000"/>
          </a:xfrm>
        </p:spPr>
        <p:txBody>
          <a:bodyPr>
            <a:normAutofit/>
          </a:bodyP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Single cellular resolution</a:t>
            </a:r>
          </a:p>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Recognize cell heterogeneity</a:t>
            </a:r>
          </a:p>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Issue – dropouts (highly sparse)</a:t>
            </a:r>
          </a:p>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Major research areas:</a:t>
            </a:r>
          </a:p>
          <a:p>
            <a:pPr lvl="1"/>
            <a:r>
              <a:rPr lang="en-US" sz="2000" dirty="0">
                <a:latin typeface="Tahoma" panose="020B0604030504040204" pitchFamily="34" charset="0"/>
                <a:ea typeface="Tahoma" panose="020B0604030504040204" pitchFamily="34" charset="0"/>
                <a:cs typeface="Tahoma" panose="020B0604030504040204" pitchFamily="34" charset="0"/>
              </a:rPr>
              <a:t>Cell type prediction</a:t>
            </a:r>
          </a:p>
          <a:p>
            <a:pPr lvl="1"/>
            <a:r>
              <a:rPr lang="en-US" sz="2000" dirty="0">
                <a:latin typeface="Tahoma" panose="020B0604030504040204" pitchFamily="34" charset="0"/>
                <a:ea typeface="Tahoma" panose="020B0604030504040204" pitchFamily="34" charset="0"/>
                <a:cs typeface="Tahoma" panose="020B0604030504040204" pitchFamily="34" charset="0"/>
              </a:rPr>
              <a:t>Cell trajectory analysis</a:t>
            </a:r>
          </a:p>
          <a:p>
            <a:pPr lvl="1"/>
            <a:r>
              <a:rPr lang="en-US" sz="2000" dirty="0" err="1">
                <a:latin typeface="Tahoma" panose="020B0604030504040204" pitchFamily="34" charset="0"/>
                <a:ea typeface="Tahoma" panose="020B0604030504040204" pitchFamily="34" charset="0"/>
                <a:cs typeface="Tahoma" panose="020B0604030504040204" pitchFamily="34" charset="0"/>
              </a:rPr>
              <a:t>Psudotime</a:t>
            </a:r>
            <a:endParaRPr lang="en-US" sz="2000" dirty="0">
              <a:latin typeface="Tahoma" panose="020B0604030504040204" pitchFamily="34" charset="0"/>
              <a:ea typeface="Tahoma" panose="020B0604030504040204" pitchFamily="34" charset="0"/>
              <a:cs typeface="Tahoma" panose="020B0604030504040204" pitchFamily="34" charset="0"/>
            </a:endParaRPr>
          </a:p>
          <a:p>
            <a:pPr lvl="1"/>
            <a:r>
              <a:rPr lang="en-US" sz="2000" dirty="0">
                <a:latin typeface="Tahoma" panose="020B0604030504040204" pitchFamily="34" charset="0"/>
                <a:ea typeface="Tahoma" panose="020B0604030504040204" pitchFamily="34" charset="0"/>
                <a:cs typeface="Tahoma" panose="020B0604030504040204" pitchFamily="34" charset="0"/>
              </a:rPr>
              <a:t>Spatial position identification</a:t>
            </a:r>
          </a:p>
          <a:p>
            <a:pPr lvl="1"/>
            <a:r>
              <a:rPr lang="en-US" sz="2000" dirty="0">
                <a:latin typeface="Tahoma" panose="020B0604030504040204" pitchFamily="34" charset="0"/>
                <a:ea typeface="Tahoma" panose="020B0604030504040204" pitchFamily="34" charset="0"/>
                <a:cs typeface="Tahoma" panose="020B0604030504040204" pitchFamily="34" charset="0"/>
              </a:rPr>
              <a:t>Hierarchy structure</a:t>
            </a:r>
          </a:p>
          <a:p>
            <a:pPr lvl="1"/>
            <a:r>
              <a:rPr lang="en-US" sz="2000" dirty="0">
                <a:latin typeface="Tahoma" panose="020B0604030504040204" pitchFamily="34" charset="0"/>
                <a:ea typeface="Tahoma" panose="020B0604030504040204" pitchFamily="34" charset="0"/>
                <a:cs typeface="Tahoma" panose="020B0604030504040204" pitchFamily="34" charset="0"/>
              </a:rPr>
              <a:t>Cell type specific regulatory network</a:t>
            </a:r>
          </a:p>
          <a:p>
            <a:pPr lvl="1"/>
            <a:r>
              <a:rPr lang="en-US" sz="2000" dirty="0" err="1">
                <a:latin typeface="Tahoma" panose="020B0604030504040204" pitchFamily="34" charset="0"/>
                <a:ea typeface="Tahoma" panose="020B0604030504040204" pitchFamily="34" charset="0"/>
                <a:cs typeface="Tahoma" panose="020B0604030504040204" pitchFamily="34" charset="0"/>
              </a:rPr>
              <a:t>etc</a:t>
            </a: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5" name="Rectangle 4">
            <a:extLst>
              <a:ext uri="{FF2B5EF4-FFF2-40B4-BE49-F238E27FC236}">
                <a16:creationId xmlns:a16="http://schemas.microsoft.com/office/drawing/2014/main" id="{C568F54E-FB81-4BF0-B7A2-A4EDC4D7D5C5}"/>
              </a:ext>
            </a:extLst>
          </p:cNvPr>
          <p:cNvSpPr/>
          <p:nvPr/>
        </p:nvSpPr>
        <p:spPr>
          <a:xfrm>
            <a:off x="6757547" y="1600200"/>
            <a:ext cx="572293" cy="25509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46502-7909-4531-A402-3C9A6285EB51}"/>
              </a:ext>
            </a:extLst>
          </p:cNvPr>
          <p:cNvSpPr/>
          <p:nvPr/>
        </p:nvSpPr>
        <p:spPr>
          <a:xfrm>
            <a:off x="6627812" y="4592071"/>
            <a:ext cx="572293" cy="1907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9">
            <a:extLst>
              <a:ext uri="{FF2B5EF4-FFF2-40B4-BE49-F238E27FC236}">
                <a16:creationId xmlns:a16="http://schemas.microsoft.com/office/drawing/2014/main" id="{2704FB08-9081-2643-A9BC-C79BA7AFD36B}"/>
              </a:ext>
            </a:extLst>
          </p:cNvPr>
          <p:cNvPicPr>
            <a:picLocks noChangeAspect="1"/>
          </p:cNvPicPr>
          <p:nvPr/>
        </p:nvPicPr>
        <p:blipFill>
          <a:blip r:embed="rId3"/>
          <a:stretch>
            <a:fillRect/>
          </a:stretch>
        </p:blipFill>
        <p:spPr>
          <a:xfrm>
            <a:off x="6449520" y="1600200"/>
            <a:ext cx="5065828" cy="4331173"/>
          </a:xfrm>
          <a:prstGeom prst="rect">
            <a:avLst/>
          </a:prstGeom>
        </p:spPr>
      </p:pic>
    </p:spTree>
    <p:extLst>
      <p:ext uri="{BB962C8B-B14F-4D97-AF65-F5344CB8AC3E}">
        <p14:creationId xmlns:p14="http://schemas.microsoft.com/office/powerpoint/2010/main" val="222228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C60F-9B29-41A6-95DD-7C85B9A8989D}"/>
              </a:ext>
            </a:extLst>
          </p:cNvPr>
          <p:cNvSpPr>
            <a:spLocks noGrp="1"/>
          </p:cNvSpPr>
          <p:nvPr>
            <p:ph type="title"/>
          </p:nvPr>
        </p:nvSpPr>
        <p:spPr/>
        <p:txBody>
          <a:bodyPr>
            <a:normAutofit/>
          </a:bodyPr>
          <a:lstStyle/>
          <a:p>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CELL TYPE PREDICTION FROM </a:t>
            </a:r>
            <a:r>
              <a:rPr lang="en-US" sz="3200" b="1" dirty="0" err="1">
                <a:solidFill>
                  <a:srgbClr val="00B0F0"/>
                </a:solidFill>
                <a:latin typeface="Tahoma" panose="020B0604030504040204" pitchFamily="34" charset="0"/>
                <a:ea typeface="Tahoma" panose="020B0604030504040204" pitchFamily="34" charset="0"/>
                <a:cs typeface="Tahoma" panose="020B0604030504040204" pitchFamily="34" charset="0"/>
              </a:rPr>
              <a:t>scRNA</a:t>
            </a: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-seq</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8FEF7CB-FD2B-41A3-9C3C-1BFEDD2ED141}"/>
              </a:ext>
            </a:extLst>
          </p:cNvPr>
          <p:cNvSpPr>
            <a:spLocks noGrp="1"/>
          </p:cNvSpPr>
          <p:nvPr>
            <p:ph idx="1"/>
          </p:nvPr>
        </p:nvSpPr>
        <p:spPr>
          <a:xfrm>
            <a:off x="1593436" y="1600200"/>
            <a:ext cx="9682575" cy="4572000"/>
          </a:xfrm>
        </p:spPr>
        <p:txBody>
          <a:bodyPr/>
          <a:lstStyle/>
          <a:p>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Comparing the accuracy and goodness in predicting cell types among six existing pipelines/tools.</a:t>
            </a:r>
          </a:p>
          <a:p>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Data</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15 scRNA-Seq datasets with cells ranging from 49 to 3005 and genes from 10,000 to 40,000. Including two 10X data and 1 smart-seq data.</a:t>
            </a:r>
          </a:p>
          <a:p>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Tools</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SC3, SCENIC, Seurat, Monocle, BackSPIN,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Sincera</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Result</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Seurat is the most powerful tool (multifunctional) with highest prediction scores (adjusted rand index)</a:t>
            </a:r>
          </a:p>
        </p:txBody>
      </p:sp>
      <p:sp>
        <p:nvSpPr>
          <p:cNvPr id="4" name="Slide Number Placeholder 3">
            <a:extLst>
              <a:ext uri="{FF2B5EF4-FFF2-40B4-BE49-F238E27FC236}">
                <a16:creationId xmlns:a16="http://schemas.microsoft.com/office/drawing/2014/main" id="{725719AC-45AE-4B42-8254-5267448890E4}"/>
              </a:ext>
            </a:extLst>
          </p:cNvPr>
          <p:cNvSpPr>
            <a:spLocks noGrp="1"/>
          </p:cNvSpPr>
          <p:nvPr>
            <p:ph type="sldNum" sz="quarter" idx="12"/>
          </p:nvPr>
        </p:nvSpPr>
        <p:spPr/>
        <p:txBody>
          <a:bodyPr/>
          <a:lstStyle/>
          <a:p>
            <a:fld id="{7DC1BBB0-96F0-4077-A278-0F3FB5C104D3}" type="slidenum">
              <a:rPr lang="en-US" smtClean="0"/>
              <a:t>16</a:t>
            </a:fld>
            <a:endParaRPr lang="en-US" dirty="0"/>
          </a:p>
        </p:txBody>
      </p:sp>
    </p:spTree>
    <p:extLst>
      <p:ext uri="{BB962C8B-B14F-4D97-AF65-F5344CB8AC3E}">
        <p14:creationId xmlns:p14="http://schemas.microsoft.com/office/powerpoint/2010/main" val="400891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606899-F9B6-42D9-A242-8727A7821737}"/>
              </a:ext>
            </a:extLst>
          </p:cNvPr>
          <p:cNvPicPr>
            <a:picLocks noChangeAspect="1"/>
          </p:cNvPicPr>
          <p:nvPr/>
        </p:nvPicPr>
        <p:blipFill rotWithShape="1">
          <a:blip r:embed="rId3"/>
          <a:srcRect t="15179"/>
          <a:stretch/>
        </p:blipFill>
        <p:spPr>
          <a:xfrm>
            <a:off x="2398712" y="2620262"/>
            <a:ext cx="7391400" cy="4039682"/>
          </a:xfrm>
          <a:prstGeom prst="rect">
            <a:avLst/>
          </a:prstGeom>
        </p:spPr>
      </p:pic>
      <p:sp>
        <p:nvSpPr>
          <p:cNvPr id="2" name="Title 1">
            <a:extLst>
              <a:ext uri="{FF2B5EF4-FFF2-40B4-BE49-F238E27FC236}">
                <a16:creationId xmlns:a16="http://schemas.microsoft.com/office/drawing/2014/main" id="{C313C60F-9B29-41A6-95DD-7C85B9A8989D}"/>
              </a:ext>
            </a:extLst>
          </p:cNvPr>
          <p:cNvSpPr>
            <a:spLocks noGrp="1"/>
          </p:cNvSpPr>
          <p:nvPr>
            <p:ph type="title"/>
          </p:nvPr>
        </p:nvSpPr>
        <p:spPr/>
        <p:txBody>
          <a:bodyPr>
            <a:normAutofit/>
          </a:bodyPr>
          <a:lstStyle/>
          <a:p>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CELL TYPE </a:t>
            </a:r>
            <a:r>
              <a:rPr lang="en-US" altLang="zh-CN" sz="3200" b="1" dirty="0">
                <a:solidFill>
                  <a:srgbClr val="00B0F0"/>
                </a:solidFill>
                <a:latin typeface="Tahoma" panose="020B0604030504040204" pitchFamily="34" charset="0"/>
                <a:ea typeface="Tahoma" panose="020B0604030504040204" pitchFamily="34" charset="0"/>
                <a:cs typeface="Tahoma" panose="020B0604030504040204" pitchFamily="34" charset="0"/>
              </a:rPr>
              <a:t>CLASSIFICATION</a:t>
            </a: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 FROM </a:t>
            </a:r>
            <a:r>
              <a:rPr lang="en-US" sz="3200" b="1" dirty="0" err="1">
                <a:solidFill>
                  <a:srgbClr val="00B0F0"/>
                </a:solidFill>
                <a:latin typeface="Tahoma" panose="020B0604030504040204" pitchFamily="34" charset="0"/>
                <a:ea typeface="Tahoma" panose="020B0604030504040204" pitchFamily="34" charset="0"/>
                <a:cs typeface="Tahoma" panose="020B0604030504040204" pitchFamily="34" charset="0"/>
              </a:rPr>
              <a:t>scRNA</a:t>
            </a: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-seq</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8FEF7CB-FD2B-41A3-9C3C-1BFEDD2ED141}"/>
              </a:ext>
            </a:extLst>
          </p:cNvPr>
          <p:cNvSpPr>
            <a:spLocks noGrp="1"/>
          </p:cNvSpPr>
          <p:nvPr>
            <p:ph idx="1"/>
          </p:nvPr>
        </p:nvSpPr>
        <p:spPr>
          <a:xfrm>
            <a:off x="1593436" y="1600200"/>
            <a:ext cx="9682575" cy="4572000"/>
          </a:xfrm>
        </p:spPr>
        <p:txBody>
          <a:bodyPr/>
          <a:lstStyle/>
          <a:p>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Also tested four supervised machine learning methods</a:t>
            </a:r>
          </a:p>
          <a:p>
            <a:pPr marL="0" indent="0" algn="ctr">
              <a:buNone/>
            </a:pP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TP</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rate</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of</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four</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classification</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methods</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based</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on</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expression</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data</a:t>
            </a:r>
            <a:endParaRPr lang="en-US" sz="1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725719AC-45AE-4B42-8254-5267448890E4}"/>
              </a:ext>
            </a:extLst>
          </p:cNvPr>
          <p:cNvSpPr>
            <a:spLocks noGrp="1"/>
          </p:cNvSpPr>
          <p:nvPr>
            <p:ph type="sldNum" sz="quarter" idx="12"/>
          </p:nvPr>
        </p:nvSpPr>
        <p:spPr/>
        <p:txBody>
          <a:bodyPr/>
          <a:lstStyle/>
          <a:p>
            <a:fld id="{7DC1BBB0-96F0-4077-A278-0F3FB5C104D3}" type="slidenum">
              <a:rPr lang="en-US" smtClean="0"/>
              <a:t>17</a:t>
            </a:fld>
            <a:endParaRPr lang="en-US" dirty="0"/>
          </a:p>
        </p:txBody>
      </p:sp>
    </p:spTree>
    <p:extLst>
      <p:ext uri="{BB962C8B-B14F-4D97-AF65-F5344CB8AC3E}">
        <p14:creationId xmlns:p14="http://schemas.microsoft.com/office/powerpoint/2010/main" val="428171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211194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GENEQC</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machine learning-based tool for mapping uncertainty analysis and gene expression estimation</a:t>
            </a:r>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endParaRPr lang="en-US" sz="2200" dirty="0"/>
          </a:p>
          <a:p>
            <a:pPr lvl="1"/>
            <a:endParaRPr lang="en-US" sz="2200" dirty="0"/>
          </a:p>
        </p:txBody>
      </p:sp>
      <p:pic>
        <p:nvPicPr>
          <p:cNvPr id="5" name="Picture 4">
            <a:extLst>
              <a:ext uri="{FF2B5EF4-FFF2-40B4-BE49-F238E27FC236}">
                <a16:creationId xmlns:a16="http://schemas.microsoft.com/office/drawing/2014/main" id="{6303EA34-7FAB-45DD-BDAE-7138798091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0562" y="2528480"/>
            <a:ext cx="6967699" cy="3826283"/>
          </a:xfrm>
          <a:prstGeom prst="rect">
            <a:avLst/>
          </a:prstGeom>
        </p:spPr>
      </p:pic>
      <p:sp>
        <p:nvSpPr>
          <p:cNvPr id="4" name="Slide Number Placeholder 3">
            <a:extLst>
              <a:ext uri="{FF2B5EF4-FFF2-40B4-BE49-F238E27FC236}">
                <a16:creationId xmlns:a16="http://schemas.microsoft.com/office/drawing/2014/main" id="{5A8DE3F4-E073-384F-8147-AAE439855108}"/>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170440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OUTLINES</a:t>
            </a: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2</a:t>
            </a:fld>
            <a:endParaRPr lang="en-US"/>
          </a:p>
        </p:txBody>
      </p:sp>
      <p:graphicFrame>
        <p:nvGraphicFramePr>
          <p:cNvPr id="3" name="Diagram 2">
            <a:extLst>
              <a:ext uri="{FF2B5EF4-FFF2-40B4-BE49-F238E27FC236}">
                <a16:creationId xmlns:a16="http://schemas.microsoft.com/office/drawing/2014/main" id="{77F458EB-012B-4E8D-9520-3ED76BB8B82E}"/>
              </a:ext>
            </a:extLst>
          </p:cNvPr>
          <p:cNvGraphicFramePr/>
          <p:nvPr>
            <p:extLst>
              <p:ext uri="{D42A27DB-BD31-4B8C-83A1-F6EECF244321}">
                <p14:modId xmlns:p14="http://schemas.microsoft.com/office/powerpoint/2010/main" val="2662907223"/>
              </p:ext>
            </p:extLst>
          </p:nvPr>
        </p:nvGraphicFramePr>
        <p:xfrm>
          <a:off x="1751012" y="1996971"/>
          <a:ext cx="8125883" cy="3775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CBF6-B196-4448-A99F-46B1CCD40345}"/>
              </a:ext>
            </a:extLst>
          </p:cNvPr>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ACKNOWLEDGEMENT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F267B80E-0BFF-074F-8733-95B92DEC6C2E}"/>
              </a:ext>
            </a:extLst>
          </p:cNvPr>
          <p:cNvSpPr>
            <a:spLocks noGrp="1"/>
          </p:cNvSpPr>
          <p:nvPr>
            <p:ph type="sldNum" sz="quarter" idx="12"/>
          </p:nvPr>
        </p:nvSpPr>
        <p:spPr/>
        <p:txBody>
          <a:bodyPr/>
          <a:lstStyle/>
          <a:p>
            <a:fld id="{7DC1BBB0-96F0-4077-A278-0F3FB5C104D3}" type="slidenum">
              <a:rPr lang="en-US" smtClean="0"/>
              <a:t>20</a:t>
            </a:fld>
            <a:endParaRPr lang="en-US" dirty="0"/>
          </a:p>
        </p:txBody>
      </p:sp>
      <p:graphicFrame>
        <p:nvGraphicFramePr>
          <p:cNvPr id="7" name="Content Placeholder 6">
            <a:extLst>
              <a:ext uri="{FF2B5EF4-FFF2-40B4-BE49-F238E27FC236}">
                <a16:creationId xmlns:a16="http://schemas.microsoft.com/office/drawing/2014/main" id="{04D6951A-CA40-4090-818F-B2300109322A}"/>
              </a:ext>
            </a:extLst>
          </p:cNvPr>
          <p:cNvGraphicFramePr>
            <a:graphicFrameLocks noGrp="1"/>
          </p:cNvGraphicFramePr>
          <p:nvPr>
            <p:ph idx="1"/>
            <p:extLst>
              <p:ext uri="{D42A27DB-BD31-4B8C-83A1-F6EECF244321}">
                <p14:modId xmlns:p14="http://schemas.microsoft.com/office/powerpoint/2010/main" val="283917184"/>
              </p:ext>
            </p:extLst>
          </p:nvPr>
        </p:nvGraphicFramePr>
        <p:xfrm>
          <a:off x="1593850" y="1600200"/>
          <a:ext cx="9782175" cy="4246880"/>
        </p:xfrm>
        <a:graphic>
          <a:graphicData uri="http://schemas.openxmlformats.org/drawingml/2006/table">
            <a:tbl>
              <a:tblPr firstRow="1" bandRow="1">
                <a:tableStyleId>{00A15C55-8517-42AA-B614-E9B94910E393}</a:tableStyleId>
              </a:tblPr>
              <a:tblGrid>
                <a:gridCol w="2519362">
                  <a:extLst>
                    <a:ext uri="{9D8B030D-6E8A-4147-A177-3AD203B41FA5}">
                      <a16:colId xmlns:a16="http://schemas.microsoft.com/office/drawing/2014/main" val="1001937721"/>
                    </a:ext>
                  </a:extLst>
                </a:gridCol>
                <a:gridCol w="2667000">
                  <a:extLst>
                    <a:ext uri="{9D8B030D-6E8A-4147-A177-3AD203B41FA5}">
                      <a16:colId xmlns:a16="http://schemas.microsoft.com/office/drawing/2014/main" val="968233690"/>
                    </a:ext>
                  </a:extLst>
                </a:gridCol>
                <a:gridCol w="4595813">
                  <a:extLst>
                    <a:ext uri="{9D8B030D-6E8A-4147-A177-3AD203B41FA5}">
                      <a16:colId xmlns:a16="http://schemas.microsoft.com/office/drawing/2014/main" val="28281862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Researcher</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Title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Institution/Company</a:t>
                      </a:r>
                    </a:p>
                  </a:txBody>
                  <a:tcPr/>
                </a:tc>
                <a:extLst>
                  <a:ext uri="{0D108BD9-81ED-4DB2-BD59-A6C34878D82A}">
                    <a16:rowId xmlns:a16="http://schemas.microsoft.com/office/drawing/2014/main" val="3228181714"/>
                  </a:ext>
                </a:extLst>
              </a:tr>
              <a:tr h="370840">
                <a:tc>
                  <a:txBody>
                    <a:bodyPr/>
                    <a:lstStyle/>
                    <a:p>
                      <a:r>
                        <a:rPr lang="en-US" dirty="0"/>
                        <a:t>Dr. </a:t>
                      </a:r>
                      <a:r>
                        <a:rPr lang="en-US" dirty="0" err="1"/>
                        <a:t>Qiquan</a:t>
                      </a:r>
                      <a:r>
                        <a:rPr lang="en-US" dirty="0"/>
                        <a:t> </a:t>
                      </a:r>
                      <a:r>
                        <a:rPr lang="en-US" dirty="0" err="1"/>
                        <a:t>Qiao</a:t>
                      </a:r>
                      <a:endParaRPr lang="en-US" dirty="0"/>
                    </a:p>
                  </a:txBody>
                  <a:tcPr/>
                </a:tc>
                <a:tc>
                  <a:txBody>
                    <a:bodyPr/>
                    <a:lstStyle/>
                    <a:p>
                      <a:r>
                        <a:rPr lang="en-US" dirty="0"/>
                        <a:t>Professor</a:t>
                      </a:r>
                    </a:p>
                  </a:txBody>
                  <a:tcPr/>
                </a:tc>
                <a:tc>
                  <a:txBody>
                    <a:bodyPr/>
                    <a:lstStyle/>
                    <a:p>
                      <a:r>
                        <a:rPr lang="en-US" dirty="0"/>
                        <a:t>South Dakota State University</a:t>
                      </a:r>
                    </a:p>
                  </a:txBody>
                  <a:tcPr/>
                </a:tc>
                <a:extLst>
                  <a:ext uri="{0D108BD9-81ED-4DB2-BD59-A6C34878D82A}">
                    <a16:rowId xmlns:a16="http://schemas.microsoft.com/office/drawing/2014/main" val="913332517"/>
                  </a:ext>
                </a:extLst>
              </a:tr>
              <a:tr h="370840">
                <a:tc>
                  <a:txBody>
                    <a:bodyPr/>
                    <a:lstStyle/>
                    <a:p>
                      <a:r>
                        <a:rPr lang="en-US" dirty="0"/>
                        <a:t>Dr. Ashish Dubey</a:t>
                      </a:r>
                    </a:p>
                  </a:txBody>
                  <a:tcPr/>
                </a:tc>
                <a:tc>
                  <a:txBody>
                    <a:bodyPr/>
                    <a:lstStyle/>
                    <a:p>
                      <a:r>
                        <a:rPr lang="en-US" dirty="0"/>
                        <a:t>Analyst &amp; Engineer</a:t>
                      </a:r>
                    </a:p>
                  </a:txBody>
                  <a:tcPr/>
                </a:tc>
                <a:tc>
                  <a:txBody>
                    <a:bodyPr/>
                    <a:lstStyle/>
                    <a:p>
                      <a:r>
                        <a:rPr lang="en-US" dirty="0"/>
                        <a:t>Daktronics</a:t>
                      </a:r>
                    </a:p>
                  </a:txBody>
                  <a:tcPr/>
                </a:tc>
                <a:extLst>
                  <a:ext uri="{0D108BD9-81ED-4DB2-BD59-A6C34878D82A}">
                    <a16:rowId xmlns:a16="http://schemas.microsoft.com/office/drawing/2014/main" val="557231867"/>
                  </a:ext>
                </a:extLst>
              </a:tr>
              <a:tr h="370840">
                <a:tc>
                  <a:txBody>
                    <a:bodyPr/>
                    <a:lstStyle/>
                    <a:p>
                      <a:r>
                        <a:rPr lang="en-US" dirty="0"/>
                        <a:t>Dr. Zhen Ni</a:t>
                      </a:r>
                    </a:p>
                  </a:txBody>
                  <a:tcPr/>
                </a:tc>
                <a:tc>
                  <a:txBody>
                    <a:bodyPr/>
                    <a:lstStyle/>
                    <a:p>
                      <a:r>
                        <a:rPr lang="en-US" dirty="0"/>
                        <a:t>Assistant Professor</a:t>
                      </a:r>
                    </a:p>
                  </a:txBody>
                  <a:tcPr/>
                </a:tc>
                <a:tc>
                  <a:txBody>
                    <a:bodyPr/>
                    <a:lstStyle/>
                    <a:p>
                      <a:r>
                        <a:rPr lang="en-US" dirty="0"/>
                        <a:t>South Dakota State University</a:t>
                      </a:r>
                    </a:p>
                  </a:txBody>
                  <a:tcPr/>
                </a:tc>
                <a:extLst>
                  <a:ext uri="{0D108BD9-81ED-4DB2-BD59-A6C34878D82A}">
                    <a16:rowId xmlns:a16="http://schemas.microsoft.com/office/drawing/2014/main" val="519475894"/>
                  </a:ext>
                </a:extLst>
              </a:tr>
              <a:tr h="370840">
                <a:tc>
                  <a:txBody>
                    <a:bodyPr/>
                    <a:lstStyle/>
                    <a:p>
                      <a:r>
                        <a:rPr lang="en-US" dirty="0"/>
                        <a:t>Dr. Qin Ma</a:t>
                      </a:r>
                    </a:p>
                  </a:txBody>
                  <a:tcPr/>
                </a:tc>
                <a:tc>
                  <a:txBody>
                    <a:bodyPr/>
                    <a:lstStyle/>
                    <a:p>
                      <a:r>
                        <a:rPr lang="en-US" dirty="0"/>
                        <a:t>Associate Professor</a:t>
                      </a:r>
                    </a:p>
                  </a:txBody>
                  <a:tcPr/>
                </a:tc>
                <a:tc>
                  <a:txBody>
                    <a:bodyPr/>
                    <a:lstStyle/>
                    <a:p>
                      <a:r>
                        <a:rPr lang="en-US" dirty="0"/>
                        <a:t>The Ohio State University</a:t>
                      </a:r>
                    </a:p>
                  </a:txBody>
                  <a:tcPr/>
                </a:tc>
                <a:extLst>
                  <a:ext uri="{0D108BD9-81ED-4DB2-BD59-A6C34878D82A}">
                    <a16:rowId xmlns:a16="http://schemas.microsoft.com/office/drawing/2014/main" val="2764201357"/>
                  </a:ext>
                </a:extLst>
              </a:tr>
              <a:tr h="370840">
                <a:tc>
                  <a:txBody>
                    <a:bodyPr/>
                    <a:lstStyle/>
                    <a:p>
                      <a:r>
                        <a:rPr lang="en-US" dirty="0"/>
                        <a:t>Dr. Adam McDermaid</a:t>
                      </a:r>
                    </a:p>
                  </a:txBody>
                  <a:tcPr/>
                </a:tc>
                <a:tc>
                  <a:txBody>
                    <a:bodyPr/>
                    <a:lstStyle/>
                    <a:p>
                      <a:r>
                        <a:rPr lang="en-US" dirty="0"/>
                        <a:t>Computational Medical Informatics Analyst</a:t>
                      </a:r>
                    </a:p>
                  </a:txBody>
                  <a:tcPr/>
                </a:tc>
                <a:tc>
                  <a:txBody>
                    <a:bodyPr/>
                    <a:lstStyle/>
                    <a:p>
                      <a:r>
                        <a:rPr lang="en-US" dirty="0"/>
                        <a:t>Sanford Health</a:t>
                      </a:r>
                    </a:p>
                  </a:txBody>
                  <a:tcPr/>
                </a:tc>
                <a:extLst>
                  <a:ext uri="{0D108BD9-81ED-4DB2-BD59-A6C34878D82A}">
                    <a16:rowId xmlns:a16="http://schemas.microsoft.com/office/drawing/2014/main" val="1232999594"/>
                  </a:ext>
                </a:extLst>
              </a:tr>
              <a:tr h="0">
                <a:tc>
                  <a:txBody>
                    <a:bodyPr/>
                    <a:lstStyle/>
                    <a:p>
                      <a:r>
                        <a:rPr lang="en-US" dirty="0"/>
                        <a:t>Dr. Bin Yu</a:t>
                      </a:r>
                    </a:p>
                  </a:txBody>
                  <a:tcPr/>
                </a:tc>
                <a:tc>
                  <a:txBody>
                    <a:bodyPr/>
                    <a:lstStyle/>
                    <a:p>
                      <a:r>
                        <a:rPr lang="en-US" dirty="0"/>
                        <a:t>Associate Professor</a:t>
                      </a:r>
                    </a:p>
                  </a:txBody>
                  <a:tcPr/>
                </a:tc>
                <a:tc>
                  <a:txBody>
                    <a:bodyPr/>
                    <a:lstStyle/>
                    <a:p>
                      <a:r>
                        <a:rPr lang="en-US" dirty="0"/>
                        <a:t>Qingdao University of Science &amp; Technology, China</a:t>
                      </a:r>
                    </a:p>
                  </a:txBody>
                  <a:tcPr/>
                </a:tc>
                <a:extLst>
                  <a:ext uri="{0D108BD9-81ED-4DB2-BD59-A6C34878D82A}">
                    <a16:rowId xmlns:a16="http://schemas.microsoft.com/office/drawing/2014/main" val="1578325221"/>
                  </a:ext>
                </a:extLst>
              </a:tr>
              <a:tr h="370840">
                <a:tc>
                  <a:txBody>
                    <a:bodyPr/>
                    <a:lstStyle/>
                    <a:p>
                      <a:r>
                        <a:rPr lang="en-US" dirty="0"/>
                        <a:t>Dr. Sen Subramanian</a:t>
                      </a:r>
                    </a:p>
                  </a:txBody>
                  <a:tcPr/>
                </a:tc>
                <a:tc>
                  <a:txBody>
                    <a:bodyPr/>
                    <a:lstStyle/>
                    <a:p>
                      <a:r>
                        <a:rPr lang="en-US" dirty="0"/>
                        <a:t>Associate Professor</a:t>
                      </a:r>
                    </a:p>
                  </a:txBody>
                  <a:tcPr/>
                </a:tc>
                <a:tc>
                  <a:txBody>
                    <a:bodyPr/>
                    <a:lstStyle/>
                    <a:p>
                      <a:r>
                        <a:rPr lang="en-US" dirty="0"/>
                        <a:t>South Dakota State University</a:t>
                      </a:r>
                    </a:p>
                  </a:txBody>
                  <a:tcPr/>
                </a:tc>
                <a:extLst>
                  <a:ext uri="{0D108BD9-81ED-4DB2-BD59-A6C34878D82A}">
                    <a16:rowId xmlns:a16="http://schemas.microsoft.com/office/drawing/2014/main" val="2633817273"/>
                  </a:ext>
                </a:extLst>
              </a:tr>
              <a:tr h="370840">
                <a:tc>
                  <a:txBody>
                    <a:bodyPr/>
                    <a:lstStyle/>
                    <a:p>
                      <a:r>
                        <a:rPr lang="en-US" dirty="0"/>
                        <a:t>Dr. Xijin Ge</a:t>
                      </a:r>
                    </a:p>
                  </a:txBody>
                  <a:tcPr/>
                </a:tc>
                <a:tc>
                  <a:txBody>
                    <a:bodyPr/>
                    <a:lstStyle/>
                    <a:p>
                      <a:r>
                        <a:rPr lang="en-US" dirty="0"/>
                        <a:t>Associate Professor</a:t>
                      </a:r>
                    </a:p>
                  </a:txBody>
                  <a:tcPr/>
                </a:tc>
                <a:tc>
                  <a:txBody>
                    <a:bodyPr/>
                    <a:lstStyle/>
                    <a:p>
                      <a:r>
                        <a:rPr lang="en-US" dirty="0"/>
                        <a:t>South Dakota State University</a:t>
                      </a:r>
                    </a:p>
                  </a:txBody>
                  <a:tcPr/>
                </a:tc>
                <a:extLst>
                  <a:ext uri="{0D108BD9-81ED-4DB2-BD59-A6C34878D82A}">
                    <a16:rowId xmlns:a16="http://schemas.microsoft.com/office/drawing/2014/main" val="2053547847"/>
                  </a:ext>
                </a:extLst>
              </a:tr>
              <a:tr h="370840">
                <a:tc>
                  <a:txBody>
                    <a:bodyPr/>
                    <a:lstStyle/>
                    <a:p>
                      <a:r>
                        <a:rPr lang="en-US" dirty="0"/>
                        <a:t>Dr. Russell Wilke</a:t>
                      </a:r>
                    </a:p>
                  </a:txBody>
                  <a:tcPr/>
                </a:tc>
                <a:tc>
                  <a:txBody>
                    <a:bodyPr/>
                    <a:lstStyle/>
                    <a:p>
                      <a:r>
                        <a:rPr lang="en-US" dirty="0"/>
                        <a:t>Dean of Medical School</a:t>
                      </a:r>
                    </a:p>
                  </a:txBody>
                  <a:tcPr/>
                </a:tc>
                <a:tc>
                  <a:txBody>
                    <a:bodyPr/>
                    <a:lstStyle/>
                    <a:p>
                      <a:r>
                        <a:rPr lang="en-US" dirty="0"/>
                        <a:t>University of South Dakota</a:t>
                      </a:r>
                    </a:p>
                  </a:txBody>
                  <a:tcPr/>
                </a:tc>
                <a:extLst>
                  <a:ext uri="{0D108BD9-81ED-4DB2-BD59-A6C34878D82A}">
                    <a16:rowId xmlns:a16="http://schemas.microsoft.com/office/drawing/2014/main" val="3441788200"/>
                  </a:ext>
                </a:extLst>
              </a:tr>
            </a:tbl>
          </a:graphicData>
        </a:graphic>
      </p:graphicFrame>
    </p:spTree>
    <p:extLst>
      <p:ext uri="{BB962C8B-B14F-4D97-AF65-F5344CB8AC3E}">
        <p14:creationId xmlns:p14="http://schemas.microsoft.com/office/powerpoint/2010/main" val="308106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FC2F4-D875-2342-A82D-9515FE31FCCB}"/>
              </a:ext>
            </a:extLst>
          </p:cNvPr>
          <p:cNvSpPr>
            <a:spLocks noGrp="1"/>
          </p:cNvSpPr>
          <p:nvPr>
            <p:ph idx="1"/>
          </p:nvPr>
        </p:nvSpPr>
        <p:spPr>
          <a:xfrm>
            <a:off x="1593436" y="2819400"/>
            <a:ext cx="9782801" cy="3352800"/>
          </a:xfrm>
        </p:spPr>
        <p:txBody>
          <a:bodyPr>
            <a:normAutofit/>
          </a:bodyPr>
          <a:lstStyle/>
          <a:p>
            <a:pPr marL="0" indent="0" algn="ctr">
              <a:buNone/>
            </a:pPr>
            <a:r>
              <a:rPr lang="en-US" sz="4000" b="1" dirty="0">
                <a:solidFill>
                  <a:srgbClr val="00B0F0"/>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4" name="Slide Number Placeholder 3">
            <a:extLst>
              <a:ext uri="{FF2B5EF4-FFF2-40B4-BE49-F238E27FC236}">
                <a16:creationId xmlns:a16="http://schemas.microsoft.com/office/drawing/2014/main" id="{42D6C395-5B2B-1248-A0BC-42F8ACB572BF}"/>
              </a:ext>
            </a:extLst>
          </p:cNvPr>
          <p:cNvSpPr>
            <a:spLocks noGrp="1"/>
          </p:cNvSpPr>
          <p:nvPr>
            <p:ph type="sldNum" sz="quarter" idx="12"/>
          </p:nvPr>
        </p:nvSpPr>
        <p:spPr/>
        <p:txBody>
          <a:bodyPr/>
          <a:lstStyle/>
          <a:p>
            <a:fld id="{7DC1BBB0-96F0-4077-A278-0F3FB5C104D3}" type="slidenum">
              <a:rPr lang="en-US" smtClean="0"/>
              <a:t>21</a:t>
            </a:fld>
            <a:endParaRPr lang="en-US" dirty="0"/>
          </a:p>
        </p:txBody>
      </p:sp>
    </p:spTree>
    <p:extLst>
      <p:ext uri="{BB962C8B-B14F-4D97-AF65-F5344CB8AC3E}">
        <p14:creationId xmlns:p14="http://schemas.microsoft.com/office/powerpoint/2010/main" val="388276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SELF-INTRODUCTION</a:t>
            </a:r>
            <a:b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b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Background</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415B5405-23ED-CF40-BB0F-2ECA8103DB7A}"/>
              </a:ext>
            </a:extLst>
          </p:cNvPr>
          <p:cNvSpPr>
            <a:spLocks noGrp="1"/>
          </p:cNvSpPr>
          <p:nvPr>
            <p:ph type="sldNum" sz="quarter" idx="12"/>
          </p:nvPr>
        </p:nvSpPr>
        <p:spPr/>
        <p:txBody>
          <a:bodyPr/>
          <a:lstStyle/>
          <a:p>
            <a:fld id="{7DC1BBB0-96F0-4077-A278-0F3FB5C104D3}" type="slidenum">
              <a:rPr lang="en-US" smtClean="0"/>
              <a:t>3</a:t>
            </a:fld>
            <a:endParaRPr lang="en-US"/>
          </a:p>
        </p:txBody>
      </p:sp>
      <p:grpSp>
        <p:nvGrpSpPr>
          <p:cNvPr id="6" name="Group 5">
            <a:extLst>
              <a:ext uri="{FF2B5EF4-FFF2-40B4-BE49-F238E27FC236}">
                <a16:creationId xmlns:a16="http://schemas.microsoft.com/office/drawing/2014/main" id="{D6F47B05-93F3-4E93-A55C-9BDF439E352D}"/>
              </a:ext>
            </a:extLst>
          </p:cNvPr>
          <p:cNvGrpSpPr/>
          <p:nvPr/>
        </p:nvGrpSpPr>
        <p:grpSpPr>
          <a:xfrm>
            <a:off x="2166880" y="1496232"/>
            <a:ext cx="8608738" cy="5225244"/>
            <a:chOff x="1853339" y="838200"/>
            <a:chExt cx="8913458" cy="5410200"/>
          </a:xfrm>
        </p:grpSpPr>
        <p:graphicFrame>
          <p:nvGraphicFramePr>
            <p:cNvPr id="3" name="Diagram 2">
              <a:extLst>
                <a:ext uri="{FF2B5EF4-FFF2-40B4-BE49-F238E27FC236}">
                  <a16:creationId xmlns:a16="http://schemas.microsoft.com/office/drawing/2014/main" id="{006ED27C-B3D9-4AD1-B9CE-C8DCD65095AE}"/>
                </a:ext>
              </a:extLst>
            </p:cNvPr>
            <p:cNvGraphicFramePr/>
            <p:nvPr>
              <p:extLst>
                <p:ext uri="{D42A27DB-BD31-4B8C-83A1-F6EECF244321}">
                  <p14:modId xmlns:p14="http://schemas.microsoft.com/office/powerpoint/2010/main" val="3862402434"/>
                </p:ext>
              </p:extLst>
            </p:nvPr>
          </p:nvGraphicFramePr>
          <p:xfrm>
            <a:off x="2207603" y="838200"/>
            <a:ext cx="8559194"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7872C6F-FE11-49FD-B570-E8A08AB96D95}"/>
                </a:ext>
              </a:extLst>
            </p:cNvPr>
            <p:cNvSpPr txBox="1"/>
            <p:nvPr/>
          </p:nvSpPr>
          <p:spPr>
            <a:xfrm>
              <a:off x="1853339" y="4241739"/>
              <a:ext cx="708527" cy="369332"/>
            </a:xfrm>
            <a:prstGeom prst="rect">
              <a:avLst/>
            </a:prstGeom>
            <a:noFill/>
          </p:spPr>
          <p:txBody>
            <a:bodyPr wrap="none" rtlCol="0">
              <a:spAutoFit/>
            </a:bodyPr>
            <a:lstStyle/>
            <a:p>
              <a:r>
                <a:rPr lang="en-US" dirty="0"/>
                <a:t>2013</a:t>
              </a:r>
            </a:p>
          </p:txBody>
        </p:sp>
        <p:sp>
          <p:nvSpPr>
            <p:cNvPr id="9" name="TextBox 8">
              <a:extLst>
                <a:ext uri="{FF2B5EF4-FFF2-40B4-BE49-F238E27FC236}">
                  <a16:creationId xmlns:a16="http://schemas.microsoft.com/office/drawing/2014/main" id="{DFC0DF78-A8A6-438B-837B-5731B1550D5D}"/>
                </a:ext>
              </a:extLst>
            </p:cNvPr>
            <p:cNvSpPr txBox="1"/>
            <p:nvPr/>
          </p:nvSpPr>
          <p:spPr>
            <a:xfrm>
              <a:off x="4113212" y="1857944"/>
              <a:ext cx="708527" cy="369332"/>
            </a:xfrm>
            <a:prstGeom prst="rect">
              <a:avLst/>
            </a:prstGeom>
            <a:noFill/>
          </p:spPr>
          <p:txBody>
            <a:bodyPr wrap="none" rtlCol="0">
              <a:spAutoFit/>
            </a:bodyPr>
            <a:lstStyle/>
            <a:p>
              <a:r>
                <a:rPr lang="en-US" dirty="0"/>
                <a:t>2016</a:t>
              </a:r>
            </a:p>
          </p:txBody>
        </p:sp>
        <p:sp>
          <p:nvSpPr>
            <p:cNvPr id="10" name="TextBox 9">
              <a:extLst>
                <a:ext uri="{FF2B5EF4-FFF2-40B4-BE49-F238E27FC236}">
                  <a16:creationId xmlns:a16="http://schemas.microsoft.com/office/drawing/2014/main" id="{2A1844C8-7FD6-45A8-8D70-80BA8A630447}"/>
                </a:ext>
              </a:extLst>
            </p:cNvPr>
            <p:cNvSpPr txBox="1"/>
            <p:nvPr/>
          </p:nvSpPr>
          <p:spPr>
            <a:xfrm>
              <a:off x="5901716" y="5568551"/>
              <a:ext cx="708527" cy="369332"/>
            </a:xfrm>
            <a:prstGeom prst="rect">
              <a:avLst/>
            </a:prstGeom>
            <a:noFill/>
          </p:spPr>
          <p:txBody>
            <a:bodyPr wrap="none" rtlCol="0">
              <a:spAutoFit/>
            </a:bodyPr>
            <a:lstStyle/>
            <a:p>
              <a:r>
                <a:rPr lang="en-US" dirty="0"/>
                <a:t>2017</a:t>
              </a:r>
            </a:p>
          </p:txBody>
        </p:sp>
        <p:sp>
          <p:nvSpPr>
            <p:cNvPr id="11" name="TextBox 10">
              <a:extLst>
                <a:ext uri="{FF2B5EF4-FFF2-40B4-BE49-F238E27FC236}">
                  <a16:creationId xmlns:a16="http://schemas.microsoft.com/office/drawing/2014/main" id="{43921A6F-EB84-47FF-9AA4-5D16D9757A12}"/>
                </a:ext>
              </a:extLst>
            </p:cNvPr>
            <p:cNvSpPr txBox="1"/>
            <p:nvPr/>
          </p:nvSpPr>
          <p:spPr>
            <a:xfrm>
              <a:off x="9913440" y="5568551"/>
              <a:ext cx="710964" cy="369332"/>
            </a:xfrm>
            <a:prstGeom prst="rect">
              <a:avLst/>
            </a:prstGeom>
            <a:noFill/>
          </p:spPr>
          <p:txBody>
            <a:bodyPr wrap="none" rtlCol="0">
              <a:spAutoFit/>
            </a:bodyPr>
            <a:lstStyle/>
            <a:p>
              <a:r>
                <a:rPr lang="en-US" dirty="0"/>
                <a:t>2019</a:t>
              </a:r>
            </a:p>
          </p:txBody>
        </p:sp>
        <p:sp>
          <p:nvSpPr>
            <p:cNvPr id="12" name="TextBox 11">
              <a:extLst>
                <a:ext uri="{FF2B5EF4-FFF2-40B4-BE49-F238E27FC236}">
                  <a16:creationId xmlns:a16="http://schemas.microsoft.com/office/drawing/2014/main" id="{BAAC1C09-49DD-4E8C-82C4-47DEEE88F84D}"/>
                </a:ext>
              </a:extLst>
            </p:cNvPr>
            <p:cNvSpPr txBox="1"/>
            <p:nvPr/>
          </p:nvSpPr>
          <p:spPr>
            <a:xfrm>
              <a:off x="7923212" y="1857944"/>
              <a:ext cx="707181" cy="369332"/>
            </a:xfrm>
            <a:prstGeom prst="rect">
              <a:avLst/>
            </a:prstGeom>
            <a:noFill/>
          </p:spPr>
          <p:txBody>
            <a:bodyPr wrap="none" rtlCol="0">
              <a:spAutoFit/>
            </a:bodyPr>
            <a:lstStyle/>
            <a:p>
              <a:r>
                <a:rPr lang="en-US" dirty="0"/>
                <a:t>2018</a:t>
              </a:r>
            </a:p>
          </p:txBody>
        </p:sp>
        <p:grpSp>
          <p:nvGrpSpPr>
            <p:cNvPr id="13" name="Group 12">
              <a:extLst>
                <a:ext uri="{FF2B5EF4-FFF2-40B4-BE49-F238E27FC236}">
                  <a16:creationId xmlns:a16="http://schemas.microsoft.com/office/drawing/2014/main" id="{F71776AB-974A-4303-AB53-255A15AFBF6D}"/>
                </a:ext>
              </a:extLst>
            </p:cNvPr>
            <p:cNvGrpSpPr/>
            <p:nvPr/>
          </p:nvGrpSpPr>
          <p:grpSpPr>
            <a:xfrm>
              <a:off x="7923212" y="4318234"/>
              <a:ext cx="2185254" cy="598933"/>
              <a:chOff x="-153212" y="1905001"/>
              <a:chExt cx="2185254" cy="598933"/>
            </a:xfrm>
          </p:grpSpPr>
          <p:sp>
            <p:nvSpPr>
              <p:cNvPr id="14" name="Rectangle 13">
                <a:extLst>
                  <a:ext uri="{FF2B5EF4-FFF2-40B4-BE49-F238E27FC236}">
                    <a16:creationId xmlns:a16="http://schemas.microsoft.com/office/drawing/2014/main" id="{C1B1A575-36B2-4EBA-8E10-BF4B4FA9D902}"/>
                  </a:ext>
                </a:extLst>
              </p:cNvPr>
              <p:cNvSpPr/>
              <p:nvPr/>
            </p:nvSpPr>
            <p:spPr>
              <a:xfrm>
                <a:off x="328534" y="1905001"/>
                <a:ext cx="1576265" cy="5698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a:extLst>
                  <a:ext uri="{FF2B5EF4-FFF2-40B4-BE49-F238E27FC236}">
                    <a16:creationId xmlns:a16="http://schemas.microsoft.com/office/drawing/2014/main" id="{3780D393-71A5-45FA-B1A8-2C1C756C1E38}"/>
                  </a:ext>
                </a:extLst>
              </p:cNvPr>
              <p:cNvSpPr txBox="1"/>
              <p:nvPr/>
            </p:nvSpPr>
            <p:spPr>
              <a:xfrm>
                <a:off x="-153212" y="1934039"/>
                <a:ext cx="2185254" cy="56989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400" kern="1200" dirty="0">
                    <a:solidFill>
                      <a:schemeClr val="tx2"/>
                    </a:solidFill>
                    <a:latin typeface="Tahoma" panose="020B0604030504040204" pitchFamily="34" charset="0"/>
                    <a:ea typeface="Tahoma" panose="020B0604030504040204" pitchFamily="34" charset="0"/>
                    <a:cs typeface="Tahoma" panose="020B0604030504040204" pitchFamily="34" charset="0"/>
                  </a:rPr>
                  <a:t>Department of Mathematics and Statistics</a:t>
                </a:r>
              </a:p>
              <a:p>
                <a:pPr marL="0" lvl="0" indent="0" algn="ctr" defTabSz="466725">
                  <a:lnSpc>
                    <a:spcPct val="90000"/>
                  </a:lnSpc>
                  <a:spcBef>
                    <a:spcPct val="0"/>
                  </a:spcBef>
                  <a:spcAft>
                    <a:spcPct val="35000"/>
                  </a:spcAft>
                  <a:buNone/>
                </a:pPr>
                <a:r>
                  <a:rPr lang="en-US" altLang="zh-CN" sz="1400" b="1" kern="1200" dirty="0">
                    <a:solidFill>
                      <a:schemeClr val="tx2"/>
                    </a:solidFill>
                    <a:latin typeface="Tahoma" panose="020B0604030504040204" pitchFamily="34" charset="0"/>
                    <a:ea typeface="Tahoma" panose="020B0604030504040204" pitchFamily="34" charset="0"/>
                    <a:cs typeface="Tahoma" panose="020B0604030504040204" pitchFamily="34" charset="0"/>
                  </a:rPr>
                  <a:t>Dr. </a:t>
                </a:r>
                <a:r>
                  <a:rPr lang="en-US" altLang="zh-CN" sz="1400" b="1" dirty="0" err="1">
                    <a:solidFill>
                      <a:schemeClr val="tx2"/>
                    </a:solidFill>
                    <a:latin typeface="Tahoma" panose="020B0604030504040204" pitchFamily="34" charset="0"/>
                    <a:ea typeface="Tahoma" panose="020B0604030504040204" pitchFamily="34" charset="0"/>
                    <a:cs typeface="Tahoma" panose="020B0604030504040204" pitchFamily="34" charset="0"/>
                  </a:rPr>
                  <a:t>Xijin</a:t>
                </a:r>
                <a:r>
                  <a:rPr lang="en-US" altLang="zh-CN" sz="1400" b="1" dirty="0">
                    <a:solidFill>
                      <a:schemeClr val="tx2"/>
                    </a:solidFill>
                    <a:latin typeface="Tahoma" panose="020B0604030504040204" pitchFamily="34" charset="0"/>
                    <a:ea typeface="Tahoma" panose="020B0604030504040204" pitchFamily="34" charset="0"/>
                    <a:cs typeface="Tahoma" panose="020B0604030504040204" pitchFamily="34" charset="0"/>
                  </a:rPr>
                  <a:t> Ge</a:t>
                </a:r>
                <a:endParaRPr lang="en-US" sz="1400" b="1" kern="1200" dirty="0"/>
              </a:p>
            </p:txBody>
          </p:sp>
        </p:grpSp>
      </p:grpSp>
      <p:cxnSp>
        <p:nvCxnSpPr>
          <p:cNvPr id="25" name="Straight Arrow Connector 24">
            <a:extLst>
              <a:ext uri="{FF2B5EF4-FFF2-40B4-BE49-F238E27FC236}">
                <a16:creationId xmlns:a16="http://schemas.microsoft.com/office/drawing/2014/main" id="{A473F536-5739-4453-BCA1-782009BD6613}"/>
              </a:ext>
            </a:extLst>
          </p:cNvPr>
          <p:cNvCxnSpPr>
            <a:cxnSpLocks/>
          </p:cNvCxnSpPr>
          <p:nvPr/>
        </p:nvCxnSpPr>
        <p:spPr>
          <a:xfrm>
            <a:off x="1573171" y="2202617"/>
            <a:ext cx="9753600"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B68986E0-20A7-4837-8FBE-F4AC9025C596}"/>
              </a:ext>
            </a:extLst>
          </p:cNvPr>
          <p:cNvSpPr/>
          <p:nvPr/>
        </p:nvSpPr>
        <p:spPr>
          <a:xfrm>
            <a:off x="4636242" y="2126417"/>
            <a:ext cx="152400" cy="152400"/>
          </a:xfrm>
          <a:prstGeom prst="ellipse">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9BD35D1-B5D7-4D78-BA2F-469C0D8E2F8B}"/>
              </a:ext>
            </a:extLst>
          </p:cNvPr>
          <p:cNvSpPr/>
          <p:nvPr/>
        </p:nvSpPr>
        <p:spPr>
          <a:xfrm>
            <a:off x="9971662" y="2126417"/>
            <a:ext cx="152400" cy="152400"/>
          </a:xfrm>
          <a:prstGeom prst="ellipse">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DF579F0-C5AE-4A96-B235-34F8DA1CAB46}"/>
              </a:ext>
            </a:extLst>
          </p:cNvPr>
          <p:cNvSpPr/>
          <p:nvPr/>
        </p:nvSpPr>
        <p:spPr>
          <a:xfrm>
            <a:off x="1496971" y="2126417"/>
            <a:ext cx="152400" cy="152400"/>
          </a:xfrm>
          <a:prstGeom prst="ellipse">
            <a:avLst/>
          </a:prstGeom>
          <a:solidFill>
            <a:schemeClr val="bg1"/>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3D9A9724-ED08-419C-9B4B-47B35D49A31E}"/>
              </a:ext>
            </a:extLst>
          </p:cNvPr>
          <p:cNvCxnSpPr>
            <a:cxnSpLocks/>
            <a:stCxn id="28" idx="0"/>
          </p:cNvCxnSpPr>
          <p:nvPr/>
        </p:nvCxnSpPr>
        <p:spPr>
          <a:xfrm rot="5400000" flipH="1" flipV="1">
            <a:off x="4861762" y="1818537"/>
            <a:ext cx="158561" cy="457200"/>
          </a:xfrm>
          <a:prstGeom prst="bentConnector2">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5106A87-7015-4B3D-B6FE-5EB16F82A648}"/>
              </a:ext>
            </a:extLst>
          </p:cNvPr>
          <p:cNvCxnSpPr>
            <a:cxnSpLocks/>
            <a:stCxn id="29" idx="0"/>
          </p:cNvCxnSpPr>
          <p:nvPr/>
        </p:nvCxnSpPr>
        <p:spPr>
          <a:xfrm rot="5400000" flipH="1" flipV="1">
            <a:off x="10204453" y="1811266"/>
            <a:ext cx="158561" cy="471743"/>
          </a:xfrm>
          <a:prstGeom prst="bentConnector2">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4C4C0C1-E587-4294-BD93-BC0E4E2D7A04}"/>
              </a:ext>
            </a:extLst>
          </p:cNvPr>
          <p:cNvCxnSpPr>
            <a:cxnSpLocks/>
            <a:stCxn id="32" idx="0"/>
          </p:cNvCxnSpPr>
          <p:nvPr/>
        </p:nvCxnSpPr>
        <p:spPr>
          <a:xfrm rot="5400000" flipH="1" flipV="1">
            <a:off x="1702594" y="1811544"/>
            <a:ext cx="185451" cy="444296"/>
          </a:xfrm>
          <a:prstGeom prst="bentConnector2">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BD3CFDB-D402-4A80-A786-1F23A6EAA3DA}"/>
              </a:ext>
            </a:extLst>
          </p:cNvPr>
          <p:cNvSpPr txBox="1"/>
          <p:nvPr/>
        </p:nvSpPr>
        <p:spPr>
          <a:xfrm>
            <a:off x="2005847" y="1695680"/>
            <a:ext cx="2215030" cy="461665"/>
          </a:xfrm>
          <a:prstGeom prst="rect">
            <a:avLst/>
          </a:prstGeom>
          <a:noFill/>
        </p:spPr>
        <p:txBody>
          <a:bodyPr wrap="square" rtlCol="0">
            <a:spAutoFit/>
          </a:bodyPr>
          <a:lstStyle/>
          <a:p>
            <a:r>
              <a:rPr lang="en-US" altLang="zh-CN" sz="1200" b="1" dirty="0"/>
              <a:t>Undergraduate study in Electronic Engineering, SDSU</a:t>
            </a:r>
            <a:endParaRPr lang="en-US" sz="1200" b="1" dirty="0"/>
          </a:p>
        </p:txBody>
      </p:sp>
      <p:sp>
        <p:nvSpPr>
          <p:cNvPr id="45" name="TextBox 44">
            <a:extLst>
              <a:ext uri="{FF2B5EF4-FFF2-40B4-BE49-F238E27FC236}">
                <a16:creationId xmlns:a16="http://schemas.microsoft.com/office/drawing/2014/main" id="{D8053947-CC1E-4496-8053-4841C2B05F2B}"/>
              </a:ext>
            </a:extLst>
          </p:cNvPr>
          <p:cNvSpPr txBox="1"/>
          <p:nvPr/>
        </p:nvSpPr>
        <p:spPr>
          <a:xfrm>
            <a:off x="5159786" y="1695028"/>
            <a:ext cx="2382425" cy="461665"/>
          </a:xfrm>
          <a:prstGeom prst="rect">
            <a:avLst/>
          </a:prstGeom>
          <a:noFill/>
        </p:spPr>
        <p:txBody>
          <a:bodyPr wrap="square" rtlCol="0">
            <a:spAutoFit/>
          </a:bodyPr>
          <a:lstStyle/>
          <a:p>
            <a:r>
              <a:rPr lang="en-US" altLang="zh-CN" sz="1200" b="1" dirty="0"/>
              <a:t>Graduate study in Mathematics and Statistics, SDSU</a:t>
            </a:r>
            <a:endParaRPr lang="en-US" sz="1200" b="1" dirty="0"/>
          </a:p>
        </p:txBody>
      </p:sp>
      <p:sp>
        <p:nvSpPr>
          <p:cNvPr id="46" name="TextBox 45">
            <a:extLst>
              <a:ext uri="{FF2B5EF4-FFF2-40B4-BE49-F238E27FC236}">
                <a16:creationId xmlns:a16="http://schemas.microsoft.com/office/drawing/2014/main" id="{A66E1827-74A7-4A14-A8A8-8BFDFB2E25C3}"/>
              </a:ext>
            </a:extLst>
          </p:cNvPr>
          <p:cNvSpPr txBox="1"/>
          <p:nvPr/>
        </p:nvSpPr>
        <p:spPr>
          <a:xfrm>
            <a:off x="10449301" y="1710133"/>
            <a:ext cx="1659006" cy="461665"/>
          </a:xfrm>
          <a:prstGeom prst="rect">
            <a:avLst/>
          </a:prstGeom>
          <a:noFill/>
        </p:spPr>
        <p:txBody>
          <a:bodyPr wrap="square" rtlCol="0">
            <a:spAutoFit/>
          </a:bodyPr>
          <a:lstStyle/>
          <a:p>
            <a:r>
              <a:rPr lang="en-US" altLang="zh-CN" sz="1200" b="1" dirty="0"/>
              <a:t>Graduation in the summer of 2019</a:t>
            </a:r>
            <a:endParaRPr lang="en-US" sz="1200" b="1" dirty="0"/>
          </a:p>
        </p:txBody>
      </p:sp>
      <p:sp>
        <p:nvSpPr>
          <p:cNvPr id="48" name="Rectangle 47">
            <a:extLst>
              <a:ext uri="{FF2B5EF4-FFF2-40B4-BE49-F238E27FC236}">
                <a16:creationId xmlns:a16="http://schemas.microsoft.com/office/drawing/2014/main" id="{1393851D-90CB-4C84-9438-BE2187AB6844}"/>
              </a:ext>
            </a:extLst>
          </p:cNvPr>
          <p:cNvSpPr/>
          <p:nvPr/>
        </p:nvSpPr>
        <p:spPr>
          <a:xfrm>
            <a:off x="2405780" y="3031778"/>
            <a:ext cx="2144805" cy="1384995"/>
          </a:xfrm>
          <a:prstGeom prst="rect">
            <a:avLst/>
          </a:prstGeom>
          <a:solidFill>
            <a:schemeClr val="bg1"/>
          </a:solid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rPr>
              <a:t>Critical Thinking &amp; Coding</a:t>
            </a:r>
          </a:p>
        </p:txBody>
      </p:sp>
      <p:sp>
        <p:nvSpPr>
          <p:cNvPr id="49" name="Rectangle 48">
            <a:extLst>
              <a:ext uri="{FF2B5EF4-FFF2-40B4-BE49-F238E27FC236}">
                <a16:creationId xmlns:a16="http://schemas.microsoft.com/office/drawing/2014/main" id="{84162C18-F6CC-4826-B2C9-5E35EF1C27B6}"/>
              </a:ext>
            </a:extLst>
          </p:cNvPr>
          <p:cNvSpPr/>
          <p:nvPr/>
        </p:nvSpPr>
        <p:spPr>
          <a:xfrm>
            <a:off x="4305260" y="4806071"/>
            <a:ext cx="2110547" cy="954107"/>
          </a:xfrm>
          <a:prstGeom prst="rect">
            <a:avLst/>
          </a:prstGeom>
          <a:solidFill>
            <a:schemeClr val="bg1"/>
          </a:solid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rPr>
              <a:t>Machine Learning</a:t>
            </a:r>
          </a:p>
        </p:txBody>
      </p:sp>
      <p:sp>
        <p:nvSpPr>
          <p:cNvPr id="50" name="Rectangle 49">
            <a:extLst>
              <a:ext uri="{FF2B5EF4-FFF2-40B4-BE49-F238E27FC236}">
                <a16:creationId xmlns:a16="http://schemas.microsoft.com/office/drawing/2014/main" id="{EB0D7134-305E-43FA-923D-B6016F686477}"/>
              </a:ext>
            </a:extLst>
          </p:cNvPr>
          <p:cNvSpPr/>
          <p:nvPr/>
        </p:nvSpPr>
        <p:spPr>
          <a:xfrm>
            <a:off x="5865812" y="3216762"/>
            <a:ext cx="2454313" cy="954107"/>
          </a:xfrm>
          <a:prstGeom prst="rect">
            <a:avLst/>
          </a:prstGeom>
          <a:solidFill>
            <a:schemeClr val="bg1"/>
          </a:solid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rPr>
              <a:t>Bioinformatics &amp; Big data</a:t>
            </a:r>
          </a:p>
        </p:txBody>
      </p:sp>
      <p:sp>
        <p:nvSpPr>
          <p:cNvPr id="51" name="Rectangle 50">
            <a:extLst>
              <a:ext uri="{FF2B5EF4-FFF2-40B4-BE49-F238E27FC236}">
                <a16:creationId xmlns:a16="http://schemas.microsoft.com/office/drawing/2014/main" id="{6D754798-48C1-4841-AEE6-1B61C2382AC5}"/>
              </a:ext>
            </a:extLst>
          </p:cNvPr>
          <p:cNvSpPr/>
          <p:nvPr/>
        </p:nvSpPr>
        <p:spPr>
          <a:xfrm>
            <a:off x="8029245" y="4802834"/>
            <a:ext cx="2094817" cy="954107"/>
          </a:xfrm>
          <a:prstGeom prst="rect">
            <a:avLst/>
          </a:prstGeom>
          <a:solidFill>
            <a:schemeClr val="bg1"/>
          </a:solid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rPr>
              <a:t>Statistical Modeling</a:t>
            </a:r>
          </a:p>
        </p:txBody>
      </p:sp>
      <p:sp>
        <p:nvSpPr>
          <p:cNvPr id="52" name="TextBox 51">
            <a:extLst>
              <a:ext uri="{FF2B5EF4-FFF2-40B4-BE49-F238E27FC236}">
                <a16:creationId xmlns:a16="http://schemas.microsoft.com/office/drawing/2014/main" id="{F1FB190A-FCA6-4F80-975B-9E39575A7BCF}"/>
              </a:ext>
            </a:extLst>
          </p:cNvPr>
          <p:cNvSpPr txBox="1"/>
          <p:nvPr/>
        </p:nvSpPr>
        <p:spPr>
          <a:xfrm>
            <a:off x="1239845" y="2309420"/>
            <a:ext cx="707181" cy="369332"/>
          </a:xfrm>
          <a:prstGeom prst="rect">
            <a:avLst/>
          </a:prstGeom>
          <a:noFill/>
        </p:spPr>
        <p:txBody>
          <a:bodyPr wrap="none" rtlCol="0">
            <a:spAutoFit/>
          </a:bodyPr>
          <a:lstStyle/>
          <a:p>
            <a:r>
              <a:rPr lang="en-US" dirty="0"/>
              <a:t>2012</a:t>
            </a:r>
          </a:p>
        </p:txBody>
      </p:sp>
      <p:sp>
        <p:nvSpPr>
          <p:cNvPr id="53" name="TextBox 52">
            <a:extLst>
              <a:ext uri="{FF2B5EF4-FFF2-40B4-BE49-F238E27FC236}">
                <a16:creationId xmlns:a16="http://schemas.microsoft.com/office/drawing/2014/main" id="{A8D92105-A12B-42FD-B651-EF534EDF4CC1}"/>
              </a:ext>
            </a:extLst>
          </p:cNvPr>
          <p:cNvSpPr txBox="1"/>
          <p:nvPr/>
        </p:nvSpPr>
        <p:spPr>
          <a:xfrm>
            <a:off x="4364334" y="2338704"/>
            <a:ext cx="696216" cy="369332"/>
          </a:xfrm>
          <a:prstGeom prst="rect">
            <a:avLst/>
          </a:prstGeom>
          <a:noFill/>
        </p:spPr>
        <p:txBody>
          <a:bodyPr wrap="none" rtlCol="0">
            <a:spAutoFit/>
          </a:bodyPr>
          <a:lstStyle/>
          <a:p>
            <a:r>
              <a:rPr lang="en-US" dirty="0"/>
              <a:t>2017</a:t>
            </a:r>
          </a:p>
        </p:txBody>
      </p:sp>
      <p:sp>
        <p:nvSpPr>
          <p:cNvPr id="54" name="TextBox 53">
            <a:extLst>
              <a:ext uri="{FF2B5EF4-FFF2-40B4-BE49-F238E27FC236}">
                <a16:creationId xmlns:a16="http://schemas.microsoft.com/office/drawing/2014/main" id="{522102AD-6C0E-48CD-AA81-81FC82F998C6}"/>
              </a:ext>
            </a:extLst>
          </p:cNvPr>
          <p:cNvSpPr txBox="1"/>
          <p:nvPr/>
        </p:nvSpPr>
        <p:spPr>
          <a:xfrm>
            <a:off x="9699754" y="2376787"/>
            <a:ext cx="710964" cy="369332"/>
          </a:xfrm>
          <a:prstGeom prst="rect">
            <a:avLst/>
          </a:prstGeom>
          <a:noFill/>
        </p:spPr>
        <p:txBody>
          <a:bodyPr wrap="none" rtlCol="0">
            <a:spAutoFit/>
          </a:bodyPr>
          <a:lstStyle/>
          <a:p>
            <a:r>
              <a:rPr lang="en-US" dirty="0"/>
              <a:t>2019</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54"/>
                                        </p:tgtEl>
                                      </p:cBhvr>
                                    </p:animEffect>
                                    <p:set>
                                      <p:cBhvr>
                                        <p:cTn id="10" dur="1" fill="hold">
                                          <p:stCondLst>
                                            <p:cond delay="499"/>
                                          </p:stCondLst>
                                        </p:cTn>
                                        <p:tgtEl>
                                          <p:spTgt spid="5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3"/>
                                        </p:tgtEl>
                                      </p:cBhvr>
                                    </p:animEffect>
                                    <p:set>
                                      <p:cBhvr>
                                        <p:cTn id="13" dur="1" fill="hold">
                                          <p:stCondLst>
                                            <p:cond delay="499"/>
                                          </p:stCondLst>
                                        </p:cTn>
                                        <p:tgtEl>
                                          <p:spTgt spid="5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p:bldP spid="53"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91E-0311-054A-9569-3CB767107C3B}"/>
              </a:ext>
            </a:extLst>
          </p:cNvPr>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SELF-INTRODUCTION</a:t>
            </a:r>
            <a:b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b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Publications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B000A232-1419-B24A-977B-37A6B23FFFA0}"/>
              </a:ext>
            </a:extLst>
          </p:cNvPr>
          <p:cNvSpPr>
            <a:spLocks noGrp="1"/>
          </p:cNvSpPr>
          <p:nvPr>
            <p:ph idx="1"/>
          </p:nvPr>
        </p:nvSpPr>
        <p:spPr>
          <a:xfrm>
            <a:off x="1593436" y="1600200"/>
            <a:ext cx="9782801" cy="4800600"/>
          </a:xfrm>
        </p:spPr>
        <p:txBody>
          <a:bodyPr>
            <a:normAutofit fontScale="62500" lnSpcReduction="20000"/>
          </a:bodyPr>
          <a:lstStyle/>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[2019] Zhao Jing, </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Shaopeng Gu</a:t>
            </a:r>
            <a:r>
              <a:rPr lang="en-US" sz="2200" dirty="0">
                <a:latin typeface="Tahoma" panose="020B0604030504040204" pitchFamily="34" charset="0"/>
                <a:ea typeface="Tahoma" panose="020B0604030504040204" pitchFamily="34" charset="0"/>
                <a:cs typeface="Tahoma" panose="020B0604030504040204" pitchFamily="34" charset="0"/>
              </a:rPr>
              <a:t>, Adam McDermaid. </a:t>
            </a:r>
            <a:r>
              <a:rPr lang="en-US" sz="2200" u="sng" dirty="0">
                <a:latin typeface="Tahoma" panose="020B0604030504040204" pitchFamily="34" charset="0"/>
                <a:ea typeface="Tahoma" panose="020B0604030504040204" pitchFamily="34" charset="0"/>
                <a:cs typeface="Tahoma" panose="020B0604030504040204" pitchFamily="34" charset="0"/>
              </a:rPr>
              <a:t>Predicting outcomes of chronic kidney disease from EMR data based on Random Forest Regression.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Mathematical Biosciences .</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[2019] Russel Wilke, Mohammad Qamar, Roxana </a:t>
            </a:r>
            <a:r>
              <a:rPr lang="en-US" sz="2200" dirty="0" err="1">
                <a:latin typeface="Tahoma" panose="020B0604030504040204" pitchFamily="34" charset="0"/>
                <a:ea typeface="Tahoma" panose="020B0604030504040204" pitchFamily="34" charset="0"/>
                <a:cs typeface="Tahoma" panose="020B0604030504040204" pitchFamily="34" charset="0"/>
              </a:rPr>
              <a:t>Lupu</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Shaopeng Gu</a:t>
            </a:r>
            <a:r>
              <a:rPr lang="en-US" sz="2200" dirty="0">
                <a:latin typeface="Tahoma" panose="020B0604030504040204" pitchFamily="34" charset="0"/>
                <a:ea typeface="Tahoma" panose="020B0604030504040204" pitchFamily="34" charset="0"/>
                <a:cs typeface="Tahoma" panose="020B0604030504040204" pitchFamily="34" charset="0"/>
              </a:rPr>
              <a:t>, Jing Zhao, </a:t>
            </a:r>
            <a:r>
              <a:rPr lang="en-US" sz="2200" u="sng" dirty="0">
                <a:latin typeface="Tahoma" panose="020B0604030504040204" pitchFamily="34" charset="0"/>
                <a:ea typeface="Tahoma" panose="020B0604030504040204" pitchFamily="34" charset="0"/>
                <a:cs typeface="Tahoma" panose="020B0604030504040204" pitchFamily="34" charset="0"/>
              </a:rPr>
              <a:t>Chronic Kidney Disease in Agricultural Communities</a:t>
            </a:r>
            <a:r>
              <a:rPr lang="en-US" sz="2200" i="1" u="sng"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The American Journal of Medicine.</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[2018] Adam </a:t>
            </a:r>
            <a:r>
              <a:rPr lang="en-US" sz="2200" dirty="0" err="1">
                <a:latin typeface="Tahoma" panose="020B0604030504040204" pitchFamily="34" charset="0"/>
                <a:ea typeface="Tahoma" panose="020B0604030504040204" pitchFamily="34" charset="0"/>
                <a:cs typeface="Tahoma" panose="020B0604030504040204" pitchFamily="34" charset="0"/>
              </a:rPr>
              <a:t>McDermaid</a:t>
            </a:r>
            <a:r>
              <a:rPr lang="en-US" sz="2200" dirty="0">
                <a:latin typeface="Tahoma" panose="020B0604030504040204" pitchFamily="34" charset="0"/>
                <a:ea typeface="Tahoma" panose="020B0604030504040204" pitchFamily="34" charset="0"/>
                <a:cs typeface="Tahoma" panose="020B0604030504040204" pitchFamily="34" charset="0"/>
              </a:rPr>
              <a:t>, Xin Chen, </a:t>
            </a:r>
            <a:r>
              <a:rPr lang="en-US" sz="2200" dirty="0" err="1">
                <a:latin typeface="Tahoma" panose="020B0604030504040204" pitchFamily="34" charset="0"/>
                <a:ea typeface="Tahoma" panose="020B0604030504040204" pitchFamily="34" charset="0"/>
                <a:cs typeface="Tahoma" panose="020B0604030504040204" pitchFamily="34" charset="0"/>
              </a:rPr>
              <a:t>Yiran</a:t>
            </a:r>
            <a:r>
              <a:rPr lang="en-US" sz="2200" dirty="0">
                <a:latin typeface="Tahoma" panose="020B0604030504040204" pitchFamily="34" charset="0"/>
                <a:ea typeface="Tahoma" panose="020B0604030504040204" pitchFamily="34" charset="0"/>
                <a:cs typeface="Tahoma" panose="020B0604030504040204" pitchFamily="34" charset="0"/>
              </a:rPr>
              <a:t> Zhang, Cankun Wang,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Juan </a:t>
            </a:r>
            <a:r>
              <a:rPr lang="en-US" sz="2200" dirty="0" err="1">
                <a:latin typeface="Tahoma" panose="020B0604030504040204" pitchFamily="34" charset="0"/>
                <a:ea typeface="Tahoma" panose="020B0604030504040204" pitchFamily="34" charset="0"/>
                <a:cs typeface="Tahoma" panose="020B0604030504040204" pitchFamily="34" charset="0"/>
              </a:rPr>
              <a:t>Xie</a:t>
            </a:r>
            <a:r>
              <a:rPr lang="en-US" sz="2200" dirty="0">
                <a:latin typeface="Tahoma" panose="020B0604030504040204" pitchFamily="34" charset="0"/>
                <a:ea typeface="Tahoma" panose="020B0604030504040204" pitchFamily="34" charset="0"/>
                <a:cs typeface="Tahoma" panose="020B0604030504040204" pitchFamily="34" charset="0"/>
              </a:rPr>
              <a:t>, Qin Ma, </a:t>
            </a:r>
            <a:r>
              <a:rPr lang="en-US" sz="2200"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A new machine learning-based framework for mapping uncertainty analysis in RNA-Seq read alignment and gene expression estimation.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Frontiers in Genetics.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[2016] Ashish Dubey, Nirmal Adhikari, Swaminathan Venkatesan,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Devendra Khatiwada, Qi Wang, Lal Mohammad, Mukesh Kumar, </a:t>
            </a:r>
            <a:r>
              <a:rPr lang="en-US" sz="2200" dirty="0" err="1">
                <a:latin typeface="Tahoma" panose="020B0604030504040204" pitchFamily="34" charset="0"/>
                <a:ea typeface="Tahoma" panose="020B0604030504040204" pitchFamily="34" charset="0"/>
                <a:cs typeface="Tahoma" panose="020B0604030504040204" pitchFamily="34" charset="0"/>
              </a:rPr>
              <a:t>Qiquan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Qiao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u="sng" dirty="0">
                <a:latin typeface="Tahoma" panose="020B0604030504040204" pitchFamily="34" charset="0"/>
                <a:ea typeface="Tahoma" panose="020B0604030504040204" pitchFamily="34" charset="0"/>
                <a:cs typeface="Tahoma" panose="020B0604030504040204" pitchFamily="34" charset="0"/>
              </a:rPr>
              <a:t>Solution processed pristine PDPP3T polymer as hole transport layer for efficient perovskite solar cells with slower degradation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Solar Energy Materials and Solar Cells. </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[2016] Ashish Dubey, Nirmal Adhikari, Swaminathan Venkatesan,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Devendra Khatiwada, Qi Wang, Lal Mohammad, Mukesh Kumar, </a:t>
            </a:r>
            <a:r>
              <a:rPr lang="en-US" sz="2200" dirty="0" err="1">
                <a:latin typeface="Tahoma" panose="020B0604030504040204" pitchFamily="34" charset="0"/>
                <a:ea typeface="Tahoma" panose="020B0604030504040204" pitchFamily="34" charset="0"/>
                <a:cs typeface="Tahoma" panose="020B0604030504040204" pitchFamily="34" charset="0"/>
              </a:rPr>
              <a:t>Qiquan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Qiao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u="sng" dirty="0">
                <a:latin typeface="Tahoma" panose="020B0604030504040204" pitchFamily="34" charset="0"/>
                <a:ea typeface="Tahoma" panose="020B0604030504040204" pitchFamily="34" charset="0"/>
                <a:cs typeface="Tahoma" panose="020B0604030504040204" pitchFamily="34" charset="0"/>
              </a:rPr>
              <a:t>Shelf life stability comparison in air for solution processed pristine PDPP3T polymer and doped </a:t>
            </a:r>
            <a:r>
              <a:rPr lang="en-US" sz="2200" u="sng" dirty="0" err="1">
                <a:latin typeface="Tahoma" panose="020B0604030504040204" pitchFamily="34" charset="0"/>
                <a:ea typeface="Tahoma" panose="020B0604030504040204" pitchFamily="34" charset="0"/>
                <a:cs typeface="Tahoma" panose="020B0604030504040204" pitchFamily="34" charset="0"/>
              </a:rPr>
              <a:t>spiro-OMeTAD</a:t>
            </a:r>
            <a:r>
              <a:rPr lang="en-US" sz="2200" u="sng" dirty="0">
                <a:latin typeface="Tahoma" panose="020B0604030504040204" pitchFamily="34" charset="0"/>
                <a:ea typeface="Tahoma" panose="020B0604030504040204" pitchFamily="34" charset="0"/>
                <a:cs typeface="Tahoma" panose="020B0604030504040204" pitchFamily="34" charset="0"/>
              </a:rPr>
              <a:t> as hole transport layer for perovskite solar cell.</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Data in Brief.</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[2016] Nirmal Adhikari, Ashish Dubey, </a:t>
            </a:r>
            <a:r>
              <a:rPr lang="en-US" sz="2200" dirty="0" err="1">
                <a:latin typeface="Tahoma" panose="020B0604030504040204" pitchFamily="34" charset="0"/>
                <a:ea typeface="Tahoma" panose="020B0604030504040204" pitchFamily="34" charset="0"/>
                <a:cs typeface="Tahoma" panose="020B0604030504040204" pitchFamily="34" charset="0"/>
              </a:rPr>
              <a:t>Eman</a:t>
            </a:r>
            <a:r>
              <a:rPr lang="en-US" sz="2200" dirty="0">
                <a:latin typeface="Tahoma" panose="020B0604030504040204" pitchFamily="34" charset="0"/>
                <a:ea typeface="Tahoma" panose="020B0604030504040204" pitchFamily="34" charset="0"/>
                <a:cs typeface="Tahoma" panose="020B0604030504040204" pitchFamily="34" charset="0"/>
              </a:rPr>
              <a:t> A. </a:t>
            </a:r>
            <a:r>
              <a:rPr lang="en-US" sz="2200" dirty="0" err="1">
                <a:latin typeface="Tahoma" panose="020B0604030504040204" pitchFamily="34" charset="0"/>
                <a:ea typeface="Tahoma" panose="020B0604030504040204" pitchFamily="34" charset="0"/>
                <a:cs typeface="Tahoma" panose="020B0604030504040204" pitchFamily="34" charset="0"/>
              </a:rPr>
              <a:t>Gaml</a:t>
            </a:r>
            <a:r>
              <a:rPr lang="en-US" sz="2200" dirty="0">
                <a:latin typeface="Tahoma" panose="020B0604030504040204" pitchFamily="34" charset="0"/>
                <a:ea typeface="Tahoma" panose="020B0604030504040204" pitchFamily="34" charset="0"/>
                <a:cs typeface="Tahoma" panose="020B0604030504040204" pitchFamily="34" charset="0"/>
              </a:rPr>
              <a:t>, Bjorn </a:t>
            </a:r>
            <a:r>
              <a:rPr lang="en-US" sz="2200" dirty="0" err="1">
                <a:latin typeface="Tahoma" panose="020B0604030504040204" pitchFamily="34" charset="0"/>
                <a:ea typeface="Tahoma" panose="020B0604030504040204" pitchFamily="34" charset="0"/>
                <a:cs typeface="Tahoma" panose="020B0604030504040204" pitchFamily="34" charset="0"/>
              </a:rPr>
              <a:t>Vaagensmith</a:t>
            </a:r>
            <a:r>
              <a:rPr lang="en-US" sz="2200" dirty="0">
                <a:latin typeface="Tahoma" panose="020B0604030504040204" pitchFamily="34" charset="0"/>
                <a:ea typeface="Tahoma" panose="020B0604030504040204" pitchFamily="34" charset="0"/>
                <a:cs typeface="Tahoma" panose="020B0604030504040204" pitchFamily="34" charset="0"/>
              </a:rPr>
              <a:t>, Khan Mamun Reza,  Sally Adel </a:t>
            </a:r>
            <a:r>
              <a:rPr lang="en-US" sz="2200" dirty="0" err="1">
                <a:latin typeface="Tahoma" panose="020B0604030504040204" pitchFamily="34" charset="0"/>
                <a:ea typeface="Tahoma" panose="020B0604030504040204" pitchFamily="34" charset="0"/>
                <a:cs typeface="Tahoma" panose="020B0604030504040204" pitchFamily="34" charset="0"/>
              </a:rPr>
              <a:t>Abdelsalam</a:t>
            </a:r>
            <a:r>
              <a:rPr lang="en-US" sz="2200" dirty="0">
                <a:latin typeface="Tahoma" panose="020B0604030504040204" pitchFamily="34" charset="0"/>
                <a:ea typeface="Tahoma" panose="020B0604030504040204" pitchFamily="34" charset="0"/>
                <a:cs typeface="Tahoma" panose="020B0604030504040204" pitchFamily="34" charset="0"/>
              </a:rPr>
              <a:t> Mabrouk,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Jiantao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Zai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Xuefeng</a:t>
            </a:r>
            <a:r>
              <a:rPr lang="en-US" sz="2200" dirty="0">
                <a:latin typeface="Tahoma" panose="020B0604030504040204" pitchFamily="34" charset="0"/>
                <a:ea typeface="Tahoma" panose="020B0604030504040204" pitchFamily="34" charset="0"/>
                <a:cs typeface="Tahoma" panose="020B0604030504040204" pitchFamily="34" charset="0"/>
              </a:rPr>
              <a:t> Qian*, </a:t>
            </a:r>
            <a:r>
              <a:rPr lang="en-US" sz="2200" dirty="0" err="1">
                <a:latin typeface="Tahoma" panose="020B0604030504040204" pitchFamily="34" charset="0"/>
                <a:ea typeface="Tahoma" panose="020B0604030504040204" pitchFamily="34" charset="0"/>
                <a:cs typeface="Tahoma" panose="020B0604030504040204" pitchFamily="34" charset="0"/>
              </a:rPr>
              <a:t>Qiquan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Qiao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u="sng" dirty="0">
                <a:latin typeface="Tahoma" panose="020B0604030504040204" pitchFamily="34" charset="0"/>
                <a:ea typeface="Tahoma" panose="020B0604030504040204" pitchFamily="34" charset="0"/>
                <a:cs typeface="Tahoma" panose="020B0604030504040204" pitchFamily="34" charset="0"/>
              </a:rPr>
              <a:t>Crystallization of Perovskite Film for Higher Performance Solar Cells by Controlling Water Concentration in Methyl Ammonium Iodide Precursor Solution.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Nanoscale.</a:t>
            </a:r>
          </a:p>
        </p:txBody>
      </p:sp>
      <p:sp>
        <p:nvSpPr>
          <p:cNvPr id="4" name="Slide Number Placeholder 3">
            <a:extLst>
              <a:ext uri="{FF2B5EF4-FFF2-40B4-BE49-F238E27FC236}">
                <a16:creationId xmlns:a16="http://schemas.microsoft.com/office/drawing/2014/main" id="{467CD832-4594-A647-9EF6-062824EB2411}"/>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5963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Skills</a:t>
            </a:r>
          </a:p>
        </p:txBody>
      </p:sp>
      <p:sp>
        <p:nvSpPr>
          <p:cNvPr id="4" name="Slide Number Placeholder 3">
            <a:extLst>
              <a:ext uri="{FF2B5EF4-FFF2-40B4-BE49-F238E27FC236}">
                <a16:creationId xmlns:a16="http://schemas.microsoft.com/office/drawing/2014/main" id="{82BEEA19-F0F9-2545-8C48-00ADE51E55CE}"/>
              </a:ext>
            </a:extLst>
          </p:cNvPr>
          <p:cNvSpPr>
            <a:spLocks noGrp="1"/>
          </p:cNvSpPr>
          <p:nvPr>
            <p:ph type="sldNum" sz="quarter" idx="12"/>
          </p:nvPr>
        </p:nvSpPr>
        <p:spPr/>
        <p:txBody>
          <a:bodyPr/>
          <a:lstStyle/>
          <a:p>
            <a:fld id="{7DC1BBB0-96F0-4077-A278-0F3FB5C104D3}" type="slidenum">
              <a:rPr lang="en-US" smtClean="0"/>
              <a:t>5</a:t>
            </a:fld>
            <a:endParaRPr lang="en-US"/>
          </a:p>
        </p:txBody>
      </p:sp>
      <p:sp>
        <p:nvSpPr>
          <p:cNvPr id="9" name="Rectangle: Rounded Corners 8">
            <a:extLst>
              <a:ext uri="{FF2B5EF4-FFF2-40B4-BE49-F238E27FC236}">
                <a16:creationId xmlns:a16="http://schemas.microsoft.com/office/drawing/2014/main" id="{FB53F6E2-8F3B-44E9-B1B3-0A302C0546D8}"/>
              </a:ext>
            </a:extLst>
          </p:cNvPr>
          <p:cNvSpPr/>
          <p:nvPr/>
        </p:nvSpPr>
        <p:spPr>
          <a:xfrm>
            <a:off x="1692274" y="2420047"/>
            <a:ext cx="9490076" cy="1389953"/>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Strong Machine learning knowledge</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Supervised: SVM, KNN, Elastic-Net, </a:t>
            </a:r>
            <a:r>
              <a:rPr lang="en-US" dirty="0" err="1">
                <a:latin typeface="Tahoma" panose="020B0604030504040204" pitchFamily="34" charset="0"/>
                <a:ea typeface="Tahoma" panose="020B0604030504040204" pitchFamily="34" charset="0"/>
                <a:cs typeface="Tahoma" panose="020B0604030504040204" pitchFamily="34" charset="0"/>
              </a:rPr>
              <a:t>RandomForest</a:t>
            </a:r>
            <a:r>
              <a:rPr lang="en-US" dirty="0">
                <a:latin typeface="Tahoma" panose="020B0604030504040204" pitchFamily="34" charset="0"/>
                <a:ea typeface="Tahoma" panose="020B0604030504040204" pitchFamily="34" charset="0"/>
                <a:cs typeface="Tahoma" panose="020B0604030504040204" pitchFamily="34" charset="0"/>
              </a:rPr>
              <a:t>, etc. </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Unsupervised: K-means, mixture models, t-SNE, UMAP, etc.</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Packages: </a:t>
            </a:r>
            <a:r>
              <a:rPr lang="en-US" dirty="0" err="1">
                <a:latin typeface="Tahoma" panose="020B0604030504040204" pitchFamily="34" charset="0"/>
                <a:ea typeface="Tahoma" panose="020B0604030504040204" pitchFamily="34" charset="0"/>
                <a:cs typeface="Tahoma" panose="020B0604030504040204" pitchFamily="34" charset="0"/>
              </a:rPr>
              <a:t>Sklearn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Tensorflow</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Numpy</a:t>
            </a:r>
            <a:r>
              <a:rPr lang="en-US" dirty="0">
                <a:latin typeface="Tahoma" panose="020B0604030504040204" pitchFamily="34" charset="0"/>
                <a:ea typeface="Tahoma" panose="020B0604030504040204" pitchFamily="34" charset="0"/>
                <a:cs typeface="Tahoma" panose="020B0604030504040204" pitchFamily="34" charset="0"/>
              </a:rPr>
              <a:t>, Pandas, Matplotlib, </a:t>
            </a:r>
            <a:r>
              <a:rPr lang="en-US" dirty="0" err="1">
                <a:latin typeface="Tahoma" panose="020B0604030504040204" pitchFamily="34" charset="0"/>
                <a:ea typeface="Tahoma" panose="020B0604030504040204" pitchFamily="34" charset="0"/>
                <a:cs typeface="Tahoma" panose="020B0604030504040204" pitchFamily="34" charset="0"/>
              </a:rPr>
              <a:t>Scipy</a:t>
            </a:r>
            <a:r>
              <a:rPr lang="en-US" dirty="0">
                <a:latin typeface="Tahoma" panose="020B0604030504040204" pitchFamily="34" charset="0"/>
                <a:ea typeface="Tahoma" panose="020B0604030504040204" pitchFamily="34" charset="0"/>
                <a:cs typeface="Tahoma" panose="020B0604030504040204" pitchFamily="34" charset="0"/>
              </a:rPr>
              <a:t>, etc.</a:t>
            </a:r>
          </a:p>
        </p:txBody>
      </p:sp>
      <p:sp>
        <p:nvSpPr>
          <p:cNvPr id="10" name="Rectangle: Rounded Corners 9">
            <a:extLst>
              <a:ext uri="{FF2B5EF4-FFF2-40B4-BE49-F238E27FC236}">
                <a16:creationId xmlns:a16="http://schemas.microsoft.com/office/drawing/2014/main" id="{A3B4C1D0-E250-41AB-A317-CBBE398378C4}"/>
              </a:ext>
            </a:extLst>
          </p:cNvPr>
          <p:cNvSpPr/>
          <p:nvPr/>
        </p:nvSpPr>
        <p:spPr>
          <a:xfrm>
            <a:off x="1692274" y="1429618"/>
            <a:ext cx="9490076" cy="857476"/>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Strong coding experience in multiple languages</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Python, R, Perl, MATLAB, C++ </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5CEA0C18-60F5-42F5-B7FC-AD1649B2C798}"/>
              </a:ext>
            </a:extLst>
          </p:cNvPr>
          <p:cNvSpPr/>
          <p:nvPr/>
        </p:nvSpPr>
        <p:spPr>
          <a:xfrm>
            <a:off x="1682749" y="5362527"/>
            <a:ext cx="9490076" cy="1173802"/>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2"/>
                </a:solidFill>
                <a:latin typeface="Tahoma" panose="020B0604030504040204" pitchFamily="34" charset="0"/>
                <a:ea typeface="Tahoma" panose="020B0604030504040204" pitchFamily="34" charset="0"/>
                <a:cs typeface="Tahoma" panose="020B0604030504040204" pitchFamily="34" charset="0"/>
              </a:rPr>
              <a:t>Strong experience in computer cluster</a:t>
            </a:r>
          </a:p>
          <a:p>
            <a:pPr marL="742950" lvl="1" indent="-285750">
              <a:buFont typeface="Wingdings" panose="05000000000000000000" pitchFamily="2" charset="2"/>
              <a:buChar char="Ø"/>
            </a:pPr>
            <a:r>
              <a:rPr lang="en-US" altLang="zh-CN" dirty="0">
                <a:latin typeface="Tahoma" panose="020B0604030504040204" pitchFamily="34" charset="0"/>
                <a:ea typeface="Tahoma" panose="020B0604030504040204" pitchFamily="34" charset="0"/>
                <a:cs typeface="Tahoma" panose="020B0604030504040204" pitchFamily="34" charset="0"/>
              </a:rPr>
              <a:t>XSEDE (Founded by NSF, server located in </a:t>
            </a:r>
            <a:r>
              <a:rPr lang="en-US" dirty="0">
                <a:latin typeface="Tahoma" panose="020B0604030504040204" pitchFamily="34" charset="0"/>
                <a:ea typeface="Tahoma" panose="020B0604030504040204" pitchFamily="34" charset="0"/>
                <a:cs typeface="Tahoma" panose="020B0604030504040204" pitchFamily="34" charset="0"/>
              </a:rPr>
              <a:t>Pittsburgh Supercomputing Center</a:t>
            </a:r>
            <a:r>
              <a:rPr lang="en-US" altLang="zh-CN"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US" altLang="zh-CN" dirty="0" err="1">
                <a:latin typeface="Tahoma" panose="020B0604030504040204" pitchFamily="34" charset="0"/>
                <a:ea typeface="Tahoma" panose="020B0604030504040204" pitchFamily="34" charset="0"/>
                <a:cs typeface="Tahoma" panose="020B0604030504040204" pitchFamily="34" charset="0"/>
              </a:rPr>
              <a:t>CyVerse</a:t>
            </a:r>
            <a:r>
              <a:rPr lang="en-US" altLang="zh-CN"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anose="05000000000000000000" pitchFamily="2" charset="2"/>
              <a:buChar char="Ø"/>
            </a:pPr>
            <a:r>
              <a:rPr lang="en-US" altLang="zh-CN" dirty="0">
                <a:latin typeface="Tahoma" panose="020B0604030504040204" pitchFamily="34" charset="0"/>
                <a:ea typeface="Tahoma" panose="020B0604030504040204" pitchFamily="34" charset="0"/>
                <a:cs typeface="Tahoma" panose="020B0604030504040204" pitchFamily="34" charset="0"/>
              </a:rPr>
              <a:t>SDSU cluster: blackjacks</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7FC2F626-B60D-4CF3-88F2-609F88490C12}"/>
              </a:ext>
            </a:extLst>
          </p:cNvPr>
          <p:cNvSpPr/>
          <p:nvPr/>
        </p:nvSpPr>
        <p:spPr>
          <a:xfrm>
            <a:off x="1671636" y="3942953"/>
            <a:ext cx="9490076" cy="1296688"/>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Strong experience in sequencing data analysis</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1T scRNA-seq and 3T bulk RNA</a:t>
            </a:r>
            <a:r>
              <a:rPr lang="en-US" altLang="zh-CN" dirty="0">
                <a:latin typeface="Tahoma" panose="020B0604030504040204" pitchFamily="34" charset="0"/>
                <a:ea typeface="Tahoma" panose="020B0604030504040204" pitchFamily="34" charset="0"/>
                <a:cs typeface="Tahoma" panose="020B0604030504040204" pitchFamily="34" charset="0"/>
              </a:rPr>
              <a:t>-seq data analysis experience</a:t>
            </a:r>
          </a:p>
          <a:p>
            <a:pPr marL="742950" lvl="1" indent="-285750">
              <a:buFont typeface="Wingdings" panose="05000000000000000000" pitchFamily="2" charset="2"/>
              <a:buChar char="Ø"/>
            </a:pPr>
            <a:r>
              <a:rPr lang="en-US" altLang="zh-CN" dirty="0" err="1">
                <a:latin typeface="Tahoma" panose="020B0604030504040204" pitchFamily="34" charset="0"/>
                <a:ea typeface="Tahoma" panose="020B0604030504040204" pitchFamily="34" charset="0"/>
                <a:cs typeface="Tahoma" panose="020B0604030504040204" pitchFamily="34" charset="0"/>
              </a:rPr>
              <a:t>Fastqc</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HTseq</a:t>
            </a:r>
            <a:r>
              <a:rPr lang="en-US" altLang="zh-CN" dirty="0">
                <a:latin typeface="Tahoma" panose="020B0604030504040204" pitchFamily="34" charset="0"/>
                <a:ea typeface="Tahoma" panose="020B0604030504040204" pitchFamily="34" charset="0"/>
                <a:cs typeface="Tahoma" panose="020B0604030504040204" pitchFamily="34" charset="0"/>
              </a:rPr>
              <a:t>, Hisat2, STAR, Bowtie2, Ballgown, Deseq2</a:t>
            </a:r>
          </a:p>
          <a:p>
            <a:pPr marL="742950" lvl="1" indent="-285750">
              <a:buFont typeface="Wingdings" panose="05000000000000000000" pitchFamily="2" charset="2"/>
              <a:buChar char="Ø"/>
            </a:pPr>
            <a:r>
              <a:rPr lang="en-US" altLang="zh-CN" dirty="0">
                <a:latin typeface="Tahoma" panose="020B0604030504040204" pitchFamily="34" charset="0"/>
                <a:ea typeface="Tahoma" panose="020B0604030504040204" pitchFamily="34" charset="0"/>
                <a:cs typeface="Tahoma" panose="020B0604030504040204" pitchFamily="34" charset="0"/>
              </a:rPr>
              <a:t>Seurat, Monocle, SC3, </a:t>
            </a:r>
            <a:r>
              <a:rPr lang="en-US" altLang="zh-CN" dirty="0" err="1">
                <a:latin typeface="Tahoma" panose="020B0604030504040204" pitchFamily="34" charset="0"/>
                <a:ea typeface="Tahoma" panose="020B0604030504040204" pitchFamily="34" charset="0"/>
                <a:cs typeface="Tahoma" panose="020B0604030504040204" pitchFamily="34" charset="0"/>
              </a:rPr>
              <a:t>CellRanger</a:t>
            </a:r>
            <a:r>
              <a:rPr lang="en-US" altLang="zh-CN" dirty="0">
                <a:latin typeface="Tahoma" panose="020B0604030504040204" pitchFamily="34" charset="0"/>
                <a:ea typeface="Tahoma" panose="020B0604030504040204" pitchFamily="34" charset="0"/>
                <a:cs typeface="Tahoma" panose="020B0604030504040204" pitchFamily="34" charset="0"/>
              </a:rPr>
              <a:t>, SCENIC, MAST</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649055B9-4627-4633-8062-5F6741D78B44}"/>
              </a:ext>
            </a:extLst>
          </p:cNvPr>
          <p:cNvPicPr>
            <a:picLocks noChangeAspect="1"/>
          </p:cNvPicPr>
          <p:nvPr/>
        </p:nvPicPr>
        <p:blipFill rotWithShape="1">
          <a:blip r:embed="rId3"/>
          <a:srcRect l="888" t="1066" r="1190" b="1315"/>
          <a:stretch/>
        </p:blipFill>
        <p:spPr>
          <a:xfrm>
            <a:off x="3808412" y="2299075"/>
            <a:ext cx="5316525" cy="4289125"/>
          </a:xfrm>
          <a:prstGeom prst="rect">
            <a:avLst/>
          </a:prstGeom>
          <a:ln>
            <a:solidFill>
              <a:schemeClr val="tx1"/>
            </a:solidFill>
          </a:ln>
        </p:spPr>
      </p:pic>
    </p:spTree>
    <p:extLst>
      <p:ext uri="{BB962C8B-B14F-4D97-AF65-F5344CB8AC3E}">
        <p14:creationId xmlns:p14="http://schemas.microsoft.com/office/powerpoint/2010/main" val="400744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WHY NEED COMPUTATIONAL METHODS?</a:t>
            </a:r>
          </a:p>
        </p:txBody>
      </p:sp>
      <p:sp>
        <p:nvSpPr>
          <p:cNvPr id="4" name="Slide Number Placeholder 3">
            <a:extLst>
              <a:ext uri="{FF2B5EF4-FFF2-40B4-BE49-F238E27FC236}">
                <a16:creationId xmlns:a16="http://schemas.microsoft.com/office/drawing/2014/main" id="{B8BCBFA8-68ED-EE40-951C-F4FD547980A3}"/>
              </a:ext>
            </a:extLst>
          </p:cNvPr>
          <p:cNvSpPr>
            <a:spLocks noGrp="1"/>
          </p:cNvSpPr>
          <p:nvPr>
            <p:ph type="sldNum" sz="quarter" idx="12"/>
          </p:nvPr>
        </p:nvSpPr>
        <p:spPr/>
        <p:txBody>
          <a:bodyPr/>
          <a:lstStyle/>
          <a:p>
            <a:fld id="{7DC1BBB0-96F0-4077-A278-0F3FB5C104D3}" type="slidenum">
              <a:rPr lang="en-US" smtClean="0"/>
              <a:t>6</a:t>
            </a:fld>
            <a:endParaRPr lang="en-US"/>
          </a:p>
        </p:txBody>
      </p:sp>
      <p:sp>
        <p:nvSpPr>
          <p:cNvPr id="5" name="Rectangle: Rounded Corners 4">
            <a:extLst>
              <a:ext uri="{FF2B5EF4-FFF2-40B4-BE49-F238E27FC236}">
                <a16:creationId xmlns:a16="http://schemas.microsoft.com/office/drawing/2014/main" id="{A82177FB-6519-45FD-A254-F7397874309B}"/>
              </a:ext>
            </a:extLst>
          </p:cNvPr>
          <p:cNvSpPr/>
          <p:nvPr/>
        </p:nvSpPr>
        <p:spPr>
          <a:xfrm>
            <a:off x="1709635" y="1456757"/>
            <a:ext cx="9490076" cy="1659958"/>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Gaps exist between sequencing data and their </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functional</a:t>
            </a:r>
            <a:r>
              <a:rPr lang="zh-CN" alt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annotations, e.g.:</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Number of protein sequencing (NCBI) reached 171,418,145 (by 2018)</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Number of well-annotated sequences (Swiss-</a:t>
            </a:r>
            <a:r>
              <a:rPr lang="en-US" dirty="0" err="1">
                <a:latin typeface="Tahoma" panose="020B0604030504040204" pitchFamily="34" charset="0"/>
                <a:ea typeface="Tahoma" panose="020B0604030504040204" pitchFamily="34" charset="0"/>
                <a:cs typeface="Tahoma" panose="020B0604030504040204" pitchFamily="34" charset="0"/>
              </a:rPr>
              <a:t>Prot</a:t>
            </a:r>
            <a:r>
              <a:rPr lang="en-US" dirty="0">
                <a:latin typeface="Tahoma" panose="020B0604030504040204" pitchFamily="34" charset="0"/>
                <a:ea typeface="Tahoma" panose="020B0604030504040204" pitchFamily="34" charset="0"/>
                <a:cs typeface="Tahoma" panose="020B0604030504040204" pitchFamily="34" charset="0"/>
              </a:rPr>
              <a:t>) is only 557,491 (by 2018)</a:t>
            </a: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49C73076-E5B8-4BE3-8042-267FF846212C}"/>
              </a:ext>
            </a:extLst>
          </p:cNvPr>
          <p:cNvSpPr/>
          <p:nvPr/>
        </p:nvSpPr>
        <p:spPr>
          <a:xfrm>
            <a:off x="1709635" y="3386422"/>
            <a:ext cx="9490076" cy="1388779"/>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Study of sequence features is important for:</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Bioinformatics and biomedical researches</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Drug target development</a:t>
            </a:r>
          </a:p>
        </p:txBody>
      </p:sp>
      <p:sp>
        <p:nvSpPr>
          <p:cNvPr id="7" name="Rectangle: Rounded Corners 6">
            <a:extLst>
              <a:ext uri="{FF2B5EF4-FFF2-40B4-BE49-F238E27FC236}">
                <a16:creationId xmlns:a16="http://schemas.microsoft.com/office/drawing/2014/main" id="{F386AF11-DBDF-4D70-8886-F66C2511CBFE}"/>
              </a:ext>
            </a:extLst>
          </p:cNvPr>
          <p:cNvSpPr/>
          <p:nvPr/>
        </p:nvSpPr>
        <p:spPr>
          <a:xfrm>
            <a:off x="1709635" y="5077394"/>
            <a:ext cx="9490076" cy="1239837"/>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Computational methods are urgently needed, because:</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Human can not discern</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Wet laboratory experiment are costly</a:t>
            </a:r>
          </a:p>
        </p:txBody>
      </p:sp>
    </p:spTree>
    <p:extLst>
      <p:ext uri="{BB962C8B-B14F-4D97-AF65-F5344CB8AC3E}">
        <p14:creationId xmlns:p14="http://schemas.microsoft.com/office/powerpoint/2010/main" val="221547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rgbClr val="FF0000"/>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 data</a:t>
            </a: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89163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PREDICTING OUTCOMES OF CKD FROM EMR DATA</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Stage of chronic kidney disease (CKD) is defined by estimated glomerular filtration rate (eGFR)</a:t>
            </a:r>
          </a:p>
          <a:p>
            <a:pPr lvl="1"/>
            <a:r>
              <a:rPr lang="en-US" sz="1800" dirty="0">
                <a:latin typeface="Tahoma" panose="020B0604030504040204" pitchFamily="34" charset="0"/>
                <a:ea typeface="Tahoma" panose="020B0604030504040204" pitchFamily="34" charset="0"/>
                <a:cs typeface="Tahoma" panose="020B0604030504040204" pitchFamily="34" charset="0"/>
              </a:rPr>
              <a:t>CKD can be predicted if future eGFR can be accurately estimated</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Early identification of CKD have potential to</a:t>
            </a:r>
          </a:p>
          <a:p>
            <a:pPr lvl="1"/>
            <a:r>
              <a:rPr lang="en-US" sz="1800" dirty="0">
                <a:latin typeface="Tahoma" panose="020B0604030504040204" pitchFamily="34" charset="0"/>
                <a:ea typeface="Tahoma" panose="020B0604030504040204" pitchFamily="34" charset="0"/>
                <a:cs typeface="Tahoma" panose="020B0604030504040204" pitchFamily="34" charset="0"/>
              </a:rPr>
              <a:t>Reduce number of patients progressing to End Stage Renal Disease</a:t>
            </a:r>
          </a:p>
          <a:p>
            <a:pPr lvl="1"/>
            <a:r>
              <a:rPr lang="en-US" sz="1800" dirty="0">
                <a:latin typeface="Tahoma" panose="020B0604030504040204" pitchFamily="34" charset="0"/>
                <a:ea typeface="Tahoma" panose="020B0604030504040204" pitchFamily="34" charset="0"/>
                <a:cs typeface="Tahoma" panose="020B0604030504040204" pitchFamily="34" charset="0"/>
              </a:rPr>
              <a:t>Lower mortality rate and healthcare costs</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models were built by data extracted from a regional health system, Sanford</a:t>
            </a:r>
          </a:p>
          <a:p>
            <a:pPr lvl="1"/>
            <a:r>
              <a:rPr lang="en-US" sz="1800" dirty="0">
                <a:latin typeface="Tahoma" panose="020B0604030504040204" pitchFamily="34" charset="0"/>
                <a:ea typeface="Tahoma" panose="020B0604030504040204" pitchFamily="34" charset="0"/>
                <a:cs typeface="Tahoma" panose="020B0604030504040204" pitchFamily="34" charset="0"/>
              </a:rPr>
              <a:t>120,495 patients aged from 20 to 80 in Sioux Falls, SD</a:t>
            </a:r>
          </a:p>
          <a:p>
            <a:endParaRPr lang="en-US" sz="2200" dirty="0"/>
          </a:p>
          <a:p>
            <a:pPr lvl="1"/>
            <a:endParaRPr lang="en-US" sz="2200" dirty="0"/>
          </a:p>
        </p:txBody>
      </p:sp>
      <p:sp>
        <p:nvSpPr>
          <p:cNvPr id="4" name="Slide Number Placeholder 3">
            <a:extLst>
              <a:ext uri="{FF2B5EF4-FFF2-40B4-BE49-F238E27FC236}">
                <a16:creationId xmlns:a16="http://schemas.microsoft.com/office/drawing/2014/main" id="{276A530F-72B9-4F49-9529-CEE6364A72FA}"/>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182176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PREDICTION RESULTS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eGFR prediction is evaluated by </a:t>
                </a:r>
                <a14:m>
                  <m:oMath xmlns:m="http://schemas.openxmlformats.org/officeDocument/2006/math">
                    <m:sSup>
                      <m:sSupPr>
                        <m:ctrlPr>
                          <a:rPr lang="en-US" sz="2600" b="0" i="1" smtClean="0">
                            <a:solidFill>
                              <a:schemeClr val="tx2"/>
                            </a:solidFill>
                            <a:latin typeface="Cambria Math" panose="02040503050406030204" pitchFamily="18" charset="0"/>
                          </a:rPr>
                        </m:ctrlPr>
                      </m:sSupPr>
                      <m:e>
                        <m:r>
                          <a:rPr lang="en-US" sz="2600" b="0" i="1" smtClean="0">
                            <a:solidFill>
                              <a:schemeClr val="tx2"/>
                            </a:solidFill>
                            <a:latin typeface="Cambria Math" panose="02040503050406030204" pitchFamily="18" charset="0"/>
                          </a:rPr>
                          <m:t>𝑅</m:t>
                        </m:r>
                      </m:e>
                      <m:sup>
                        <m:r>
                          <a:rPr lang="en-US" sz="2600" b="0" i="1" smtClean="0">
                            <a:solidFill>
                              <a:schemeClr val="tx2"/>
                            </a:solidFill>
                            <a:latin typeface="Cambria Math" panose="02040503050406030204" pitchFamily="18" charset="0"/>
                          </a:rPr>
                          <m:t>2</m:t>
                        </m:r>
                      </m:sup>
                    </m:sSup>
                  </m:oMath>
                </a14:m>
                <a:r>
                  <a:rPr lang="en-US" sz="1800" dirty="0">
                    <a:latin typeface="Tahoma" panose="020B0604030504040204" pitchFamily="34" charset="0"/>
                    <a:ea typeface="Tahoma" panose="020B0604030504040204" pitchFamily="34" charset="0"/>
                    <a:cs typeface="Tahoma" panose="020B0604030504040204" pitchFamily="34" charset="0"/>
                  </a:rPr>
                  <a:t>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and Root of Mean Squared Error</a:t>
                </a:r>
                <a:endParaRPr lang="en-US" sz="1800" dirty="0">
                  <a:solidFill>
                    <a:schemeClr val="tx2"/>
                  </a:solidFill>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Choice>
        <mc:Fallback xmlns="">
          <p:sp>
            <p:nvSpPr>
              <p:cNvPr id="3" name="Content Placeholder 2">
                <a:extLst>
                  <a:ext uri="{FF2B5EF4-FFF2-40B4-BE49-F238E27FC236}">
                    <a16:creationId xmlns:a16="http://schemas.microsoft.com/office/drawing/2014/main" id="{EDF8D676-345B-4457-8065-AFE039BCBCF4}"/>
                  </a:ext>
                </a:extLst>
              </p:cNvPr>
              <p:cNvSpPr>
                <a:spLocks noGrp="1" noRot="1" noChangeAspect="1" noMove="1" noResize="1" noEditPoints="1" noAdjustHandles="1" noChangeArrowheads="1" noChangeShapeType="1" noTextEdit="1"/>
              </p:cNvSpPr>
              <p:nvPr>
                <p:ph idx="1"/>
              </p:nvPr>
            </p:nvSpPr>
            <p:spPr>
              <a:blipFill>
                <a:blip r:embed="rId3"/>
                <a:stretch>
                  <a:fillRect l="-1308" t="-30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FF0A951-6965-455B-8449-A5D4992FD6D4}"/>
              </a:ext>
            </a:extLst>
          </p:cNvPr>
          <p:cNvPicPr>
            <a:picLocks noChangeAspect="1"/>
          </p:cNvPicPr>
          <p:nvPr/>
        </p:nvPicPr>
        <p:blipFill>
          <a:blip r:embed="rId4"/>
          <a:stretch>
            <a:fillRect/>
          </a:stretch>
        </p:blipFill>
        <p:spPr>
          <a:xfrm>
            <a:off x="2346324" y="2514600"/>
            <a:ext cx="7496175" cy="3314700"/>
          </a:xfrm>
          <a:prstGeom prst="rect">
            <a:avLst/>
          </a:prstGeom>
        </p:spPr>
      </p:pic>
      <p:sp>
        <p:nvSpPr>
          <p:cNvPr id="4" name="Slide Number Placeholder 3">
            <a:extLst>
              <a:ext uri="{FF2B5EF4-FFF2-40B4-BE49-F238E27FC236}">
                <a16:creationId xmlns:a16="http://schemas.microsoft.com/office/drawing/2014/main" id="{A80FDF4A-DBB9-F742-AA3E-365775E71282}"/>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27930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9585</TotalTime>
  <Words>2837</Words>
  <Application>Microsoft Office PowerPoint</Application>
  <PresentationFormat>Custom</PresentationFormat>
  <Paragraphs>280</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Cambria Math</vt:lpstr>
      <vt:lpstr>Euphemia</vt:lpstr>
      <vt:lpstr>Tahoma</vt:lpstr>
      <vt:lpstr>Wingdings</vt:lpstr>
      <vt:lpstr>Math 16x9</vt:lpstr>
      <vt:lpstr>Computational Techniques in Bioinformatics and Biomedical Data Analysis</vt:lpstr>
      <vt:lpstr>OUTLINES</vt:lpstr>
      <vt:lpstr>SELF-INTRODUCTION Background</vt:lpstr>
      <vt:lpstr>SELF-INTRODUCTION Publications</vt:lpstr>
      <vt:lpstr>Skills</vt:lpstr>
      <vt:lpstr>WHY NEED COMPUTATIONAL METHODS?</vt:lpstr>
      <vt:lpstr>RESEARCH PROJECTS</vt:lpstr>
      <vt:lpstr>PREDICTING OUTCOMES OF CKD FROM EMR DATA</vt:lpstr>
      <vt:lpstr>PREDICTION RESULTS </vt:lpstr>
      <vt:lpstr>RESEARCH PROJECTS</vt:lpstr>
      <vt:lpstr>A FEATURE EXTRACTION AND SELECTION PYTHON TOOL FOR SEQUENCING DATA</vt:lpstr>
      <vt:lpstr>OVERVIEW OF TOOL</vt:lpstr>
      <vt:lpstr>APPLICATION</vt:lpstr>
      <vt:lpstr>RESEARCH PROJECTS</vt:lpstr>
      <vt:lpstr>SINGLE-CELL RNA-SEQ ANALYSIS</vt:lpstr>
      <vt:lpstr>CELL TYPE PREDICTION FROM scRNA-seq</vt:lpstr>
      <vt:lpstr>CELL TYPE CLASSIFICATION FROM scRNA-seq</vt:lpstr>
      <vt:lpstr>RESEARCH PROJECTS</vt:lpstr>
      <vt:lpstr>GENEQC</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Machine learning methods to Bioinformatics &amp; Biomedical Data</dc:title>
  <dc:creator>Gu Shaopeng</dc:creator>
  <cp:lastModifiedBy>Ma, Anjun</cp:lastModifiedBy>
  <cp:revision>224</cp:revision>
  <dcterms:created xsi:type="dcterms:W3CDTF">2019-04-23T14:49:08Z</dcterms:created>
  <dcterms:modified xsi:type="dcterms:W3CDTF">2019-05-20T06:58:12Z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