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329" r:id="rId3"/>
    <p:sldId id="330" r:id="rId4"/>
    <p:sldId id="331" r:id="rId5"/>
    <p:sldId id="332" r:id="rId6"/>
    <p:sldId id="334" r:id="rId7"/>
    <p:sldId id="335" r:id="rId8"/>
    <p:sldId id="336" r:id="rId9"/>
    <p:sldId id="337" r:id="rId10"/>
    <p:sldId id="338" r:id="rId11"/>
    <p:sldId id="341" r:id="rId12"/>
    <p:sldId id="339" r:id="rId13"/>
    <p:sldId id="340" r:id="rId14"/>
    <p:sldId id="342" r:id="rId15"/>
    <p:sldId id="343" r:id="rId16"/>
    <p:sldId id="344" r:id="rId17"/>
    <p:sldId id="345" r:id="rId18"/>
    <p:sldId id="346" r:id="rId19"/>
    <p:sldId id="347" r:id="rId20"/>
    <p:sldId id="350" r:id="rId21"/>
    <p:sldId id="348" r:id="rId22"/>
    <p:sldId id="349" r:id="rId23"/>
    <p:sldId id="299" r:id="rId24"/>
    <p:sldId id="273" r:id="rId25"/>
    <p:sldId id="321" r:id="rId26"/>
    <p:sldId id="280" r:id="rId27"/>
    <p:sldId id="284" r:id="rId28"/>
    <p:sldId id="325" r:id="rId29"/>
    <p:sldId id="300" r:id="rId30"/>
    <p:sldId id="289" r:id="rId31"/>
    <p:sldId id="326" r:id="rId32"/>
    <p:sldId id="323" r:id="rId33"/>
    <p:sldId id="324" r:id="rId34"/>
    <p:sldId id="317" r:id="rId35"/>
    <p:sldId id="327" r:id="rId36"/>
    <p:sldId id="293" r:id="rId37"/>
    <p:sldId id="322" r:id="rId38"/>
    <p:sldId id="308"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62" autoAdjust="0"/>
    <p:restoredTop sz="89898" autoAdjust="0"/>
  </p:normalViewPr>
  <p:slideViewPr>
    <p:cSldViewPr showGuides="1">
      <p:cViewPr varScale="1">
        <p:scale>
          <a:sx n="118" d="100"/>
          <a:sy n="118" d="100"/>
        </p:scale>
        <p:origin x="528"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A4B52-F070-41C7-BE90-6279B8D99722}"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857952AB-3D34-4922-AC5B-16CE5FB8B915}">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Chapter 1</a:t>
          </a:r>
        </a:p>
      </dgm:t>
    </dgm:pt>
    <dgm:pt modelId="{26654FF5-AAA7-4504-8294-F5F6D6865C82}" type="parTrans" cxnId="{644F7EBB-9941-4F08-A1A5-C3B6AF437B29}">
      <dgm:prSet/>
      <dgm:spPr/>
      <dgm:t>
        <a:bodyPr/>
        <a:lstStyle/>
        <a:p>
          <a:endParaRPr lang="en-US"/>
        </a:p>
      </dgm:t>
    </dgm:pt>
    <dgm:pt modelId="{82E99814-8C78-45ED-BF7F-69DBD6DA2674}" type="sibTrans" cxnId="{644F7EBB-9941-4F08-A1A5-C3B6AF437B29}">
      <dgm:prSet/>
      <dgm:spPr/>
      <dgm:t>
        <a:bodyPr/>
        <a:lstStyle/>
        <a:p>
          <a:endParaRPr lang="en-US"/>
        </a:p>
      </dgm:t>
    </dgm:pt>
    <dgm:pt modelId="{7B98946C-F54B-4CD9-8B8A-B50F9083CDE1}">
      <dgm:prSet phldrT="[Text]" custT="1"/>
      <dgm:spPr/>
      <dgm:t>
        <a:bodyPr/>
        <a:lstStyle/>
        <a:p>
          <a:pPr algn="l"/>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p>
      </dgm:t>
    </dgm:pt>
    <dgm:pt modelId="{7164886B-82E4-4AEC-B7C5-B88FF97A7F28}" type="parTrans" cxnId="{943E6FAA-A8B4-4E3B-8826-04A8112999D9}">
      <dgm:prSet/>
      <dgm:spPr/>
      <dgm:t>
        <a:bodyPr/>
        <a:lstStyle/>
        <a:p>
          <a:endParaRPr lang="en-US"/>
        </a:p>
      </dgm:t>
    </dgm:pt>
    <dgm:pt modelId="{73E21140-4A81-45EA-944B-296E3BD12E21}" type="sibTrans" cxnId="{943E6FAA-A8B4-4E3B-8826-04A8112999D9}">
      <dgm:prSet/>
      <dgm:spPr/>
      <dgm:t>
        <a:bodyPr/>
        <a:lstStyle/>
        <a:p>
          <a:endParaRPr lang="en-US"/>
        </a:p>
      </dgm:t>
    </dgm:pt>
    <dgm:pt modelId="{4F04C08C-41F2-46D6-B7F8-4B650ED7D734}">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Next-Generation Sequencing Data</a:t>
          </a:r>
        </a:p>
      </dgm:t>
    </dgm:pt>
    <dgm:pt modelId="{1A6CF39D-AA1A-4FFC-A592-9AC3277F5EAB}" type="parTrans" cxnId="{81DBAAC1-577D-445F-9C3D-9A34B802F110}">
      <dgm:prSet/>
      <dgm:spPr/>
      <dgm:t>
        <a:bodyPr/>
        <a:lstStyle/>
        <a:p>
          <a:endParaRPr lang="en-US"/>
        </a:p>
      </dgm:t>
    </dgm:pt>
    <dgm:pt modelId="{DE60CB9A-62C1-43EA-BB78-BB28CE6EF7F7}" type="sibTrans" cxnId="{81DBAAC1-577D-445F-9C3D-9A34B802F110}">
      <dgm:prSet/>
      <dgm:spPr/>
      <dgm:t>
        <a:bodyPr/>
        <a:lstStyle/>
        <a:p>
          <a:endParaRPr lang="en-US"/>
        </a:p>
      </dgm:t>
    </dgm:pt>
    <dgm:pt modelId="{831B8A89-E88A-41EB-A783-17BEDC0DF17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Chapter 2</a:t>
          </a:r>
        </a:p>
      </dgm:t>
    </dgm:pt>
    <dgm:pt modelId="{EAD961A0-9F2E-433F-AD60-934A67DF0F10}" type="parTrans" cxnId="{F847BB3F-85C0-4A4B-B5EB-6811343D2E68}">
      <dgm:prSet/>
      <dgm:spPr/>
      <dgm:t>
        <a:bodyPr/>
        <a:lstStyle/>
        <a:p>
          <a:endParaRPr lang="en-US"/>
        </a:p>
      </dgm:t>
    </dgm:pt>
    <dgm:pt modelId="{8E18AC99-A179-4F72-B919-73755D3BF71C}" type="sibTrans" cxnId="{F847BB3F-85C0-4A4B-B5EB-6811343D2E68}">
      <dgm:prSet/>
      <dgm:spPr/>
      <dgm:t>
        <a:bodyPr/>
        <a:lstStyle/>
        <a:p>
          <a:endParaRPr lang="en-US"/>
        </a:p>
      </dgm:t>
    </dgm:pt>
    <dgm:pt modelId="{85C28359-8664-42C4-9DCC-E681E40D1AC2}">
      <dgm:prSet phldrT="[Text]" custT="1"/>
      <dgm:spPr/>
      <dgm:t>
        <a:bodyPr/>
        <a:lstStyle/>
        <a:p>
          <a:pPr algn="l"/>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Tools Development</a:t>
          </a:r>
        </a:p>
      </dgm:t>
    </dgm:pt>
    <dgm:pt modelId="{2EB53A92-85D5-4451-BD07-327F285F5E09}" type="parTrans" cxnId="{A1736ECF-1CFF-4942-BAC7-BD6E64D0BCA0}">
      <dgm:prSet/>
      <dgm:spPr/>
      <dgm:t>
        <a:bodyPr/>
        <a:lstStyle/>
        <a:p>
          <a:endParaRPr lang="en-US"/>
        </a:p>
      </dgm:t>
    </dgm:pt>
    <dgm:pt modelId="{4ECC625E-D7B7-4955-91CF-E31CE80D3575}" type="sibTrans" cxnId="{A1736ECF-1CFF-4942-BAC7-BD6E64D0BCA0}">
      <dgm:prSet/>
      <dgm:spPr/>
      <dgm:t>
        <a:bodyPr/>
        <a:lstStyle/>
        <a:p>
          <a:endParaRPr lang="en-US"/>
        </a:p>
      </dgm:t>
    </dgm:pt>
    <dgm:pt modelId="{8D46C442-5FCD-48EB-BE51-FF542FED8777}">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Sequencing Data Analysis</a:t>
          </a:r>
        </a:p>
      </dgm:t>
    </dgm:pt>
    <dgm:pt modelId="{23E11E50-7EC5-4210-B928-3D7A3891444A}" type="parTrans" cxnId="{5410FA90-9E7C-48DA-B972-3BE28430F651}">
      <dgm:prSet/>
      <dgm:spPr/>
      <dgm:t>
        <a:bodyPr/>
        <a:lstStyle/>
        <a:p>
          <a:endParaRPr lang="en-US"/>
        </a:p>
      </dgm:t>
    </dgm:pt>
    <dgm:pt modelId="{267D1FF9-D03F-413E-B42B-C00EBB713A66}" type="sibTrans" cxnId="{5410FA90-9E7C-48DA-B972-3BE28430F651}">
      <dgm:prSet/>
      <dgm:spPr/>
      <dgm:t>
        <a:bodyPr/>
        <a:lstStyle/>
        <a:p>
          <a:endParaRPr lang="en-US"/>
        </a:p>
      </dgm:t>
    </dgm:pt>
    <dgm:pt modelId="{80EAABD8-B22A-4B35-B143-80B96D6A9F0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Chapter 3</a:t>
          </a:r>
        </a:p>
      </dgm:t>
    </dgm:pt>
    <dgm:pt modelId="{6DBBB7AC-07AD-4D43-AFD9-8D3E87BD37E6}" type="parTrans" cxnId="{A2E6E6A3-4CC1-4B20-86B0-BFA3AA0FB90B}">
      <dgm:prSet/>
      <dgm:spPr/>
      <dgm:t>
        <a:bodyPr/>
        <a:lstStyle/>
        <a:p>
          <a:endParaRPr lang="en-US"/>
        </a:p>
      </dgm:t>
    </dgm:pt>
    <dgm:pt modelId="{56A3E71B-6329-407F-976C-8EABE9892EC3}" type="sibTrans" cxnId="{A2E6E6A3-4CC1-4B20-86B0-BFA3AA0FB90B}">
      <dgm:prSet/>
      <dgm:spPr/>
      <dgm:t>
        <a:bodyPr/>
        <a:lstStyle/>
        <a:p>
          <a:endParaRPr lang="en-US"/>
        </a:p>
      </dgm:t>
    </dgm:pt>
    <dgm:pt modelId="{34519F27-6EC4-4483-B28C-6024FF5E8182}">
      <dgm:prSet phldrT="[Text]" custT="1"/>
      <dgm:spPr/>
      <dgm:t>
        <a:bodyPr/>
        <a:lstStyle/>
        <a:p>
          <a:pPr algn="l"/>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Collaborative Efforts</a:t>
          </a:r>
        </a:p>
      </dgm:t>
    </dgm:pt>
    <dgm:pt modelId="{4235C371-F5E5-4206-A3AA-B538845948CA}" type="parTrans" cxnId="{A7E4C51D-72DB-49AE-9960-270C64789D6F}">
      <dgm:prSet/>
      <dgm:spPr/>
      <dgm:t>
        <a:bodyPr/>
        <a:lstStyle/>
        <a:p>
          <a:endParaRPr lang="en-US"/>
        </a:p>
      </dgm:t>
    </dgm:pt>
    <dgm:pt modelId="{AE667756-12AF-4D12-B8F0-3A0507FE770C}" type="sibTrans" cxnId="{A7E4C51D-72DB-49AE-9960-270C64789D6F}">
      <dgm:prSet/>
      <dgm:spPr/>
      <dgm:t>
        <a:bodyPr/>
        <a:lstStyle/>
        <a:p>
          <a:endParaRPr lang="en-US"/>
        </a:p>
      </dgm:t>
    </dgm:pt>
    <dgm:pt modelId="{9025CDC5-C280-4F68-B10E-F5B0CBB3C523}">
      <dgm:prSet phldrT="[Text]" custT="1"/>
      <dgm:spPr/>
      <dgm:t>
        <a:bodyPr/>
        <a:lstStyle/>
        <a:p>
          <a:r>
            <a:rPr lang="en-US" sz="2000" dirty="0" err="1">
              <a:solidFill>
                <a:schemeClr val="tx2"/>
              </a:solidFill>
              <a:latin typeface="Tahoma" panose="020B0604030504040204" pitchFamily="34" charset="0"/>
              <a:ea typeface="Tahoma" panose="020B0604030504040204" pitchFamily="34" charset="0"/>
              <a:cs typeface="Tahoma" panose="020B0604030504040204" pitchFamily="34" charset="0"/>
            </a:rPr>
            <a:t>GeneQC</a:t>
          </a:r>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dgm:t>
    </dgm:pt>
    <dgm:pt modelId="{EF2A727D-25EB-4CB2-9DD6-4A49CA456B58}" type="parTrans" cxnId="{7B52171C-6978-466B-B552-6532A9312096}">
      <dgm:prSet/>
      <dgm:spPr/>
      <dgm:t>
        <a:bodyPr/>
        <a:lstStyle/>
        <a:p>
          <a:endParaRPr lang="en-US"/>
        </a:p>
      </dgm:t>
    </dgm:pt>
    <dgm:pt modelId="{897D2B79-B8E7-4573-98D8-EA2460AC01D5}" type="sibTrans" cxnId="{7B52171C-6978-466B-B552-6532A9312096}">
      <dgm:prSet/>
      <dgm:spPr/>
      <dgm:t>
        <a:bodyPr/>
        <a:lstStyle/>
        <a:p>
          <a:endParaRPr lang="en-US"/>
        </a:p>
      </dgm:t>
    </dgm:pt>
    <dgm:pt modelId="{66741E1A-246C-4D6D-9249-8AF4EFF00167}">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EMR Data</a:t>
          </a:r>
        </a:p>
      </dgm:t>
    </dgm:pt>
    <dgm:pt modelId="{D203AC82-8C89-48DF-9991-434CCF4A3C87}" type="parTrans" cxnId="{FC68CD7A-6EDF-4ADB-945D-699EAB2943E5}">
      <dgm:prSet/>
      <dgm:spPr/>
      <dgm:t>
        <a:bodyPr/>
        <a:lstStyle/>
        <a:p>
          <a:endParaRPr lang="en-US"/>
        </a:p>
      </dgm:t>
    </dgm:pt>
    <dgm:pt modelId="{83B765DA-5996-47BA-B001-5B275E80837C}" type="sibTrans" cxnId="{FC68CD7A-6EDF-4ADB-945D-699EAB2943E5}">
      <dgm:prSet/>
      <dgm:spPr/>
      <dgm:t>
        <a:bodyPr/>
        <a:lstStyle/>
        <a:p>
          <a:endParaRPr lang="en-US"/>
        </a:p>
      </dgm:t>
    </dgm:pt>
    <dgm:pt modelId="{DE64B1E5-8516-4C14-A0C6-184F36F7588E}">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Machine Learning for Data Analysis</a:t>
          </a:r>
        </a:p>
      </dgm:t>
    </dgm:pt>
    <dgm:pt modelId="{20019186-AA08-475A-8895-154459A07D17}" type="parTrans" cxnId="{D91EC41C-E3D1-447F-9624-360150F84EE9}">
      <dgm:prSet/>
      <dgm:spPr/>
      <dgm:t>
        <a:bodyPr/>
        <a:lstStyle/>
        <a:p>
          <a:endParaRPr lang="en-US"/>
        </a:p>
      </dgm:t>
    </dgm:pt>
    <dgm:pt modelId="{08CD0FEB-E663-4468-9443-E1D1207D2A06}" type="sibTrans" cxnId="{D91EC41C-E3D1-447F-9624-360150F84EE9}">
      <dgm:prSet/>
      <dgm:spPr/>
      <dgm:t>
        <a:bodyPr/>
        <a:lstStyle/>
        <a:p>
          <a:endParaRPr lang="en-US"/>
        </a:p>
      </dgm:t>
    </dgm:pt>
    <dgm:pt modelId="{13191EEA-DE2E-49FD-B7A0-6F1E54DE126A}">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EMR Data Analysis</a:t>
          </a:r>
        </a:p>
      </dgm:t>
    </dgm:pt>
    <dgm:pt modelId="{C482A35C-BBB6-49FB-9B65-D96CA98E891F}" type="parTrans" cxnId="{8645F2F6-FDF7-4A64-BB37-BC82E2BB1ABE}">
      <dgm:prSet/>
      <dgm:spPr/>
      <dgm:t>
        <a:bodyPr/>
        <a:lstStyle/>
        <a:p>
          <a:endParaRPr lang="en-US"/>
        </a:p>
      </dgm:t>
    </dgm:pt>
    <dgm:pt modelId="{485A7298-99FD-479F-B895-0BC590047297}" type="sibTrans" cxnId="{8645F2F6-FDF7-4A64-BB37-BC82E2BB1ABE}">
      <dgm:prSet/>
      <dgm:spPr/>
      <dgm:t>
        <a:bodyPr/>
        <a:lstStyle/>
        <a:p>
          <a:endParaRPr lang="en-US"/>
        </a:p>
      </dgm:t>
    </dgm:pt>
    <dgm:pt modelId="{09BB0B1D-1A95-41B8-BE94-F1C8009B7AB5}">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Chapter 4</a:t>
          </a:r>
        </a:p>
      </dgm:t>
    </dgm:pt>
    <dgm:pt modelId="{2C808BEF-3295-4BD8-9A16-9CC536CB2885}" type="parTrans" cxnId="{C0758D07-E8FB-4812-B308-7D3035BD6D13}">
      <dgm:prSet/>
      <dgm:spPr/>
      <dgm:t>
        <a:bodyPr/>
        <a:lstStyle/>
        <a:p>
          <a:endParaRPr lang="en-US"/>
        </a:p>
      </dgm:t>
    </dgm:pt>
    <dgm:pt modelId="{DE1D61D3-E8F6-4A74-95A5-435E9C7482B7}" type="sibTrans" cxnId="{C0758D07-E8FB-4812-B308-7D3035BD6D13}">
      <dgm:prSet/>
      <dgm:spPr/>
      <dgm:t>
        <a:bodyPr/>
        <a:lstStyle/>
        <a:p>
          <a:endParaRPr lang="en-US"/>
        </a:p>
      </dgm:t>
    </dgm:pt>
    <dgm:pt modelId="{AA58BD0F-66F1-49BC-A788-2E8B490A8945}">
      <dgm:prSet phldrT="[Text]" custT="1"/>
      <dgm:spPr/>
      <dgm:t>
        <a:bodyPr/>
        <a:lstStyle/>
        <a:p>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Glycine Max RNA sequencing Analysis</a:t>
          </a:r>
        </a:p>
      </dgm:t>
    </dgm:pt>
    <dgm:pt modelId="{03660162-B363-4503-9282-43A630C2864B}" type="parTrans" cxnId="{8494F04E-7113-4596-A12E-5678A5D821F1}">
      <dgm:prSet/>
      <dgm:spPr/>
      <dgm:t>
        <a:bodyPr/>
        <a:lstStyle/>
        <a:p>
          <a:endParaRPr lang="en-US"/>
        </a:p>
      </dgm:t>
    </dgm:pt>
    <dgm:pt modelId="{06C10B25-DF38-49BB-839D-C4AEFF16865D}" type="sibTrans" cxnId="{8494F04E-7113-4596-A12E-5678A5D821F1}">
      <dgm:prSet/>
      <dgm:spPr/>
      <dgm:t>
        <a:bodyPr/>
        <a:lstStyle/>
        <a:p>
          <a:endParaRPr lang="en-US"/>
        </a:p>
      </dgm:t>
    </dgm:pt>
    <dgm:pt modelId="{8C6A7634-4946-4242-AF5B-233553CFF946}">
      <dgm:prSet phldrT="[Text]" custT="1"/>
      <dgm:spPr/>
      <dgm:t>
        <a:bodyPr/>
        <a:lstStyle/>
        <a:p>
          <a:pPr algn="l"/>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Discussion</a:t>
          </a:r>
        </a:p>
      </dgm:t>
    </dgm:pt>
    <dgm:pt modelId="{DCA676B0-4196-45CC-8205-458EA6326CA2}" type="parTrans" cxnId="{AF61FDEE-7235-4A76-ACB4-99B433D1F759}">
      <dgm:prSet/>
      <dgm:spPr/>
      <dgm:t>
        <a:bodyPr/>
        <a:lstStyle/>
        <a:p>
          <a:endParaRPr lang="en-US"/>
        </a:p>
      </dgm:t>
    </dgm:pt>
    <dgm:pt modelId="{E87FA60D-080A-467C-B113-277E91BA9794}" type="sibTrans" cxnId="{AF61FDEE-7235-4A76-ACB4-99B433D1F759}">
      <dgm:prSet/>
      <dgm:spPr/>
      <dgm:t>
        <a:bodyPr/>
        <a:lstStyle/>
        <a:p>
          <a:endParaRPr lang="en-US"/>
        </a:p>
      </dgm:t>
    </dgm:pt>
    <dgm:pt modelId="{63DFBF18-B9ED-4725-953D-CB0736CFD71D}" type="pres">
      <dgm:prSet presAssocID="{07DA4B52-F070-41C7-BE90-6279B8D99722}" presName="Name0" presStyleCnt="0">
        <dgm:presLayoutVars>
          <dgm:chMax/>
          <dgm:chPref val="3"/>
          <dgm:dir/>
          <dgm:animOne val="branch"/>
          <dgm:animLvl val="lvl"/>
        </dgm:presLayoutVars>
      </dgm:prSet>
      <dgm:spPr/>
      <dgm:t>
        <a:bodyPr/>
        <a:lstStyle/>
        <a:p>
          <a:endParaRPr lang="en-US"/>
        </a:p>
      </dgm:t>
    </dgm:pt>
    <dgm:pt modelId="{B4291D07-18AA-424B-9443-18ACF8921318}" type="pres">
      <dgm:prSet presAssocID="{857952AB-3D34-4922-AC5B-16CE5FB8B915}" presName="composite" presStyleCnt="0"/>
      <dgm:spPr/>
    </dgm:pt>
    <dgm:pt modelId="{0954ED98-4B58-42D7-A148-9609C6DAC5AE}" type="pres">
      <dgm:prSet presAssocID="{857952AB-3D34-4922-AC5B-16CE5FB8B915}" presName="FirstChild" presStyleLbl="revTx" presStyleIdx="0" presStyleCnt="7">
        <dgm:presLayoutVars>
          <dgm:chMax val="0"/>
          <dgm:chPref val="0"/>
          <dgm:bulletEnabled val="1"/>
        </dgm:presLayoutVars>
      </dgm:prSet>
      <dgm:spPr/>
      <dgm:t>
        <a:bodyPr/>
        <a:lstStyle/>
        <a:p>
          <a:endParaRPr lang="en-US"/>
        </a:p>
      </dgm:t>
    </dgm:pt>
    <dgm:pt modelId="{BD010BA0-6E5B-4E49-A69F-C864781B4839}" type="pres">
      <dgm:prSet presAssocID="{857952AB-3D34-4922-AC5B-16CE5FB8B915}" presName="Parent" presStyleLbl="alignNode1" presStyleIdx="0" presStyleCnt="4">
        <dgm:presLayoutVars>
          <dgm:chMax val="3"/>
          <dgm:chPref val="3"/>
          <dgm:bulletEnabled val="1"/>
        </dgm:presLayoutVars>
      </dgm:prSet>
      <dgm:spPr/>
      <dgm:t>
        <a:bodyPr/>
        <a:lstStyle/>
        <a:p>
          <a:endParaRPr lang="en-US"/>
        </a:p>
      </dgm:t>
    </dgm:pt>
    <dgm:pt modelId="{5B7343AA-762D-4F1F-B50C-2D384EBD91D2}" type="pres">
      <dgm:prSet presAssocID="{857952AB-3D34-4922-AC5B-16CE5FB8B915}" presName="Accent" presStyleLbl="parChTrans1D1" presStyleIdx="0" presStyleCnt="4"/>
      <dgm:spPr/>
    </dgm:pt>
    <dgm:pt modelId="{E821616F-34EF-4161-887A-329CCCC739DF}" type="pres">
      <dgm:prSet presAssocID="{857952AB-3D34-4922-AC5B-16CE5FB8B915}" presName="Child" presStyleLbl="revTx" presStyleIdx="1" presStyleCnt="7" custScaleY="69137">
        <dgm:presLayoutVars>
          <dgm:chMax val="0"/>
          <dgm:chPref val="0"/>
          <dgm:bulletEnabled val="1"/>
        </dgm:presLayoutVars>
      </dgm:prSet>
      <dgm:spPr/>
      <dgm:t>
        <a:bodyPr/>
        <a:lstStyle/>
        <a:p>
          <a:endParaRPr lang="en-US"/>
        </a:p>
      </dgm:t>
    </dgm:pt>
    <dgm:pt modelId="{826834AB-DCC8-4E03-98C2-652FD30BAD1F}" type="pres">
      <dgm:prSet presAssocID="{82E99814-8C78-45ED-BF7F-69DBD6DA2674}" presName="sibTrans" presStyleCnt="0"/>
      <dgm:spPr/>
    </dgm:pt>
    <dgm:pt modelId="{1EE205FC-E189-4EA7-918C-551AF16CEBDF}" type="pres">
      <dgm:prSet presAssocID="{831B8A89-E88A-41EB-A783-17BEDC0DF17A}" presName="composite" presStyleCnt="0"/>
      <dgm:spPr/>
    </dgm:pt>
    <dgm:pt modelId="{52E3C9A1-5331-40B1-8819-5D33CE3EAD14}" type="pres">
      <dgm:prSet presAssocID="{831B8A89-E88A-41EB-A783-17BEDC0DF17A}" presName="FirstChild" presStyleLbl="revTx" presStyleIdx="2" presStyleCnt="7">
        <dgm:presLayoutVars>
          <dgm:chMax val="0"/>
          <dgm:chPref val="0"/>
          <dgm:bulletEnabled val="1"/>
        </dgm:presLayoutVars>
      </dgm:prSet>
      <dgm:spPr/>
      <dgm:t>
        <a:bodyPr/>
        <a:lstStyle/>
        <a:p>
          <a:endParaRPr lang="en-US"/>
        </a:p>
      </dgm:t>
    </dgm:pt>
    <dgm:pt modelId="{82C6A061-3EA2-446B-BFE7-F238C377EDBE}" type="pres">
      <dgm:prSet presAssocID="{831B8A89-E88A-41EB-A783-17BEDC0DF17A}" presName="Parent" presStyleLbl="alignNode1" presStyleIdx="1" presStyleCnt="4">
        <dgm:presLayoutVars>
          <dgm:chMax val="3"/>
          <dgm:chPref val="3"/>
          <dgm:bulletEnabled val="1"/>
        </dgm:presLayoutVars>
      </dgm:prSet>
      <dgm:spPr/>
      <dgm:t>
        <a:bodyPr/>
        <a:lstStyle/>
        <a:p>
          <a:endParaRPr lang="en-US"/>
        </a:p>
      </dgm:t>
    </dgm:pt>
    <dgm:pt modelId="{EC3EF5E9-6866-49C6-B020-DD3161ADF7BA}" type="pres">
      <dgm:prSet presAssocID="{831B8A89-E88A-41EB-A783-17BEDC0DF17A}" presName="Accent" presStyleLbl="parChTrans1D1" presStyleIdx="1" presStyleCnt="4"/>
      <dgm:spPr/>
    </dgm:pt>
    <dgm:pt modelId="{553F7171-A07C-43DF-A8D0-E68EBBD0D9F9}" type="pres">
      <dgm:prSet presAssocID="{831B8A89-E88A-41EB-A783-17BEDC0DF17A}" presName="Child" presStyleLbl="revTx" presStyleIdx="3" presStyleCnt="7" custScaleY="48730">
        <dgm:presLayoutVars>
          <dgm:chMax val="0"/>
          <dgm:chPref val="0"/>
          <dgm:bulletEnabled val="1"/>
        </dgm:presLayoutVars>
      </dgm:prSet>
      <dgm:spPr/>
      <dgm:t>
        <a:bodyPr/>
        <a:lstStyle/>
        <a:p>
          <a:endParaRPr lang="en-US"/>
        </a:p>
      </dgm:t>
    </dgm:pt>
    <dgm:pt modelId="{6308057B-CB4D-44D5-A374-4418AA538A71}" type="pres">
      <dgm:prSet presAssocID="{8E18AC99-A179-4F72-B919-73755D3BF71C}" presName="sibTrans" presStyleCnt="0"/>
      <dgm:spPr/>
    </dgm:pt>
    <dgm:pt modelId="{4E179936-AB4B-4A68-8900-B03A175D321D}" type="pres">
      <dgm:prSet presAssocID="{80EAABD8-B22A-4B35-B143-80B96D6A9F0B}" presName="composite" presStyleCnt="0"/>
      <dgm:spPr/>
    </dgm:pt>
    <dgm:pt modelId="{73BCF557-FC1B-410C-99F9-53A80D400EAB}" type="pres">
      <dgm:prSet presAssocID="{80EAABD8-B22A-4B35-B143-80B96D6A9F0B}" presName="FirstChild" presStyleLbl="revTx" presStyleIdx="4" presStyleCnt="7">
        <dgm:presLayoutVars>
          <dgm:chMax val="0"/>
          <dgm:chPref val="0"/>
          <dgm:bulletEnabled val="1"/>
        </dgm:presLayoutVars>
      </dgm:prSet>
      <dgm:spPr/>
      <dgm:t>
        <a:bodyPr/>
        <a:lstStyle/>
        <a:p>
          <a:endParaRPr lang="en-US"/>
        </a:p>
      </dgm:t>
    </dgm:pt>
    <dgm:pt modelId="{A42585E1-5646-4C0F-8699-8F8CEB375A97}" type="pres">
      <dgm:prSet presAssocID="{80EAABD8-B22A-4B35-B143-80B96D6A9F0B}" presName="Parent" presStyleLbl="alignNode1" presStyleIdx="2" presStyleCnt="4">
        <dgm:presLayoutVars>
          <dgm:chMax val="3"/>
          <dgm:chPref val="3"/>
          <dgm:bulletEnabled val="1"/>
        </dgm:presLayoutVars>
      </dgm:prSet>
      <dgm:spPr/>
      <dgm:t>
        <a:bodyPr/>
        <a:lstStyle/>
        <a:p>
          <a:endParaRPr lang="en-US"/>
        </a:p>
      </dgm:t>
    </dgm:pt>
    <dgm:pt modelId="{597E9F3C-9F26-4A25-A7B1-97D1ECA5E54A}" type="pres">
      <dgm:prSet presAssocID="{80EAABD8-B22A-4B35-B143-80B96D6A9F0B}" presName="Accent" presStyleLbl="parChTrans1D1" presStyleIdx="2" presStyleCnt="4"/>
      <dgm:spPr/>
    </dgm:pt>
    <dgm:pt modelId="{E213EFC8-81FB-4766-AB93-8FD68DD1716B}" type="pres">
      <dgm:prSet presAssocID="{80EAABD8-B22A-4B35-B143-80B96D6A9F0B}" presName="Child" presStyleLbl="revTx" presStyleIdx="5" presStyleCnt="7" custScaleY="47813">
        <dgm:presLayoutVars>
          <dgm:chMax val="0"/>
          <dgm:chPref val="0"/>
          <dgm:bulletEnabled val="1"/>
        </dgm:presLayoutVars>
      </dgm:prSet>
      <dgm:spPr/>
      <dgm:t>
        <a:bodyPr/>
        <a:lstStyle/>
        <a:p>
          <a:endParaRPr lang="en-US"/>
        </a:p>
      </dgm:t>
    </dgm:pt>
    <dgm:pt modelId="{4636C230-6C62-47E9-AC45-0CBE9DBC5DEF}" type="pres">
      <dgm:prSet presAssocID="{56A3E71B-6329-407F-976C-8EABE9892EC3}" presName="sibTrans" presStyleCnt="0"/>
      <dgm:spPr/>
    </dgm:pt>
    <dgm:pt modelId="{AF9959DB-8BBA-4AAE-A6EE-EB00BD38346D}" type="pres">
      <dgm:prSet presAssocID="{09BB0B1D-1A95-41B8-BE94-F1C8009B7AB5}" presName="composite" presStyleCnt="0"/>
      <dgm:spPr/>
    </dgm:pt>
    <dgm:pt modelId="{DE57815D-C7CA-49DD-8C76-8F313EBF4009}" type="pres">
      <dgm:prSet presAssocID="{09BB0B1D-1A95-41B8-BE94-F1C8009B7AB5}" presName="FirstChild" presStyleLbl="revTx" presStyleIdx="6" presStyleCnt="7">
        <dgm:presLayoutVars>
          <dgm:chMax val="0"/>
          <dgm:chPref val="0"/>
          <dgm:bulletEnabled val="1"/>
        </dgm:presLayoutVars>
      </dgm:prSet>
      <dgm:spPr/>
      <dgm:t>
        <a:bodyPr/>
        <a:lstStyle/>
        <a:p>
          <a:endParaRPr lang="en-US"/>
        </a:p>
      </dgm:t>
    </dgm:pt>
    <dgm:pt modelId="{C146826B-6746-4E10-B9B5-3C7C73724645}" type="pres">
      <dgm:prSet presAssocID="{09BB0B1D-1A95-41B8-BE94-F1C8009B7AB5}" presName="Parent" presStyleLbl="alignNode1" presStyleIdx="3" presStyleCnt="4">
        <dgm:presLayoutVars>
          <dgm:chMax val="3"/>
          <dgm:chPref val="3"/>
          <dgm:bulletEnabled val="1"/>
        </dgm:presLayoutVars>
      </dgm:prSet>
      <dgm:spPr/>
      <dgm:t>
        <a:bodyPr/>
        <a:lstStyle/>
        <a:p>
          <a:endParaRPr lang="en-US"/>
        </a:p>
      </dgm:t>
    </dgm:pt>
    <dgm:pt modelId="{3BE832D1-DAD6-4984-AB4D-33030394DCCF}" type="pres">
      <dgm:prSet presAssocID="{09BB0B1D-1A95-41B8-BE94-F1C8009B7AB5}" presName="Accent" presStyleLbl="parChTrans1D1" presStyleIdx="3" presStyleCnt="4"/>
      <dgm:spPr/>
    </dgm:pt>
  </dgm:ptLst>
  <dgm:cxnLst>
    <dgm:cxn modelId="{CB87DED8-187C-465C-AD14-C10C5666F8B0}" type="presOf" srcId="{8C6A7634-4946-4242-AF5B-233553CFF946}" destId="{DE57815D-C7CA-49DD-8C76-8F313EBF4009}" srcOrd="0" destOrd="0" presId="urn:microsoft.com/office/officeart/2011/layout/TabList"/>
    <dgm:cxn modelId="{FC68CD7A-6EDF-4ADB-945D-699EAB2943E5}" srcId="{857952AB-3D34-4922-AC5B-16CE5FB8B915}" destId="{66741E1A-246C-4D6D-9249-8AF4EFF00167}" srcOrd="2" destOrd="0" parTransId="{D203AC82-8C89-48DF-9991-434CCF4A3C87}" sibTransId="{83B765DA-5996-47BA-B001-5B275E80837C}"/>
    <dgm:cxn modelId="{943E6FAA-A8B4-4E3B-8826-04A8112999D9}" srcId="{857952AB-3D34-4922-AC5B-16CE5FB8B915}" destId="{7B98946C-F54B-4CD9-8B8A-B50F9083CDE1}" srcOrd="0" destOrd="0" parTransId="{7164886B-82E4-4AEC-B7C5-B88FF97A7F28}" sibTransId="{73E21140-4A81-45EA-944B-296E3BD12E21}"/>
    <dgm:cxn modelId="{C53E1DDA-69A0-4AF4-9872-9F3840C14115}" type="presOf" srcId="{831B8A89-E88A-41EB-A783-17BEDC0DF17A}" destId="{82C6A061-3EA2-446B-BFE7-F238C377EDBE}" srcOrd="0" destOrd="0" presId="urn:microsoft.com/office/officeart/2011/layout/TabList"/>
    <dgm:cxn modelId="{F6EB7A67-4C30-4413-AAFB-EFB5085C1343}" type="presOf" srcId="{80EAABD8-B22A-4B35-B143-80B96D6A9F0B}" destId="{A42585E1-5646-4C0F-8699-8F8CEB375A97}" srcOrd="0" destOrd="0" presId="urn:microsoft.com/office/officeart/2011/layout/TabList"/>
    <dgm:cxn modelId="{7B52171C-6978-466B-B552-6532A9312096}" srcId="{80EAABD8-B22A-4B35-B143-80B96D6A9F0B}" destId="{9025CDC5-C280-4F68-B10E-F5B0CBB3C523}" srcOrd="1" destOrd="0" parTransId="{EF2A727D-25EB-4CB2-9DD6-4A49CA456B58}" sibTransId="{897D2B79-B8E7-4573-98D8-EA2460AC01D5}"/>
    <dgm:cxn modelId="{6E94F69A-C97F-448F-9644-93B026B73A44}" type="presOf" srcId="{66741E1A-246C-4D6D-9249-8AF4EFF00167}" destId="{E821616F-34EF-4161-887A-329CCCC739DF}" srcOrd="0" destOrd="1" presId="urn:microsoft.com/office/officeart/2011/layout/TabList"/>
    <dgm:cxn modelId="{C0758D07-E8FB-4812-B308-7D3035BD6D13}" srcId="{07DA4B52-F070-41C7-BE90-6279B8D99722}" destId="{09BB0B1D-1A95-41B8-BE94-F1C8009B7AB5}" srcOrd="3" destOrd="0" parTransId="{2C808BEF-3295-4BD8-9A16-9CC536CB2885}" sibTransId="{DE1D61D3-E8F6-4A74-95A5-435E9C7482B7}"/>
    <dgm:cxn modelId="{172971A6-127F-472A-AA9F-257D52FAD99B}" type="presOf" srcId="{4F04C08C-41F2-46D6-B7F8-4B650ED7D734}" destId="{E821616F-34EF-4161-887A-329CCCC739DF}" srcOrd="0" destOrd="0" presId="urn:microsoft.com/office/officeart/2011/layout/TabList"/>
    <dgm:cxn modelId="{81DBAAC1-577D-445F-9C3D-9A34B802F110}" srcId="{857952AB-3D34-4922-AC5B-16CE5FB8B915}" destId="{4F04C08C-41F2-46D6-B7F8-4B650ED7D734}" srcOrd="1" destOrd="0" parTransId="{1A6CF39D-AA1A-4FFC-A592-9AC3277F5EAB}" sibTransId="{DE60CB9A-62C1-43EA-BB78-BB28CE6EF7F7}"/>
    <dgm:cxn modelId="{8645F2F6-FDF7-4A64-BB37-BC82E2BB1ABE}" srcId="{831B8A89-E88A-41EB-A783-17BEDC0DF17A}" destId="{13191EEA-DE2E-49FD-B7A0-6F1E54DE126A}" srcOrd="2" destOrd="0" parTransId="{C482A35C-BBB6-49FB-9B65-D96CA98E891F}" sibTransId="{485A7298-99FD-479F-B895-0BC590047297}"/>
    <dgm:cxn modelId="{815B4903-114D-42EB-956A-61890B5E8074}" type="presOf" srcId="{13191EEA-DE2E-49FD-B7A0-6F1E54DE126A}" destId="{553F7171-A07C-43DF-A8D0-E68EBBD0D9F9}" srcOrd="0" destOrd="1" presId="urn:microsoft.com/office/officeart/2011/layout/TabList"/>
    <dgm:cxn modelId="{EE4CF0B3-D25D-4BB9-9053-341B39D73721}" type="presOf" srcId="{8D46C442-5FCD-48EB-BE51-FF542FED8777}" destId="{553F7171-A07C-43DF-A8D0-E68EBBD0D9F9}" srcOrd="0" destOrd="0" presId="urn:microsoft.com/office/officeart/2011/layout/TabList"/>
    <dgm:cxn modelId="{42FFE7CF-C1DE-47C6-B20E-BBFCF407713A}" type="presOf" srcId="{7B98946C-F54B-4CD9-8B8A-B50F9083CDE1}" destId="{0954ED98-4B58-42D7-A148-9609C6DAC5AE}" srcOrd="0" destOrd="0" presId="urn:microsoft.com/office/officeart/2011/layout/TabList"/>
    <dgm:cxn modelId="{4C5DCDEE-D313-48DD-B956-6860B03341B1}" type="presOf" srcId="{9025CDC5-C280-4F68-B10E-F5B0CBB3C523}" destId="{E213EFC8-81FB-4766-AB93-8FD68DD1716B}" srcOrd="0" destOrd="0" presId="urn:microsoft.com/office/officeart/2011/layout/TabList"/>
    <dgm:cxn modelId="{ACD3132B-4AC9-4581-890D-5BE3FF80B94B}" type="presOf" srcId="{857952AB-3D34-4922-AC5B-16CE5FB8B915}" destId="{BD010BA0-6E5B-4E49-A69F-C864781B4839}" srcOrd="0" destOrd="0" presId="urn:microsoft.com/office/officeart/2011/layout/TabList"/>
    <dgm:cxn modelId="{8494F04E-7113-4596-A12E-5678A5D821F1}" srcId="{80EAABD8-B22A-4B35-B143-80B96D6A9F0B}" destId="{AA58BD0F-66F1-49BC-A788-2E8B490A8945}" srcOrd="2" destOrd="0" parTransId="{03660162-B363-4503-9282-43A630C2864B}" sibTransId="{06C10B25-DF38-49BB-839D-C4AEFF16865D}"/>
    <dgm:cxn modelId="{9A8B8E42-336E-4B3A-8F71-81E0BD48A094}" type="presOf" srcId="{85C28359-8664-42C4-9DCC-E681E40D1AC2}" destId="{52E3C9A1-5331-40B1-8819-5D33CE3EAD14}" srcOrd="0" destOrd="0" presId="urn:microsoft.com/office/officeart/2011/layout/TabList"/>
    <dgm:cxn modelId="{AF61FDEE-7235-4A76-ACB4-99B433D1F759}" srcId="{09BB0B1D-1A95-41B8-BE94-F1C8009B7AB5}" destId="{8C6A7634-4946-4242-AF5B-233553CFF946}" srcOrd="0" destOrd="0" parTransId="{DCA676B0-4196-45CC-8205-458EA6326CA2}" sibTransId="{E87FA60D-080A-467C-B113-277E91BA9794}"/>
    <dgm:cxn modelId="{D91EC41C-E3D1-447F-9624-360150F84EE9}" srcId="{857952AB-3D34-4922-AC5B-16CE5FB8B915}" destId="{DE64B1E5-8516-4C14-A0C6-184F36F7588E}" srcOrd="3" destOrd="0" parTransId="{20019186-AA08-475A-8895-154459A07D17}" sibTransId="{08CD0FEB-E663-4468-9443-E1D1207D2A06}"/>
    <dgm:cxn modelId="{C429D7FF-3F71-4DD9-98B9-1FCEDEEA3FD0}" type="presOf" srcId="{DE64B1E5-8516-4C14-A0C6-184F36F7588E}" destId="{E821616F-34EF-4161-887A-329CCCC739DF}" srcOrd="0" destOrd="2" presId="urn:microsoft.com/office/officeart/2011/layout/TabList"/>
    <dgm:cxn modelId="{A2E6E6A3-4CC1-4B20-86B0-BFA3AA0FB90B}" srcId="{07DA4B52-F070-41C7-BE90-6279B8D99722}" destId="{80EAABD8-B22A-4B35-B143-80B96D6A9F0B}" srcOrd="2" destOrd="0" parTransId="{6DBBB7AC-07AD-4D43-AFD9-8D3E87BD37E6}" sibTransId="{56A3E71B-6329-407F-976C-8EABE9892EC3}"/>
    <dgm:cxn modelId="{F847BB3F-85C0-4A4B-B5EB-6811343D2E68}" srcId="{07DA4B52-F070-41C7-BE90-6279B8D99722}" destId="{831B8A89-E88A-41EB-A783-17BEDC0DF17A}" srcOrd="1" destOrd="0" parTransId="{EAD961A0-9F2E-433F-AD60-934A67DF0F10}" sibTransId="{8E18AC99-A179-4F72-B919-73755D3BF71C}"/>
    <dgm:cxn modelId="{5410FA90-9E7C-48DA-B972-3BE28430F651}" srcId="{831B8A89-E88A-41EB-A783-17BEDC0DF17A}" destId="{8D46C442-5FCD-48EB-BE51-FF542FED8777}" srcOrd="1" destOrd="0" parTransId="{23E11E50-7EC5-4210-B928-3D7A3891444A}" sibTransId="{267D1FF9-D03F-413E-B42B-C00EBB713A66}"/>
    <dgm:cxn modelId="{A7E4C51D-72DB-49AE-9960-270C64789D6F}" srcId="{80EAABD8-B22A-4B35-B143-80B96D6A9F0B}" destId="{34519F27-6EC4-4483-B28C-6024FF5E8182}" srcOrd="0" destOrd="0" parTransId="{4235C371-F5E5-4206-A3AA-B538845948CA}" sibTransId="{AE667756-12AF-4D12-B8F0-3A0507FE770C}"/>
    <dgm:cxn modelId="{ABD06742-2D7C-4F29-8DFE-41E9E6FDACA3}" type="presOf" srcId="{07DA4B52-F070-41C7-BE90-6279B8D99722}" destId="{63DFBF18-B9ED-4725-953D-CB0736CFD71D}" srcOrd="0" destOrd="0" presId="urn:microsoft.com/office/officeart/2011/layout/TabList"/>
    <dgm:cxn modelId="{824ED489-3E1A-4167-804F-CC356F36FAB2}" type="presOf" srcId="{AA58BD0F-66F1-49BC-A788-2E8B490A8945}" destId="{E213EFC8-81FB-4766-AB93-8FD68DD1716B}" srcOrd="0" destOrd="1" presId="urn:microsoft.com/office/officeart/2011/layout/TabList"/>
    <dgm:cxn modelId="{B7B9E34F-D1E5-46E8-8564-E5A3FCF7CB55}" type="presOf" srcId="{09BB0B1D-1A95-41B8-BE94-F1C8009B7AB5}" destId="{C146826B-6746-4E10-B9B5-3C7C73724645}" srcOrd="0" destOrd="0" presId="urn:microsoft.com/office/officeart/2011/layout/TabList"/>
    <dgm:cxn modelId="{A1736ECF-1CFF-4942-BAC7-BD6E64D0BCA0}" srcId="{831B8A89-E88A-41EB-A783-17BEDC0DF17A}" destId="{85C28359-8664-42C4-9DCC-E681E40D1AC2}" srcOrd="0" destOrd="0" parTransId="{2EB53A92-85D5-4451-BD07-327F285F5E09}" sibTransId="{4ECC625E-D7B7-4955-91CF-E31CE80D3575}"/>
    <dgm:cxn modelId="{BEB831E9-C4FA-4927-B83F-32EC8B427099}" type="presOf" srcId="{34519F27-6EC4-4483-B28C-6024FF5E8182}" destId="{73BCF557-FC1B-410C-99F9-53A80D400EAB}" srcOrd="0" destOrd="0" presId="urn:microsoft.com/office/officeart/2011/layout/TabList"/>
    <dgm:cxn modelId="{644F7EBB-9941-4F08-A1A5-C3B6AF437B29}" srcId="{07DA4B52-F070-41C7-BE90-6279B8D99722}" destId="{857952AB-3D34-4922-AC5B-16CE5FB8B915}" srcOrd="0" destOrd="0" parTransId="{26654FF5-AAA7-4504-8294-F5F6D6865C82}" sibTransId="{82E99814-8C78-45ED-BF7F-69DBD6DA2674}"/>
    <dgm:cxn modelId="{D7BDE28F-274F-4F96-94B6-0C1B32F72378}" type="presParOf" srcId="{63DFBF18-B9ED-4725-953D-CB0736CFD71D}" destId="{B4291D07-18AA-424B-9443-18ACF8921318}" srcOrd="0" destOrd="0" presId="urn:microsoft.com/office/officeart/2011/layout/TabList"/>
    <dgm:cxn modelId="{DF93020B-0BAF-4A3D-A522-34BE562C642A}" type="presParOf" srcId="{B4291D07-18AA-424B-9443-18ACF8921318}" destId="{0954ED98-4B58-42D7-A148-9609C6DAC5AE}" srcOrd="0" destOrd="0" presId="urn:microsoft.com/office/officeart/2011/layout/TabList"/>
    <dgm:cxn modelId="{259A5784-54E6-49EC-9781-178D139908DF}" type="presParOf" srcId="{B4291D07-18AA-424B-9443-18ACF8921318}" destId="{BD010BA0-6E5B-4E49-A69F-C864781B4839}" srcOrd="1" destOrd="0" presId="urn:microsoft.com/office/officeart/2011/layout/TabList"/>
    <dgm:cxn modelId="{2C858F24-DABF-4239-AAF4-997BC65EF554}" type="presParOf" srcId="{B4291D07-18AA-424B-9443-18ACF8921318}" destId="{5B7343AA-762D-4F1F-B50C-2D384EBD91D2}" srcOrd="2" destOrd="0" presId="urn:microsoft.com/office/officeart/2011/layout/TabList"/>
    <dgm:cxn modelId="{1F086B4E-92C0-443E-B446-89A627D03F0D}" type="presParOf" srcId="{63DFBF18-B9ED-4725-953D-CB0736CFD71D}" destId="{E821616F-34EF-4161-887A-329CCCC739DF}" srcOrd="1" destOrd="0" presId="urn:microsoft.com/office/officeart/2011/layout/TabList"/>
    <dgm:cxn modelId="{9FBEE701-BDC3-4D72-AB06-E675ABD85DCD}" type="presParOf" srcId="{63DFBF18-B9ED-4725-953D-CB0736CFD71D}" destId="{826834AB-DCC8-4E03-98C2-652FD30BAD1F}" srcOrd="2" destOrd="0" presId="urn:microsoft.com/office/officeart/2011/layout/TabList"/>
    <dgm:cxn modelId="{1748E170-ACF7-4EC7-A2E1-6F68A8EF6779}" type="presParOf" srcId="{63DFBF18-B9ED-4725-953D-CB0736CFD71D}" destId="{1EE205FC-E189-4EA7-918C-551AF16CEBDF}" srcOrd="3" destOrd="0" presId="urn:microsoft.com/office/officeart/2011/layout/TabList"/>
    <dgm:cxn modelId="{142AB699-9F61-409C-90A8-EE455D442EA9}" type="presParOf" srcId="{1EE205FC-E189-4EA7-918C-551AF16CEBDF}" destId="{52E3C9A1-5331-40B1-8819-5D33CE3EAD14}" srcOrd="0" destOrd="0" presId="urn:microsoft.com/office/officeart/2011/layout/TabList"/>
    <dgm:cxn modelId="{32EC5AEE-CA33-4A94-B99F-D7D717FBC280}" type="presParOf" srcId="{1EE205FC-E189-4EA7-918C-551AF16CEBDF}" destId="{82C6A061-3EA2-446B-BFE7-F238C377EDBE}" srcOrd="1" destOrd="0" presId="urn:microsoft.com/office/officeart/2011/layout/TabList"/>
    <dgm:cxn modelId="{A80821D2-6521-4177-B26A-A7725494C04A}" type="presParOf" srcId="{1EE205FC-E189-4EA7-918C-551AF16CEBDF}" destId="{EC3EF5E9-6866-49C6-B020-DD3161ADF7BA}" srcOrd="2" destOrd="0" presId="urn:microsoft.com/office/officeart/2011/layout/TabList"/>
    <dgm:cxn modelId="{91E30325-79C1-41E5-8CA1-FB3DC3A6E1CA}" type="presParOf" srcId="{63DFBF18-B9ED-4725-953D-CB0736CFD71D}" destId="{553F7171-A07C-43DF-A8D0-E68EBBD0D9F9}" srcOrd="4" destOrd="0" presId="urn:microsoft.com/office/officeart/2011/layout/TabList"/>
    <dgm:cxn modelId="{0A91976E-11CC-4FFC-AE7C-1C9D770EC255}" type="presParOf" srcId="{63DFBF18-B9ED-4725-953D-CB0736CFD71D}" destId="{6308057B-CB4D-44D5-A374-4418AA538A71}" srcOrd="5" destOrd="0" presId="urn:microsoft.com/office/officeart/2011/layout/TabList"/>
    <dgm:cxn modelId="{E22E9C1B-33F2-4938-B751-F3A883A28257}" type="presParOf" srcId="{63DFBF18-B9ED-4725-953D-CB0736CFD71D}" destId="{4E179936-AB4B-4A68-8900-B03A175D321D}" srcOrd="6" destOrd="0" presId="urn:microsoft.com/office/officeart/2011/layout/TabList"/>
    <dgm:cxn modelId="{4B956DF1-8F85-44BE-AE1F-ECD9F635D799}" type="presParOf" srcId="{4E179936-AB4B-4A68-8900-B03A175D321D}" destId="{73BCF557-FC1B-410C-99F9-53A80D400EAB}" srcOrd="0" destOrd="0" presId="urn:microsoft.com/office/officeart/2011/layout/TabList"/>
    <dgm:cxn modelId="{EC09A3F8-D048-49F9-8814-A64AC9677003}" type="presParOf" srcId="{4E179936-AB4B-4A68-8900-B03A175D321D}" destId="{A42585E1-5646-4C0F-8699-8F8CEB375A97}" srcOrd="1" destOrd="0" presId="urn:microsoft.com/office/officeart/2011/layout/TabList"/>
    <dgm:cxn modelId="{B7D94855-F877-4F1E-8A10-A1D44A191B0B}" type="presParOf" srcId="{4E179936-AB4B-4A68-8900-B03A175D321D}" destId="{597E9F3C-9F26-4A25-A7B1-97D1ECA5E54A}" srcOrd="2" destOrd="0" presId="urn:microsoft.com/office/officeart/2011/layout/TabList"/>
    <dgm:cxn modelId="{8A1ED809-0BE9-4231-B209-634C02FC4F9D}" type="presParOf" srcId="{63DFBF18-B9ED-4725-953D-CB0736CFD71D}" destId="{E213EFC8-81FB-4766-AB93-8FD68DD1716B}" srcOrd="7" destOrd="0" presId="urn:microsoft.com/office/officeart/2011/layout/TabList"/>
    <dgm:cxn modelId="{63DCC20D-BA14-4F8C-9D8D-4CAD161D0526}" type="presParOf" srcId="{63DFBF18-B9ED-4725-953D-CB0736CFD71D}" destId="{4636C230-6C62-47E9-AC45-0CBE9DBC5DEF}" srcOrd="8" destOrd="0" presId="urn:microsoft.com/office/officeart/2011/layout/TabList"/>
    <dgm:cxn modelId="{EABC33FC-6A30-480F-9D5F-37E8AC3F10F8}" type="presParOf" srcId="{63DFBF18-B9ED-4725-953D-CB0736CFD71D}" destId="{AF9959DB-8BBA-4AAE-A6EE-EB00BD38346D}" srcOrd="9" destOrd="0" presId="urn:microsoft.com/office/officeart/2011/layout/TabList"/>
    <dgm:cxn modelId="{5C2228BF-8E4C-4B27-9F21-CD5DC472C848}" type="presParOf" srcId="{AF9959DB-8BBA-4AAE-A6EE-EB00BD38346D}" destId="{DE57815D-C7CA-49DD-8C76-8F313EBF4009}" srcOrd="0" destOrd="0" presId="urn:microsoft.com/office/officeart/2011/layout/TabList"/>
    <dgm:cxn modelId="{1E7274DC-AB52-4191-85BB-574337C98EED}" type="presParOf" srcId="{AF9959DB-8BBA-4AAE-A6EE-EB00BD38346D}" destId="{C146826B-6746-4E10-B9B5-3C7C73724645}" srcOrd="1" destOrd="0" presId="urn:microsoft.com/office/officeart/2011/layout/TabList"/>
    <dgm:cxn modelId="{EF5C4387-95E1-48F0-A456-2C09D9617A26}" type="presParOf" srcId="{AF9959DB-8BBA-4AAE-A6EE-EB00BD38346D}" destId="{3BE832D1-DAD6-4984-AB4D-33030394DCC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832D1-DAD6-4984-AB4D-33030394DCCF}">
      <dsp:nvSpPr>
        <dsp:cNvPr id="0" name=""/>
        <dsp:cNvSpPr/>
      </dsp:nvSpPr>
      <dsp:spPr>
        <a:xfrm>
          <a:off x="0" y="5416523"/>
          <a:ext cx="8125883"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7E9F3C-9F26-4A25-A7B1-97D1ECA5E54A}">
      <dsp:nvSpPr>
        <dsp:cNvPr id="0" name=""/>
        <dsp:cNvSpPr/>
      </dsp:nvSpPr>
      <dsp:spPr>
        <a:xfrm>
          <a:off x="0" y="3960719"/>
          <a:ext cx="8125883"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EF5E9-6866-49C6-B020-DD3161ADF7BA}">
      <dsp:nvSpPr>
        <dsp:cNvPr id="0" name=""/>
        <dsp:cNvSpPr/>
      </dsp:nvSpPr>
      <dsp:spPr>
        <a:xfrm>
          <a:off x="0" y="2491606"/>
          <a:ext cx="8125883"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7343AA-762D-4F1F-B50C-2D384EBD91D2}">
      <dsp:nvSpPr>
        <dsp:cNvPr id="0" name=""/>
        <dsp:cNvSpPr/>
      </dsp:nvSpPr>
      <dsp:spPr>
        <a:xfrm>
          <a:off x="0" y="726311"/>
          <a:ext cx="8125883"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54ED98-4B58-42D7-A148-9609C6DAC5AE}">
      <dsp:nvSpPr>
        <dsp:cNvPr id="0" name=""/>
        <dsp:cNvSpPr/>
      </dsp:nvSpPr>
      <dsp:spPr>
        <a:xfrm>
          <a:off x="2112729" y="732"/>
          <a:ext cx="6013153" cy="7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b="1" kern="1200"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p>
      </dsp:txBody>
      <dsp:txXfrm>
        <a:off x="2112729" y="732"/>
        <a:ext cx="6013153" cy="725578"/>
      </dsp:txXfrm>
    </dsp:sp>
    <dsp:sp modelId="{BD010BA0-6E5B-4E49-A69F-C864781B4839}">
      <dsp:nvSpPr>
        <dsp:cNvPr id="0" name=""/>
        <dsp:cNvSpPr/>
      </dsp:nvSpPr>
      <dsp:spPr>
        <a:xfrm>
          <a:off x="0" y="732"/>
          <a:ext cx="2112729" cy="725578"/>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a:lnSpc>
              <a:spcPct val="90000"/>
            </a:lnSpc>
            <a:spcBef>
              <a:spcPct val="0"/>
            </a:spcBef>
            <a:spcAft>
              <a:spcPct val="35000"/>
            </a:spcAft>
          </a:pPr>
          <a:r>
            <a:rPr lang="en-US" sz="3400" kern="1200" dirty="0">
              <a:latin typeface="Tahoma" panose="020B0604030504040204" pitchFamily="34" charset="0"/>
              <a:ea typeface="Tahoma" panose="020B0604030504040204" pitchFamily="34" charset="0"/>
              <a:cs typeface="Tahoma" panose="020B0604030504040204" pitchFamily="34" charset="0"/>
            </a:rPr>
            <a:t>Chapter 1</a:t>
          </a:r>
        </a:p>
      </dsp:txBody>
      <dsp:txXfrm>
        <a:off x="35426" y="36158"/>
        <a:ext cx="2041877" cy="690152"/>
      </dsp:txXfrm>
    </dsp:sp>
    <dsp:sp modelId="{E821616F-34EF-4161-887A-329CCCC739DF}">
      <dsp:nvSpPr>
        <dsp:cNvPr id="0" name=""/>
        <dsp:cNvSpPr/>
      </dsp:nvSpPr>
      <dsp:spPr>
        <a:xfrm>
          <a:off x="0" y="726311"/>
          <a:ext cx="8125883" cy="10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Next-Generation Sequencing Data</a:t>
          </a:r>
        </a:p>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EMR Data</a:t>
          </a:r>
        </a:p>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Machine Learning for Data Analysis</a:t>
          </a:r>
        </a:p>
      </dsp:txBody>
      <dsp:txXfrm>
        <a:off x="0" y="726311"/>
        <a:ext cx="8125883" cy="1003437"/>
      </dsp:txXfrm>
    </dsp:sp>
    <dsp:sp modelId="{52E3C9A1-5331-40B1-8819-5D33CE3EAD14}">
      <dsp:nvSpPr>
        <dsp:cNvPr id="0" name=""/>
        <dsp:cNvSpPr/>
      </dsp:nvSpPr>
      <dsp:spPr>
        <a:xfrm>
          <a:off x="2112729" y="1766027"/>
          <a:ext cx="6013153" cy="7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b="1" kern="1200" dirty="0">
              <a:solidFill>
                <a:schemeClr val="tx2"/>
              </a:solidFill>
              <a:latin typeface="Tahoma" panose="020B0604030504040204" pitchFamily="34" charset="0"/>
              <a:ea typeface="Tahoma" panose="020B0604030504040204" pitchFamily="34" charset="0"/>
              <a:cs typeface="Tahoma" panose="020B0604030504040204" pitchFamily="34" charset="0"/>
            </a:rPr>
            <a:t>Tools Development</a:t>
          </a:r>
        </a:p>
      </dsp:txBody>
      <dsp:txXfrm>
        <a:off x="2112729" y="1766027"/>
        <a:ext cx="6013153" cy="725578"/>
      </dsp:txXfrm>
    </dsp:sp>
    <dsp:sp modelId="{82C6A061-3EA2-446B-BFE7-F238C377EDBE}">
      <dsp:nvSpPr>
        <dsp:cNvPr id="0" name=""/>
        <dsp:cNvSpPr/>
      </dsp:nvSpPr>
      <dsp:spPr>
        <a:xfrm>
          <a:off x="0" y="1766027"/>
          <a:ext cx="2112729" cy="725578"/>
        </a:xfrm>
        <a:prstGeom prst="round2SameRect">
          <a:avLst>
            <a:gd name="adj1" fmla="val 16670"/>
            <a:gd name="adj2" fmla="val 0"/>
          </a:avLst>
        </a:prstGeom>
        <a:solidFill>
          <a:schemeClr val="accent4">
            <a:hueOff val="5907854"/>
            <a:satOff val="-17924"/>
            <a:lumOff val="588"/>
            <a:alphaOff val="0"/>
          </a:schemeClr>
        </a:solidFill>
        <a:ln w="12700" cap="flat" cmpd="sng" algn="ctr">
          <a:solidFill>
            <a:schemeClr val="accent4">
              <a:hueOff val="5907854"/>
              <a:satOff val="-17924"/>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a:lnSpc>
              <a:spcPct val="90000"/>
            </a:lnSpc>
            <a:spcBef>
              <a:spcPct val="0"/>
            </a:spcBef>
            <a:spcAft>
              <a:spcPct val="35000"/>
            </a:spcAft>
          </a:pPr>
          <a:r>
            <a:rPr lang="en-US" sz="3400" kern="1200" dirty="0">
              <a:latin typeface="Tahoma" panose="020B0604030504040204" pitchFamily="34" charset="0"/>
              <a:ea typeface="Tahoma" panose="020B0604030504040204" pitchFamily="34" charset="0"/>
              <a:cs typeface="Tahoma" panose="020B0604030504040204" pitchFamily="34" charset="0"/>
            </a:rPr>
            <a:t>Chapter 2</a:t>
          </a:r>
        </a:p>
      </dsp:txBody>
      <dsp:txXfrm>
        <a:off x="35426" y="1801453"/>
        <a:ext cx="2041877" cy="690152"/>
      </dsp:txXfrm>
    </dsp:sp>
    <dsp:sp modelId="{553F7171-A07C-43DF-A8D0-E68EBBD0D9F9}">
      <dsp:nvSpPr>
        <dsp:cNvPr id="0" name=""/>
        <dsp:cNvSpPr/>
      </dsp:nvSpPr>
      <dsp:spPr>
        <a:xfrm>
          <a:off x="0" y="2491606"/>
          <a:ext cx="8125883" cy="7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Sequencing Data Analysis</a:t>
          </a:r>
        </a:p>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EMR Data Analysis</a:t>
          </a:r>
        </a:p>
      </dsp:txBody>
      <dsp:txXfrm>
        <a:off x="0" y="2491606"/>
        <a:ext cx="8125883" cy="707255"/>
      </dsp:txXfrm>
    </dsp:sp>
    <dsp:sp modelId="{73BCF557-FC1B-410C-99F9-53A80D400EAB}">
      <dsp:nvSpPr>
        <dsp:cNvPr id="0" name=""/>
        <dsp:cNvSpPr/>
      </dsp:nvSpPr>
      <dsp:spPr>
        <a:xfrm>
          <a:off x="2112729" y="3235140"/>
          <a:ext cx="6013153" cy="7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b="1" kern="1200" dirty="0">
              <a:solidFill>
                <a:schemeClr val="tx2"/>
              </a:solidFill>
              <a:latin typeface="Tahoma" panose="020B0604030504040204" pitchFamily="34" charset="0"/>
              <a:ea typeface="Tahoma" panose="020B0604030504040204" pitchFamily="34" charset="0"/>
              <a:cs typeface="Tahoma" panose="020B0604030504040204" pitchFamily="34" charset="0"/>
            </a:rPr>
            <a:t>Collaborative Efforts</a:t>
          </a:r>
        </a:p>
      </dsp:txBody>
      <dsp:txXfrm>
        <a:off x="2112729" y="3235140"/>
        <a:ext cx="6013153" cy="725578"/>
      </dsp:txXfrm>
    </dsp:sp>
    <dsp:sp modelId="{A42585E1-5646-4C0F-8699-8F8CEB375A97}">
      <dsp:nvSpPr>
        <dsp:cNvPr id="0" name=""/>
        <dsp:cNvSpPr/>
      </dsp:nvSpPr>
      <dsp:spPr>
        <a:xfrm>
          <a:off x="0" y="3235140"/>
          <a:ext cx="2112729" cy="725578"/>
        </a:xfrm>
        <a:prstGeom prst="round2SameRect">
          <a:avLst>
            <a:gd name="adj1" fmla="val 16670"/>
            <a:gd name="adj2" fmla="val 0"/>
          </a:avLst>
        </a:prstGeom>
        <a:solidFill>
          <a:schemeClr val="accent4">
            <a:hueOff val="11815707"/>
            <a:satOff val="-35848"/>
            <a:lumOff val="1177"/>
            <a:alphaOff val="0"/>
          </a:schemeClr>
        </a:solidFill>
        <a:ln w="12700" cap="flat" cmpd="sng" algn="ctr">
          <a:solidFill>
            <a:schemeClr val="accent4">
              <a:hueOff val="11815707"/>
              <a:satOff val="-35848"/>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a:lnSpc>
              <a:spcPct val="90000"/>
            </a:lnSpc>
            <a:spcBef>
              <a:spcPct val="0"/>
            </a:spcBef>
            <a:spcAft>
              <a:spcPct val="35000"/>
            </a:spcAft>
          </a:pPr>
          <a:r>
            <a:rPr lang="en-US" sz="3400" kern="1200" dirty="0">
              <a:latin typeface="Tahoma" panose="020B0604030504040204" pitchFamily="34" charset="0"/>
              <a:ea typeface="Tahoma" panose="020B0604030504040204" pitchFamily="34" charset="0"/>
              <a:cs typeface="Tahoma" panose="020B0604030504040204" pitchFamily="34" charset="0"/>
            </a:rPr>
            <a:t>Chapter 3</a:t>
          </a:r>
        </a:p>
      </dsp:txBody>
      <dsp:txXfrm>
        <a:off x="35426" y="3270566"/>
        <a:ext cx="2041877" cy="690152"/>
      </dsp:txXfrm>
    </dsp:sp>
    <dsp:sp modelId="{E213EFC8-81FB-4766-AB93-8FD68DD1716B}">
      <dsp:nvSpPr>
        <dsp:cNvPr id="0" name=""/>
        <dsp:cNvSpPr/>
      </dsp:nvSpPr>
      <dsp:spPr>
        <a:xfrm>
          <a:off x="0" y="3960719"/>
          <a:ext cx="8125883" cy="693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solidFill>
                <a:schemeClr val="tx2"/>
              </a:solidFill>
              <a:latin typeface="Tahoma" panose="020B0604030504040204" pitchFamily="34" charset="0"/>
              <a:ea typeface="Tahoma" panose="020B0604030504040204" pitchFamily="34" charset="0"/>
              <a:cs typeface="Tahoma" panose="020B0604030504040204" pitchFamily="34" charset="0"/>
            </a:rPr>
            <a:t>GeneQC</a:t>
          </a:r>
          <a:endPar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solidFill>
                <a:schemeClr val="tx2"/>
              </a:solidFill>
              <a:latin typeface="Tahoma" panose="020B0604030504040204" pitchFamily="34" charset="0"/>
              <a:ea typeface="Tahoma" panose="020B0604030504040204" pitchFamily="34" charset="0"/>
              <a:cs typeface="Tahoma" panose="020B0604030504040204" pitchFamily="34" charset="0"/>
            </a:rPr>
            <a:t>Glycine Max RNA sequencing Analysis</a:t>
          </a:r>
        </a:p>
      </dsp:txBody>
      <dsp:txXfrm>
        <a:off x="0" y="3960719"/>
        <a:ext cx="8125883" cy="693946"/>
      </dsp:txXfrm>
    </dsp:sp>
    <dsp:sp modelId="{DE57815D-C7CA-49DD-8C76-8F313EBF4009}">
      <dsp:nvSpPr>
        <dsp:cNvPr id="0" name=""/>
        <dsp:cNvSpPr/>
      </dsp:nvSpPr>
      <dsp:spPr>
        <a:xfrm>
          <a:off x="2112729" y="4690944"/>
          <a:ext cx="6013153" cy="7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b="1" kern="1200" dirty="0">
              <a:solidFill>
                <a:schemeClr val="tx2"/>
              </a:solidFill>
              <a:latin typeface="Tahoma" panose="020B0604030504040204" pitchFamily="34" charset="0"/>
              <a:ea typeface="Tahoma" panose="020B0604030504040204" pitchFamily="34" charset="0"/>
              <a:cs typeface="Tahoma" panose="020B0604030504040204" pitchFamily="34" charset="0"/>
            </a:rPr>
            <a:t>Discussion</a:t>
          </a:r>
        </a:p>
      </dsp:txBody>
      <dsp:txXfrm>
        <a:off x="2112729" y="4690944"/>
        <a:ext cx="6013153" cy="725578"/>
      </dsp:txXfrm>
    </dsp:sp>
    <dsp:sp modelId="{C146826B-6746-4E10-B9B5-3C7C73724645}">
      <dsp:nvSpPr>
        <dsp:cNvPr id="0" name=""/>
        <dsp:cNvSpPr/>
      </dsp:nvSpPr>
      <dsp:spPr>
        <a:xfrm>
          <a:off x="0" y="4690944"/>
          <a:ext cx="2112729" cy="725578"/>
        </a:xfrm>
        <a:prstGeom prst="round2SameRect">
          <a:avLst>
            <a:gd name="adj1" fmla="val 16670"/>
            <a:gd name="adj2" fmla="val 0"/>
          </a:avLst>
        </a:prstGeom>
        <a:solidFill>
          <a:schemeClr val="accent4">
            <a:hueOff val="17723560"/>
            <a:satOff val="-53772"/>
            <a:lumOff val="1765"/>
            <a:alphaOff val="0"/>
          </a:schemeClr>
        </a:solidFill>
        <a:ln w="12700" cap="flat" cmpd="sng" algn="ctr">
          <a:solidFill>
            <a:schemeClr val="accent4">
              <a:hueOff val="17723560"/>
              <a:satOff val="-53772"/>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a:lnSpc>
              <a:spcPct val="90000"/>
            </a:lnSpc>
            <a:spcBef>
              <a:spcPct val="0"/>
            </a:spcBef>
            <a:spcAft>
              <a:spcPct val="35000"/>
            </a:spcAft>
          </a:pPr>
          <a:r>
            <a:rPr lang="en-US" sz="3400" kern="1200" dirty="0">
              <a:latin typeface="Tahoma" panose="020B0604030504040204" pitchFamily="34" charset="0"/>
              <a:ea typeface="Tahoma" panose="020B0604030504040204" pitchFamily="34" charset="0"/>
              <a:cs typeface="Tahoma" panose="020B0604030504040204" pitchFamily="34" charset="0"/>
            </a:rPr>
            <a:t>Chapter 4</a:t>
          </a:r>
        </a:p>
      </dsp:txBody>
      <dsp:txXfrm>
        <a:off x="35426" y="4726370"/>
        <a:ext cx="2041877" cy="690152"/>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10/16/2019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a:t>
            </a:fld>
            <a:endParaRPr lang="en-US" dirty="0"/>
          </a:p>
        </p:txBody>
      </p:sp>
    </p:spTree>
    <p:extLst>
      <p:ext uri="{BB962C8B-B14F-4D97-AF65-F5344CB8AC3E}">
        <p14:creationId xmlns:p14="http://schemas.microsoft.com/office/powerpoint/2010/main" val="105694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10</a:t>
            </a:fld>
            <a:endParaRPr lang="en-US" dirty="0"/>
          </a:p>
        </p:txBody>
      </p:sp>
    </p:spTree>
    <p:extLst>
      <p:ext uri="{BB962C8B-B14F-4D97-AF65-F5344CB8AC3E}">
        <p14:creationId xmlns:p14="http://schemas.microsoft.com/office/powerpoint/2010/main" val="418769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2"/>
                </a:solidFill>
                <a:effectLst/>
                <a:latin typeface="+mn-lt"/>
                <a:ea typeface="+mn-ea"/>
                <a:cs typeface="+mn-cs"/>
              </a:rPr>
              <a:t>For Kmer descriptor, the DNA sequences are represented as the occurrence frequencies of  neighboring nucleic acids. The Kmer (k=3) descriptor can be calculated as:</a:t>
            </a:r>
            <a:endParaRPr lang="en-US" sz="1200" kern="1200" dirty="0">
              <a:solidFill>
                <a:schemeClr val="tx2"/>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1221E5-7225-48EB-A4EE-420E7BFCF705}" type="slidenum">
              <a:rPr lang="en-US" smtClean="0"/>
              <a:pPr/>
              <a:t>11</a:t>
            </a:fld>
            <a:endParaRPr lang="en-US" dirty="0"/>
          </a:p>
        </p:txBody>
      </p:sp>
    </p:spTree>
    <p:extLst>
      <p:ext uri="{BB962C8B-B14F-4D97-AF65-F5344CB8AC3E}">
        <p14:creationId xmlns:p14="http://schemas.microsoft.com/office/powerpoint/2010/main" val="218871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12</a:t>
            </a:fld>
            <a:endParaRPr lang="en-US" dirty="0"/>
          </a:p>
        </p:txBody>
      </p:sp>
    </p:spTree>
    <p:extLst>
      <p:ext uri="{BB962C8B-B14F-4D97-AF65-F5344CB8AC3E}">
        <p14:creationId xmlns:p14="http://schemas.microsoft.com/office/powerpoint/2010/main" val="28805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13</a:t>
            </a:fld>
            <a:endParaRPr lang="en-US" dirty="0"/>
          </a:p>
        </p:txBody>
      </p:sp>
    </p:spTree>
    <p:extLst>
      <p:ext uri="{BB962C8B-B14F-4D97-AF65-F5344CB8AC3E}">
        <p14:creationId xmlns:p14="http://schemas.microsoft.com/office/powerpoint/2010/main" val="252382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14</a:t>
            </a:fld>
            <a:endParaRPr lang="en-US" dirty="0"/>
          </a:p>
        </p:txBody>
      </p:sp>
    </p:spTree>
    <p:extLst>
      <p:ext uri="{BB962C8B-B14F-4D97-AF65-F5344CB8AC3E}">
        <p14:creationId xmlns:p14="http://schemas.microsoft.com/office/powerpoint/2010/main" val="2088714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 is</a:t>
            </a:r>
            <a:r>
              <a:rPr lang="en-US" altLang="zh-CN" baseline="0" dirty="0" smtClean="0"/>
              <a:t> the observed frequency, E is the expected frequency if no relationship between the variables. Chi2 observed in the data and what would be expected if there was truly no relationship between the variables. </a:t>
            </a:r>
            <a:r>
              <a:rPr lang="en-US" sz="1200" b="0" i="0" kern="1200" dirty="0" smtClean="0">
                <a:solidFill>
                  <a:schemeClr val="tx2"/>
                </a:solidFill>
                <a:effectLst/>
                <a:latin typeface="+mn-lt"/>
                <a:ea typeface="+mn-ea"/>
                <a:cs typeface="+mn-cs"/>
              </a:rPr>
              <a:t>We calculate Chi-square between each feature and the target and select the desired number of features with best Chi-square scores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15</a:t>
            </a:fld>
            <a:endParaRPr lang="en-US" dirty="0"/>
          </a:p>
        </p:txBody>
      </p:sp>
    </p:spTree>
    <p:extLst>
      <p:ext uri="{BB962C8B-B14F-4D97-AF65-F5344CB8AC3E}">
        <p14:creationId xmlns:p14="http://schemas.microsoft.com/office/powerpoint/2010/main" val="146498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 is</a:t>
            </a:r>
            <a:r>
              <a:rPr lang="en-US" altLang="zh-CN" baseline="0" dirty="0" smtClean="0"/>
              <a:t> the observed frequency, E is the expected frequency if no relationship between the variables. Chi2 observed in the data and what would be expected if there was truly no relationship between the variables. </a:t>
            </a:r>
            <a:r>
              <a:rPr lang="en-US" sz="1200" b="0" i="0" kern="1200" dirty="0" smtClean="0">
                <a:solidFill>
                  <a:schemeClr val="tx2"/>
                </a:solidFill>
                <a:effectLst/>
                <a:latin typeface="+mn-lt"/>
                <a:ea typeface="+mn-ea"/>
                <a:cs typeface="+mn-cs"/>
              </a:rPr>
              <a:t>We calculate Chi-square between each feature and the target and select the desired number of features with best Chi-square scores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16</a:t>
            </a:fld>
            <a:endParaRPr lang="en-US" dirty="0"/>
          </a:p>
        </p:txBody>
      </p:sp>
    </p:spTree>
    <p:extLst>
      <p:ext uri="{BB962C8B-B14F-4D97-AF65-F5344CB8AC3E}">
        <p14:creationId xmlns:p14="http://schemas.microsoft.com/office/powerpoint/2010/main" val="220174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K-MEANS</a:t>
            </a:r>
            <a:r>
              <a:rPr lang="en-US" sz="1200" b="0" i="0" kern="1200" baseline="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where </a:t>
            </a:r>
            <a:r>
              <a:rPr lang="en-US" sz="1200" b="1" i="1" kern="1200" dirty="0" err="1" smtClean="0">
                <a:solidFill>
                  <a:schemeClr val="tx2"/>
                </a:solidFill>
                <a:effectLst/>
                <a:latin typeface="+mn-lt"/>
                <a:ea typeface="+mn-ea"/>
                <a:cs typeface="+mn-cs"/>
              </a:rPr>
              <a:t>μ</a:t>
            </a:r>
            <a:r>
              <a:rPr lang="en-US" sz="1200" b="0" i="1" kern="1200" baseline="-25000" dirty="0" err="1" smtClean="0">
                <a:solidFill>
                  <a:schemeClr val="tx2"/>
                </a:solidFill>
                <a:effectLst/>
                <a:latin typeface="+mn-lt"/>
                <a:ea typeface="+mn-ea"/>
                <a:cs typeface="+mn-cs"/>
              </a:rPr>
              <a:t>i</a:t>
            </a:r>
            <a:r>
              <a:rPr lang="en-US" sz="1200" b="0" i="0" kern="1200" dirty="0" smtClean="0">
                <a:solidFill>
                  <a:schemeClr val="tx2"/>
                </a:solidFill>
                <a:effectLst/>
                <a:latin typeface="+mn-lt"/>
                <a:ea typeface="+mn-ea"/>
                <a:cs typeface="+mn-cs"/>
              </a:rPr>
              <a:t> is the mean of points in </a:t>
            </a:r>
            <a:r>
              <a:rPr lang="en-US" sz="1200" b="0" i="1" kern="1200" dirty="0" smtClean="0">
                <a:solidFill>
                  <a:schemeClr val="tx2"/>
                </a:solidFill>
                <a:effectLst/>
                <a:latin typeface="+mn-lt"/>
                <a:ea typeface="+mn-ea"/>
                <a:cs typeface="+mn-cs"/>
              </a:rPr>
              <a:t>Ki</a:t>
            </a:r>
          </a:p>
          <a:p>
            <a:r>
              <a:rPr lang="en-US" sz="1200" b="0" i="1" kern="1200" dirty="0" smtClean="0">
                <a:solidFill>
                  <a:schemeClr val="tx2"/>
                </a:solidFill>
                <a:effectLst/>
                <a:latin typeface="+mn-lt"/>
                <a:ea typeface="+mn-ea"/>
                <a:cs typeface="+mn-cs"/>
              </a:rPr>
              <a:t>TSNE; </a:t>
            </a:r>
            <a:r>
              <a:rPr lang="en-US" sz="1200" b="0" i="0" kern="1200" dirty="0" smtClean="0">
                <a:solidFill>
                  <a:schemeClr val="tx2"/>
                </a:solidFill>
                <a:effectLst/>
                <a:latin typeface="+mn-lt"/>
                <a:ea typeface="+mn-ea"/>
                <a:cs typeface="+mn-cs"/>
              </a:rPr>
              <a:t>The algorithms starts by calculating the probability of similarity of points in high-dimensional space and calculating the probability of similarity of points in the corresponding low-dimensional space.</a:t>
            </a:r>
            <a:r>
              <a:rPr lang="en-US" sz="1200" b="0" i="0" kern="1200" baseline="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then tries to minimize the difference between these conditional probabilities (or similarities) in higher-dimensional and lower-dimensional space for a perfect representation of data points in lower-dimensional space.</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17</a:t>
            </a:fld>
            <a:endParaRPr lang="en-US" dirty="0"/>
          </a:p>
        </p:txBody>
      </p:sp>
    </p:spTree>
    <p:extLst>
      <p:ext uri="{BB962C8B-B14F-4D97-AF65-F5344CB8AC3E}">
        <p14:creationId xmlns:p14="http://schemas.microsoft.com/office/powerpoint/2010/main" val="246346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18</a:t>
            </a:fld>
            <a:endParaRPr lang="en-US" dirty="0"/>
          </a:p>
        </p:txBody>
      </p:sp>
    </p:spTree>
    <p:extLst>
      <p:ext uri="{BB962C8B-B14F-4D97-AF65-F5344CB8AC3E}">
        <p14:creationId xmlns:p14="http://schemas.microsoft.com/office/powerpoint/2010/main" val="1602157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 is</a:t>
            </a:r>
            <a:r>
              <a:rPr lang="en-US" altLang="zh-CN" baseline="0" dirty="0" smtClean="0"/>
              <a:t> the observed frequency, E is the expected frequency if no relationship between the variables. Chi2 observed in the data and what would be expected if there was truly no relationship between the variables. </a:t>
            </a:r>
            <a:r>
              <a:rPr lang="en-US" sz="1200" b="0" i="0" kern="1200" dirty="0" smtClean="0">
                <a:solidFill>
                  <a:schemeClr val="tx2"/>
                </a:solidFill>
                <a:effectLst/>
                <a:latin typeface="+mn-lt"/>
                <a:ea typeface="+mn-ea"/>
                <a:cs typeface="+mn-cs"/>
              </a:rPr>
              <a:t>We calculate Chi-square between each feature and the target and select the desired number of features with best Chi-square scores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19</a:t>
            </a:fld>
            <a:endParaRPr lang="en-US" dirty="0"/>
          </a:p>
        </p:txBody>
      </p:sp>
    </p:spTree>
    <p:extLst>
      <p:ext uri="{BB962C8B-B14F-4D97-AF65-F5344CB8AC3E}">
        <p14:creationId xmlns:p14="http://schemas.microsoft.com/office/powerpoint/2010/main" val="405102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a:t>
            </a:fld>
            <a:endParaRPr lang="en-US" dirty="0"/>
          </a:p>
        </p:txBody>
      </p:sp>
    </p:spTree>
    <p:extLst>
      <p:ext uri="{BB962C8B-B14F-4D97-AF65-F5344CB8AC3E}">
        <p14:creationId xmlns:p14="http://schemas.microsoft.com/office/powerpoint/2010/main" val="571624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Receiver operating characteristic curve plot the true positive rate against the false positive rate at various threshold settings</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841221E5-7225-48EB-A4EE-420E7BFCF705}" type="slidenum">
              <a:rPr lang="en-US" smtClean="0"/>
              <a:pPr/>
              <a:t>20</a:t>
            </a:fld>
            <a:endParaRPr lang="en-US" dirty="0"/>
          </a:p>
        </p:txBody>
      </p:sp>
    </p:spTree>
    <p:extLst>
      <p:ext uri="{BB962C8B-B14F-4D97-AF65-F5344CB8AC3E}">
        <p14:creationId xmlns:p14="http://schemas.microsoft.com/office/powerpoint/2010/main" val="558163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 is</a:t>
            </a:r>
            <a:r>
              <a:rPr lang="en-US" altLang="zh-CN" baseline="0" dirty="0" smtClean="0"/>
              <a:t> the observed frequency, E is the expected frequency if no relationship between the variables. Chi2 observed in the data and what would be expected if there was truly no relationship between the variables. </a:t>
            </a:r>
            <a:r>
              <a:rPr lang="en-US" sz="1200" b="0" i="0" kern="1200" dirty="0" smtClean="0">
                <a:solidFill>
                  <a:schemeClr val="tx2"/>
                </a:solidFill>
                <a:effectLst/>
                <a:latin typeface="+mn-lt"/>
                <a:ea typeface="+mn-ea"/>
                <a:cs typeface="+mn-cs"/>
              </a:rPr>
              <a:t>We calculate Chi-square between each feature and the target and select the desired number of features with best Chi-square scores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21</a:t>
            </a:fld>
            <a:endParaRPr lang="en-US" dirty="0"/>
          </a:p>
        </p:txBody>
      </p:sp>
    </p:spTree>
    <p:extLst>
      <p:ext uri="{BB962C8B-B14F-4D97-AF65-F5344CB8AC3E}">
        <p14:creationId xmlns:p14="http://schemas.microsoft.com/office/powerpoint/2010/main" val="2777843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 is</a:t>
            </a:r>
            <a:r>
              <a:rPr lang="en-US" altLang="zh-CN" baseline="0" dirty="0" smtClean="0"/>
              <a:t> the observed frequency, E is the expected frequency if no relationship between the variables. Chi2 observed in the data and what would be expected if there was truly no relationship between the variables. </a:t>
            </a:r>
            <a:r>
              <a:rPr lang="en-US" sz="1200" b="0" i="0" kern="1200" dirty="0" smtClean="0">
                <a:solidFill>
                  <a:schemeClr val="tx2"/>
                </a:solidFill>
                <a:effectLst/>
                <a:latin typeface="+mn-lt"/>
                <a:ea typeface="+mn-ea"/>
                <a:cs typeface="+mn-cs"/>
              </a:rPr>
              <a:t>We calculate Chi-square between each feature and the target and select the desired number of features with best Chi-square scores</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22</a:t>
            </a:fld>
            <a:endParaRPr lang="en-US" dirty="0"/>
          </a:p>
        </p:txBody>
      </p:sp>
    </p:spTree>
    <p:extLst>
      <p:ext uri="{BB962C8B-B14F-4D97-AF65-F5344CB8AC3E}">
        <p14:creationId xmlns:p14="http://schemas.microsoft.com/office/powerpoint/2010/main" val="383350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During</a:t>
            </a:r>
            <a:r>
              <a:rPr lang="zh-CN" altLang="en-US" dirty="0"/>
              <a:t> </a:t>
            </a:r>
            <a:r>
              <a:rPr lang="en-US" altLang="zh-CN" dirty="0"/>
              <a:t>my</a:t>
            </a:r>
            <a:r>
              <a:rPr lang="zh-CN" altLang="en-US" dirty="0"/>
              <a:t> </a:t>
            </a:r>
            <a:r>
              <a:rPr lang="en-US" altLang="zh-CN" dirty="0"/>
              <a:t>five</a:t>
            </a:r>
            <a:r>
              <a:rPr lang="zh-CN" altLang="en-US" dirty="0"/>
              <a:t> </a:t>
            </a:r>
            <a:r>
              <a:rPr lang="en-US" altLang="zh-CN" dirty="0"/>
              <a:t>years’</a:t>
            </a:r>
            <a:r>
              <a:rPr lang="zh-CN" altLang="en-US" dirty="0"/>
              <a:t> </a:t>
            </a:r>
            <a:r>
              <a:rPr lang="en-US" altLang="zh-CN" dirty="0"/>
              <a:t>total</a:t>
            </a:r>
            <a:r>
              <a:rPr lang="zh-CN" altLang="en-US" dirty="0"/>
              <a:t> </a:t>
            </a:r>
            <a:r>
              <a:rPr lang="en-US" altLang="zh-CN" dirty="0"/>
              <a:t>research</a:t>
            </a:r>
            <a:r>
              <a:rPr lang="zh-CN" altLang="en-US" dirty="0"/>
              <a:t> </a:t>
            </a:r>
            <a:r>
              <a:rPr lang="en-US" altLang="zh-CN" dirty="0" err="1"/>
              <a:t>expreiences</a:t>
            </a:r>
            <a:r>
              <a:rPr lang="en-US" altLang="zh-CN" dirty="0"/>
              <a:t>,</a:t>
            </a:r>
            <a:r>
              <a:rPr lang="zh-CN" altLang="en-US" dirty="0"/>
              <a:t> </a:t>
            </a:r>
            <a:r>
              <a:rPr lang="en-US" altLang="zh-CN" dirty="0"/>
              <a:t>I</a:t>
            </a:r>
            <a:r>
              <a:rPr lang="zh-CN" altLang="en-US" dirty="0"/>
              <a:t> </a:t>
            </a:r>
            <a:r>
              <a:rPr lang="en-US" altLang="zh-CN" dirty="0" err="1"/>
              <a:t>publushed</a:t>
            </a:r>
            <a:r>
              <a:rPr lang="zh-CN" altLang="en-US" dirty="0"/>
              <a:t> </a:t>
            </a:r>
            <a:r>
              <a:rPr lang="en-US" altLang="zh-CN" dirty="0"/>
              <a:t>six</a:t>
            </a:r>
            <a:r>
              <a:rPr lang="zh-CN" altLang="en-US" dirty="0"/>
              <a:t> </a:t>
            </a:r>
            <a:r>
              <a:rPr lang="en-US" altLang="zh-CN" dirty="0"/>
              <a:t>papers.</a:t>
            </a:r>
            <a:r>
              <a:rPr lang="zh-CN" altLang="en-US" dirty="0"/>
              <a:t> </a:t>
            </a:r>
            <a:r>
              <a:rPr lang="en-US" altLang="zh-CN" dirty="0"/>
              <a:t>The</a:t>
            </a:r>
            <a:r>
              <a:rPr lang="zh-CN" altLang="en-US" dirty="0"/>
              <a:t> </a:t>
            </a:r>
            <a:r>
              <a:rPr lang="en-US" altLang="zh-CN" dirty="0"/>
              <a:t>first</a:t>
            </a:r>
            <a:r>
              <a:rPr lang="zh-CN" altLang="en-US" dirty="0"/>
              <a:t> </a:t>
            </a:r>
            <a:r>
              <a:rPr lang="en-US" altLang="zh-CN" dirty="0"/>
              <a:t>three</a:t>
            </a:r>
            <a:r>
              <a:rPr lang="zh-CN" altLang="en-US" dirty="0"/>
              <a:t> </a:t>
            </a:r>
            <a:r>
              <a:rPr lang="en-US" altLang="zh-CN" dirty="0"/>
              <a:t>is</a:t>
            </a:r>
            <a:r>
              <a:rPr lang="zh-CN" altLang="en-US" dirty="0"/>
              <a:t> </a:t>
            </a:r>
            <a:r>
              <a:rPr lang="en-US" altLang="zh-CN" dirty="0"/>
              <a:t>published</a:t>
            </a:r>
            <a:r>
              <a:rPr lang="zh-CN" altLang="en-US" dirty="0"/>
              <a:t> </a:t>
            </a:r>
            <a:r>
              <a:rPr lang="en-US" altLang="zh-CN" dirty="0"/>
              <a:t>during</a:t>
            </a:r>
            <a:r>
              <a:rPr lang="zh-CN" altLang="en-US" dirty="0"/>
              <a:t> </a:t>
            </a:r>
            <a:r>
              <a:rPr lang="en-US" altLang="zh-CN" dirty="0"/>
              <a:t>my</a:t>
            </a:r>
            <a:r>
              <a:rPr lang="zh-CN" altLang="en-US" dirty="0"/>
              <a:t> </a:t>
            </a:r>
            <a:r>
              <a:rPr lang="en-US" altLang="zh-CN" dirty="0"/>
              <a:t>master</a:t>
            </a:r>
            <a:r>
              <a:rPr lang="zh-CN" altLang="en-US" dirty="0"/>
              <a:t> </a:t>
            </a:r>
            <a:r>
              <a:rPr lang="en-US" altLang="zh-CN" dirty="0"/>
              <a:t>period</a:t>
            </a:r>
            <a:r>
              <a:rPr lang="zh-CN" altLang="en-US" dirty="0"/>
              <a:t> </a:t>
            </a:r>
            <a:r>
              <a:rPr lang="en-US" altLang="zh-CN" dirty="0"/>
              <a:t>and</a:t>
            </a:r>
            <a:r>
              <a:rPr lang="zh-CN" altLang="en-US" dirty="0"/>
              <a:t> </a:t>
            </a:r>
            <a:r>
              <a:rPr lang="en-US" altLang="zh-CN" dirty="0"/>
              <a:t>last</a:t>
            </a:r>
            <a:r>
              <a:rPr lang="zh-CN" altLang="en-US" dirty="0"/>
              <a:t> </a:t>
            </a:r>
            <a:r>
              <a:rPr lang="en-US" altLang="zh-CN" dirty="0"/>
              <a:t>three</a:t>
            </a:r>
            <a:r>
              <a:rPr lang="zh-CN" altLang="en-US" dirty="0"/>
              <a:t> </a:t>
            </a:r>
            <a:r>
              <a:rPr lang="en-US" altLang="zh-CN" dirty="0"/>
              <a:t>in</a:t>
            </a:r>
            <a:r>
              <a:rPr lang="zh-CN" altLang="en-US" dirty="0"/>
              <a:t> </a:t>
            </a:r>
            <a:r>
              <a:rPr lang="en-US" altLang="zh-CN" dirty="0"/>
              <a:t>bachelor’s</a:t>
            </a:r>
            <a:r>
              <a:rPr lang="zh-CN" altLang="en-US" dirty="0"/>
              <a:t> </a:t>
            </a:r>
            <a:r>
              <a:rPr lang="en-US" altLang="zh-CN" dirty="0"/>
              <a:t>period.</a:t>
            </a:r>
            <a:r>
              <a:rPr lang="zh-CN" altLang="en-US" dirty="0"/>
              <a:t> </a:t>
            </a:r>
            <a:r>
              <a:rPr lang="en-US" altLang="zh-CN" dirty="0"/>
              <a:t>Most</a:t>
            </a:r>
            <a:r>
              <a:rPr lang="zh-CN" altLang="en-US" dirty="0"/>
              <a:t> </a:t>
            </a:r>
            <a:r>
              <a:rPr lang="en-US" altLang="zh-CN" dirty="0"/>
              <a:t>of</a:t>
            </a:r>
            <a:r>
              <a:rPr lang="zh-CN" altLang="en-US" dirty="0"/>
              <a:t> </a:t>
            </a:r>
            <a:r>
              <a:rPr lang="en-US" altLang="zh-CN" dirty="0"/>
              <a:t>my</a:t>
            </a:r>
            <a:r>
              <a:rPr lang="zh-CN" altLang="en-US" dirty="0"/>
              <a:t> </a:t>
            </a:r>
            <a:r>
              <a:rPr lang="en-US" altLang="zh-CN" dirty="0"/>
              <a:t>research</a:t>
            </a:r>
            <a:r>
              <a:rPr lang="zh-CN" altLang="en-US" dirty="0"/>
              <a:t> </a:t>
            </a:r>
            <a:r>
              <a:rPr lang="en-US" altLang="zh-CN" dirty="0" err="1"/>
              <a:t>adivosor</a:t>
            </a:r>
            <a:r>
              <a:rPr lang="zh-CN" altLang="en-US" dirty="0"/>
              <a:t> </a:t>
            </a:r>
            <a:r>
              <a:rPr lang="en-US" altLang="zh-CN" dirty="0"/>
              <a:t>and</a:t>
            </a:r>
            <a:r>
              <a:rPr lang="zh-CN" altLang="en-US" dirty="0"/>
              <a:t> </a:t>
            </a:r>
            <a:r>
              <a:rPr lang="en-US" altLang="zh-CN" dirty="0" err="1"/>
              <a:t>collbraotors</a:t>
            </a:r>
            <a:r>
              <a:rPr lang="zh-CN" altLang="en-US" dirty="0"/>
              <a:t> </a:t>
            </a:r>
            <a:r>
              <a:rPr lang="en-US" altLang="zh-CN" dirty="0"/>
              <a:t>value</a:t>
            </a:r>
            <a:r>
              <a:rPr lang="zh-CN" altLang="en-US" dirty="0"/>
              <a:t> </a:t>
            </a:r>
            <a:r>
              <a:rPr lang="en-US" altLang="zh-CN" dirty="0"/>
              <a:t>me</a:t>
            </a:r>
            <a:r>
              <a:rPr lang="zh-CN" altLang="en-US" dirty="0"/>
              <a:t> </a:t>
            </a:r>
            <a:r>
              <a:rPr lang="en-US" altLang="zh-CN" dirty="0"/>
              <a:t>as</a:t>
            </a:r>
            <a:r>
              <a:rPr lang="zh-CN" altLang="en-US" dirty="0"/>
              <a:t> </a:t>
            </a:r>
            <a:r>
              <a:rPr lang="en-US" altLang="zh-CN" dirty="0"/>
              <a:t>a</a:t>
            </a:r>
            <a:r>
              <a:rPr lang="zh-CN" altLang="en-US" dirty="0"/>
              <a:t> </a:t>
            </a:r>
            <a:r>
              <a:rPr lang="en-US" altLang="zh-CN" dirty="0"/>
              <a:t>hard-working</a:t>
            </a:r>
            <a:r>
              <a:rPr lang="zh-CN" altLang="en-US" dirty="0"/>
              <a:t> </a:t>
            </a:r>
            <a:r>
              <a:rPr lang="en-US" altLang="zh-CN" dirty="0"/>
              <a:t>and</a:t>
            </a:r>
            <a:r>
              <a:rPr lang="zh-CN" altLang="en-US" dirty="0"/>
              <a:t> </a:t>
            </a:r>
            <a:r>
              <a:rPr lang="en-US" altLang="zh-CN" dirty="0"/>
              <a:t>productive</a:t>
            </a:r>
            <a:r>
              <a:rPr lang="zh-CN" altLang="en-US" dirty="0"/>
              <a:t> </a:t>
            </a:r>
            <a:r>
              <a:rPr lang="en-US" altLang="zh-CN" dirty="0"/>
              <a:t>students.</a:t>
            </a:r>
            <a:r>
              <a:rPr lang="zh-CN" altLang="en-US" dirty="0"/>
              <a:t> </a:t>
            </a:r>
            <a:r>
              <a:rPr lang="en-US" altLang="zh-CN" dirty="0"/>
              <a:t>In</a:t>
            </a:r>
            <a:r>
              <a:rPr lang="zh-CN" altLang="en-US" dirty="0"/>
              <a:t> </a:t>
            </a:r>
            <a:r>
              <a:rPr lang="en-US" altLang="zh-CN" dirty="0"/>
              <a:t>addition,</a:t>
            </a:r>
            <a:r>
              <a:rPr lang="zh-CN" altLang="en-US" dirty="0"/>
              <a:t> </a:t>
            </a:r>
            <a:r>
              <a:rPr lang="en-US" altLang="zh-CN" dirty="0"/>
              <a:t>I</a:t>
            </a:r>
            <a:r>
              <a:rPr lang="zh-CN" altLang="en-US" dirty="0"/>
              <a:t> </a:t>
            </a:r>
            <a:r>
              <a:rPr lang="en-US" altLang="zh-CN" dirty="0"/>
              <a:t>am</a:t>
            </a:r>
            <a:r>
              <a:rPr lang="zh-CN" altLang="en-US" dirty="0"/>
              <a:t> </a:t>
            </a:r>
            <a:r>
              <a:rPr lang="en-US" altLang="zh-CN" dirty="0"/>
              <a:t>good</a:t>
            </a:r>
            <a:r>
              <a:rPr lang="zh-CN" altLang="en-US" dirty="0"/>
              <a:t> </a:t>
            </a:r>
            <a:r>
              <a:rPr lang="en-US" altLang="zh-CN" dirty="0"/>
              <a:t>at</a:t>
            </a:r>
            <a:r>
              <a:rPr lang="zh-CN" altLang="en-US" dirty="0"/>
              <a:t> </a:t>
            </a:r>
            <a:r>
              <a:rPr lang="en-US" altLang="zh-CN" dirty="0"/>
              <a:t>work</a:t>
            </a:r>
            <a:r>
              <a:rPr lang="zh-CN" altLang="en-US" dirty="0"/>
              <a:t> </a:t>
            </a:r>
            <a:r>
              <a:rPr lang="en-US" altLang="zh-CN" dirty="0"/>
              <a:t>with</a:t>
            </a:r>
            <a:r>
              <a:rPr lang="zh-CN" altLang="en-US" dirty="0"/>
              <a:t> </a:t>
            </a:r>
            <a:r>
              <a:rPr lang="en-US" altLang="zh-CN" dirty="0"/>
              <a:t>others</a:t>
            </a:r>
            <a:r>
              <a:rPr lang="zh-CN" altLang="en-US" dirty="0"/>
              <a:t> </a:t>
            </a:r>
            <a:r>
              <a:rPr lang="en-US" altLang="zh-CN" dirty="0"/>
              <a:t>as</a:t>
            </a:r>
            <a:r>
              <a:rPr lang="zh-CN" altLang="en-US" dirty="0"/>
              <a:t> </a:t>
            </a:r>
            <a:r>
              <a:rPr lang="en-US" altLang="zh-CN" dirty="0"/>
              <a:t>a</a:t>
            </a:r>
            <a:r>
              <a:rPr lang="zh-CN" altLang="en-US" dirty="0"/>
              <a:t> </a:t>
            </a:r>
            <a:r>
              <a:rPr lang="en-US" altLang="zh-CN" dirty="0"/>
              <a:t>team.</a:t>
            </a:r>
            <a:r>
              <a:rPr lang="zh-CN" altLang="en-US" dirty="0"/>
              <a:t> </a:t>
            </a:r>
            <a:r>
              <a:rPr lang="en-US" altLang="zh-CN" dirty="0"/>
              <a:t>I</a:t>
            </a:r>
            <a:r>
              <a:rPr lang="zh-CN" altLang="en-US" dirty="0"/>
              <a:t> </a:t>
            </a:r>
            <a:r>
              <a:rPr lang="en-US" altLang="zh-CN" dirty="0"/>
              <a:t>have</a:t>
            </a:r>
            <a:r>
              <a:rPr lang="zh-CN" altLang="en-US" dirty="0"/>
              <a:t> </a:t>
            </a:r>
            <a:r>
              <a:rPr lang="en-US" altLang="zh-CN" dirty="0" err="1"/>
              <a:t>collbratroed</a:t>
            </a:r>
            <a:r>
              <a:rPr lang="zh-CN" altLang="en-US" dirty="0"/>
              <a:t> </a:t>
            </a:r>
            <a:r>
              <a:rPr lang="en-US" altLang="zh-CN" dirty="0"/>
              <a:t>with</a:t>
            </a:r>
            <a:r>
              <a:rPr lang="zh-CN" altLang="en-US" dirty="0"/>
              <a:t> </a:t>
            </a:r>
            <a:r>
              <a:rPr lang="en-US" altLang="zh-CN" dirty="0"/>
              <a:t>many</a:t>
            </a:r>
            <a:r>
              <a:rPr lang="zh-CN" altLang="en-US" dirty="0"/>
              <a:t> </a:t>
            </a:r>
            <a:r>
              <a:rPr lang="en-US" altLang="zh-CN" dirty="0"/>
              <a:t>great</a:t>
            </a:r>
            <a:r>
              <a:rPr lang="zh-CN" altLang="en-US" dirty="0"/>
              <a:t> </a:t>
            </a:r>
            <a:r>
              <a:rPr lang="en-US" altLang="zh-CN" dirty="0"/>
              <a:t>researchers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institutions.</a:t>
            </a:r>
            <a:r>
              <a:rPr lang="zh-CN" altLang="en-US" dirty="0"/>
              <a:t> </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23</a:t>
            </a:fld>
            <a:endParaRPr lang="en-US" dirty="0"/>
          </a:p>
        </p:txBody>
      </p:sp>
    </p:spTree>
    <p:extLst>
      <p:ext uri="{BB962C8B-B14F-4D97-AF65-F5344CB8AC3E}">
        <p14:creationId xmlns:p14="http://schemas.microsoft.com/office/powerpoint/2010/main" val="2112515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2"/>
                </a:solidFill>
                <a:effectLst/>
                <a:latin typeface="+mn-lt"/>
                <a:ea typeface="+mn-ea"/>
                <a:cs typeface="+mn-cs"/>
              </a:rPr>
              <a:t>During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many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years’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work</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experience,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acculated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knowleges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skills.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Frist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strong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coding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experience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programming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languages.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proficient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perl</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cullently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programing</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lanugage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because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powerful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fast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developed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three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python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tools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research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another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lanuage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which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suited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statical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computing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graphs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manily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staticscal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modeling.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Perl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good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mining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because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easy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extract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information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from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sequencing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levels.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During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undergrauate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period,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mainly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Matlab</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senior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design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develop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windows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software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SDSU,</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college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nursing,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which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retreive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timestamp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USB</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communication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from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measurement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timestap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With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software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our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patients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need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spend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two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days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medecal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center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collect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cortisol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measurment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home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device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will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mointor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their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what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meareuemnt</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also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trained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applied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research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projects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includes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some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supervised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SVM,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KNN,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Elastic-Net,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RandomForest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many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others.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also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capable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unspervised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such</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Kmeans</a:t>
            </a:r>
            <a:r>
              <a:rPr lang="en-US" altLang="zh-CN" sz="1200" kern="1200" dirty="0">
                <a:solidFill>
                  <a:schemeClr val="tx2"/>
                </a:solidFill>
                <a:effectLst/>
                <a:latin typeface="+mn-lt"/>
                <a:ea typeface="+mn-ea"/>
                <a:cs typeface="+mn-cs"/>
              </a:rPr>
              <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mixture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models,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suited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viluallzation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high</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diminonal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applied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imiage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processing,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genomic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natural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language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processing.</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maps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multi-</a:t>
            </a:r>
            <a:r>
              <a:rPr lang="en-US" altLang="zh-CN" sz="1200" kern="1200" dirty="0" err="1">
                <a:solidFill>
                  <a:schemeClr val="tx2"/>
                </a:solidFill>
                <a:effectLst/>
                <a:latin typeface="+mn-lt"/>
                <a:ea typeface="+mn-ea"/>
                <a:cs typeface="+mn-cs"/>
              </a:rPr>
              <a:t>diminsonal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lower</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diminson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space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try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find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patterns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identifying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observed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clusters.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Most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signle</a:t>
            </a:r>
            <a:r>
              <a:rPr lang="en-US" altLang="zh-CN" sz="1200" kern="1200" dirty="0">
                <a:solidFill>
                  <a:schemeClr val="tx2"/>
                </a:solidFill>
                <a:effectLst/>
                <a:latin typeface="+mn-lt"/>
                <a:ea typeface="+mn-ea"/>
                <a:cs typeface="+mn-cs"/>
              </a:rPr>
              <a:t>-cell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pipeline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includes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technique.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recently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heard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new</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diminsonl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reduction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called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UMAP.</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similar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tsne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but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recent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publications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show</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faster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running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time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generate</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meaningfull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organization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cell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type.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Machine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still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growing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expected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that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will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have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advanced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methods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future.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always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eargr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learn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them.</a:t>
            </a:r>
            <a:r>
              <a:rPr lang="zh-CN" altLang="en-US" sz="1200" kern="1200" dirty="0">
                <a:solidFill>
                  <a:schemeClr val="tx2"/>
                </a:solidFill>
                <a:effectLst/>
                <a:latin typeface="+mn-lt"/>
                <a:ea typeface="+mn-ea"/>
                <a:cs typeface="+mn-cs"/>
              </a:rPr>
              <a:t> </a:t>
            </a:r>
            <a:endParaRPr lang="en-US" altLang="zh-CN" sz="1200" kern="1200" dirty="0">
              <a:solidFill>
                <a:schemeClr val="tx2"/>
              </a:solidFill>
              <a:effectLst/>
              <a:latin typeface="+mn-lt"/>
              <a:ea typeface="+mn-ea"/>
              <a:cs typeface="+mn-cs"/>
            </a:endParaRPr>
          </a:p>
          <a:p>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analyzed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more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than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1T</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scRNA</a:t>
            </a:r>
            <a:r>
              <a:rPr lang="en-US" altLang="zh-CN" sz="1200" kern="1200" dirty="0">
                <a:solidFill>
                  <a:schemeClr val="tx2"/>
                </a:solidFill>
                <a:effectLst/>
                <a:latin typeface="+mn-lt"/>
                <a:ea typeface="+mn-ea"/>
                <a:cs typeface="+mn-cs"/>
              </a:rPr>
              <a:t>-seq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3T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bulk</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RNA-seq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data</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of</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plant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animial</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species.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I</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am</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faimilar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with</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follwing</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popular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tools:</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fastqc</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quality</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control,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Htseq</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feature</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counts,</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Hisat2,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STAR,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Botiew2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read</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alignment,</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DESEQ2</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and</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Bollgown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for</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differential</a:t>
            </a:r>
            <a:r>
              <a:rPr lang="zh-CN" altLang="en-US" sz="1200" kern="1200" dirty="0">
                <a:solidFill>
                  <a:schemeClr val="tx2"/>
                </a:solidFill>
                <a:effectLst/>
                <a:latin typeface="+mn-lt"/>
                <a:ea typeface="+mn-ea"/>
                <a:cs typeface="+mn-cs"/>
              </a:rPr>
              <a:t> </a:t>
            </a:r>
            <a:r>
              <a:rPr lang="en-US" altLang="zh-CN" sz="1200" kern="1200" dirty="0" err="1">
                <a:solidFill>
                  <a:schemeClr val="tx2"/>
                </a:solidFill>
                <a:effectLst/>
                <a:latin typeface="+mn-lt"/>
                <a:ea typeface="+mn-ea"/>
                <a:cs typeface="+mn-cs"/>
              </a:rPr>
              <a:t>expresiion</a:t>
            </a:r>
            <a:r>
              <a:rPr lang="zh-CN" altLang="en-US" sz="1200" kern="1200" dirty="0">
                <a:solidFill>
                  <a:schemeClr val="tx2"/>
                </a:solidFill>
                <a:effectLst/>
                <a:latin typeface="+mn-lt"/>
                <a:ea typeface="+mn-ea"/>
                <a:cs typeface="+mn-cs"/>
              </a:rPr>
              <a:t> </a:t>
            </a:r>
            <a:r>
              <a:rPr lang="en-US" altLang="zh-CN" sz="1200" kern="1200" dirty="0">
                <a:solidFill>
                  <a:schemeClr val="tx2"/>
                </a:solidFill>
                <a:effectLst/>
                <a:latin typeface="+mn-lt"/>
                <a:ea typeface="+mn-ea"/>
                <a:cs typeface="+mn-cs"/>
              </a:rPr>
              <a:t>analysis.</a:t>
            </a:r>
            <a:r>
              <a:rPr lang="zh-CN" altLang="en-US" sz="1200" kern="1200" dirty="0">
                <a:solidFill>
                  <a:schemeClr val="tx2"/>
                </a:solidFill>
                <a:effectLst/>
                <a:latin typeface="+mn-lt"/>
                <a:ea typeface="+mn-ea"/>
                <a:cs typeface="+mn-cs"/>
              </a:rPr>
              <a:t> </a:t>
            </a:r>
            <a:endParaRPr lang="en-US" sz="1200" kern="1200" dirty="0">
              <a:solidFill>
                <a:schemeClr val="tx2"/>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24</a:t>
            </a:fld>
            <a:endParaRPr lang="en-US" dirty="0"/>
          </a:p>
        </p:txBody>
      </p:sp>
    </p:spTree>
    <p:extLst>
      <p:ext uri="{BB962C8B-B14F-4D97-AF65-F5344CB8AC3E}">
        <p14:creationId xmlns:p14="http://schemas.microsoft.com/office/powerpoint/2010/main" val="3418155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25</a:t>
            </a:fld>
            <a:endParaRPr lang="en-US"/>
          </a:p>
        </p:txBody>
      </p:sp>
    </p:spTree>
    <p:extLst>
      <p:ext uri="{BB962C8B-B14F-4D97-AF65-F5344CB8AC3E}">
        <p14:creationId xmlns:p14="http://schemas.microsoft.com/office/powerpoint/2010/main" val="1013648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26</a:t>
            </a:fld>
            <a:endParaRPr lang="en-US"/>
          </a:p>
        </p:txBody>
      </p:sp>
    </p:spTree>
    <p:extLst>
      <p:ext uri="{BB962C8B-B14F-4D97-AF65-F5344CB8AC3E}">
        <p14:creationId xmlns:p14="http://schemas.microsoft.com/office/powerpoint/2010/main" val="380812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27</a:t>
            </a:fld>
            <a:endParaRPr lang="en-US"/>
          </a:p>
        </p:txBody>
      </p:sp>
    </p:spTree>
    <p:extLst>
      <p:ext uri="{BB962C8B-B14F-4D97-AF65-F5344CB8AC3E}">
        <p14:creationId xmlns:p14="http://schemas.microsoft.com/office/powerpoint/2010/main" val="3800050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28</a:t>
            </a:fld>
            <a:endParaRPr lang="en-US"/>
          </a:p>
        </p:txBody>
      </p:sp>
    </p:spTree>
    <p:extLst>
      <p:ext uri="{BB962C8B-B14F-4D97-AF65-F5344CB8AC3E}">
        <p14:creationId xmlns:p14="http://schemas.microsoft.com/office/powerpoint/2010/main" val="672639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30</a:t>
            </a:fld>
            <a:endParaRPr lang="en-US"/>
          </a:p>
        </p:txBody>
      </p:sp>
    </p:spTree>
    <p:extLst>
      <p:ext uri="{BB962C8B-B14F-4D97-AF65-F5344CB8AC3E}">
        <p14:creationId xmlns:p14="http://schemas.microsoft.com/office/powerpoint/2010/main" val="326369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3</a:t>
            </a:fld>
            <a:endParaRPr lang="en-US" dirty="0"/>
          </a:p>
        </p:txBody>
      </p:sp>
    </p:spTree>
    <p:extLst>
      <p:ext uri="{BB962C8B-B14F-4D97-AF65-F5344CB8AC3E}">
        <p14:creationId xmlns:p14="http://schemas.microsoft.com/office/powerpoint/2010/main" val="2736533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31</a:t>
            </a:fld>
            <a:endParaRPr lang="en-US"/>
          </a:p>
        </p:txBody>
      </p:sp>
    </p:spTree>
    <p:extLst>
      <p:ext uri="{BB962C8B-B14F-4D97-AF65-F5344CB8AC3E}">
        <p14:creationId xmlns:p14="http://schemas.microsoft.com/office/powerpoint/2010/main" val="2057893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2"/>
                </a:solidFill>
                <a:effectLst/>
                <a:latin typeface="+mn-lt"/>
                <a:ea typeface="+mn-ea"/>
                <a:cs typeface="+mn-cs"/>
              </a:rPr>
              <a:t>Recent advances in analyzing tissues and organs at the single cell level are revolutionizing our understanding of organ development, biology, and disease. The traditional bulk RNA-seq loses information on the heterogeneity of individual cells. scRNA-Seq from individual cells preserves heterogeneity, and technological advances have made these techniques highly accessible. They are now utilized in a significant percentage of biological studies to report finding such as more precise quantifications of cell composition, the discovery of previously unknown or rare cell subtypes, and highly detailed descriptions of cell fate trajectories. </a:t>
            </a:r>
          </a:p>
          <a:p>
            <a:endParaRPr lang="en-US" sz="1200" b="0" i="0" kern="1200" dirty="0">
              <a:solidFill>
                <a:schemeClr val="tx2"/>
              </a:solidFill>
              <a:effectLst/>
              <a:latin typeface="+mn-lt"/>
              <a:ea typeface="+mn-ea"/>
              <a:cs typeface="+mn-cs"/>
            </a:endParaRPr>
          </a:p>
          <a:p>
            <a:r>
              <a:rPr lang="en-US" sz="1200" b="0" i="0" kern="1200" dirty="0">
                <a:solidFill>
                  <a:schemeClr val="tx2"/>
                </a:solidFill>
                <a:effectLst/>
                <a:latin typeface="+mn-lt"/>
                <a:ea typeface="+mn-ea"/>
                <a:cs typeface="+mn-cs"/>
              </a:rPr>
              <a:t>Due to the limitation of sequencing techniques, one critical issue of scRNA-seq analysis is the dropout, meaning that large quantity of zeros exist. The highly sparse expression data makes the analysis similar but also differ than the traditional bulk RNA-seq data, and so that, many tools and pipelines have been developed specifically designed for scRNA-Seq data analysis, such as Seurat, Monocle, SC3, etc.</a:t>
            </a:r>
          </a:p>
          <a:p>
            <a:r>
              <a:rPr lang="en-US" sz="1200" b="0" i="0" kern="1200" dirty="0">
                <a:solidFill>
                  <a:schemeClr val="tx2"/>
                </a:solidFill>
                <a:effectLst/>
                <a:latin typeface="+mn-lt"/>
                <a:ea typeface="+mn-ea"/>
                <a:cs typeface="+mn-cs"/>
              </a:rPr>
              <a:t>In general, the three steps are included in a scRNA-seq analysis pipeline: mapping alignment, preprocessing, and advanced analyses. The first step is similar to bulk RNA-seq analysis, some bulk tools are even compatible for single-cell analysis, such as STAR and bowtie2. Preprocessing step treats the expression matrix by filtering low-quality genes and cells and normalizing expression values by some distributions. Currently, the cutting-edge researches of scRNA-seq analysis focus on the following areas: </a:t>
            </a:r>
            <a:r>
              <a:rPr lang="en-US" sz="2000" dirty="0"/>
              <a:t>Cell type prediction, Cell trajectory analysis, </a:t>
            </a:r>
            <a:r>
              <a:rPr lang="en-US" sz="2000" dirty="0" err="1"/>
              <a:t>Psudotime</a:t>
            </a:r>
            <a:r>
              <a:rPr lang="en-US" sz="2000" dirty="0"/>
              <a:t>, Spatial position identification, Hierarchy structure, Cell type specific regulatory network, and </a:t>
            </a:r>
            <a:r>
              <a:rPr lang="en-US" sz="2000" dirty="0" err="1"/>
              <a:t>etc</a:t>
            </a:r>
            <a:r>
              <a:rPr lang="en-US" sz="2000" dirty="0"/>
              <a:t>…</a:t>
            </a:r>
            <a:endParaRPr lang="en-US" sz="1200" b="0" i="0" kern="1200" dirty="0">
              <a:solidFill>
                <a:schemeClr val="tx2"/>
              </a:solidFill>
              <a:effectLst/>
              <a:latin typeface="+mn-lt"/>
              <a:ea typeface="+mn-ea"/>
              <a:cs typeface="+mn-cs"/>
            </a:endParaRPr>
          </a:p>
          <a:p>
            <a:endParaRPr lang="en-US" sz="1200" b="0" i="0" kern="1200" dirty="0">
              <a:solidFill>
                <a:schemeClr val="tx2"/>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1221E5-7225-48EB-A4EE-420E7BFCF705}" type="slidenum">
              <a:rPr lang="en-US" smtClean="0"/>
              <a:pPr/>
              <a:t>32</a:t>
            </a:fld>
            <a:endParaRPr lang="en-US" dirty="0"/>
          </a:p>
        </p:txBody>
      </p:sp>
    </p:spTree>
    <p:extLst>
      <p:ext uri="{BB962C8B-B14F-4D97-AF65-F5344CB8AC3E}">
        <p14:creationId xmlns:p14="http://schemas.microsoft.com/office/powerpoint/2010/main" val="2835787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2"/>
                </a:solidFill>
                <a:effectLst/>
                <a:latin typeface="+mn-lt"/>
                <a:ea typeface="+mn-ea"/>
                <a:cs typeface="+mn-cs"/>
              </a:rPr>
              <a:t>One of my collaborative project was to use different scRNA-Seq analytical tools to test the their cell type prediction. I helped the team by learning and testing six single-cell integrative tools including </a:t>
            </a:r>
            <a:r>
              <a:rPr lang="en-US" dirty="0">
                <a:latin typeface="Tahoma" panose="020B0604030504040204" pitchFamily="34" charset="0"/>
                <a:ea typeface="Tahoma" panose="020B0604030504040204" pitchFamily="34" charset="0"/>
                <a:cs typeface="Tahoma" panose="020B0604030504040204" pitchFamily="34" charset="0"/>
              </a:rPr>
              <a:t>SC3, SCENIC, Seurat, Monocle, BackSPIN, and </a:t>
            </a:r>
            <a:r>
              <a:rPr lang="en-US" dirty="0" err="1">
                <a:latin typeface="Tahoma" panose="020B0604030504040204" pitchFamily="34" charset="0"/>
                <a:ea typeface="Tahoma" panose="020B0604030504040204" pitchFamily="34" charset="0"/>
                <a:cs typeface="Tahoma" panose="020B0604030504040204" pitchFamily="34" charset="0"/>
              </a:rPr>
              <a:t>Sincera</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Tahoma" panose="020B0604030504040204" pitchFamily="34" charset="0"/>
                <a:ea typeface="Tahoma" panose="020B0604030504040204" pitchFamily="34" charset="0"/>
                <a:cs typeface="Tahoma" panose="020B0604030504040204" pitchFamily="34" charset="0"/>
              </a:rPr>
              <a:t>把</a:t>
            </a:r>
            <a:r>
              <a:rPr lang="en-US" altLang="zh-CN" dirty="0">
                <a:latin typeface="Tahoma" panose="020B0604030504040204" pitchFamily="34" charset="0"/>
                <a:ea typeface="Tahoma" panose="020B0604030504040204" pitchFamily="34" charset="0"/>
                <a:cs typeface="Tahoma" panose="020B0604030504040204" pitchFamily="34" charset="0"/>
              </a:rPr>
              <a:t>ppt</a:t>
            </a:r>
            <a:r>
              <a:rPr lang="zh-CN" altLang="en-US" dirty="0">
                <a:latin typeface="Tahoma" panose="020B0604030504040204" pitchFamily="34" charset="0"/>
                <a:ea typeface="Tahoma" panose="020B0604030504040204" pitchFamily="34" charset="0"/>
                <a:cs typeface="Tahoma" panose="020B0604030504040204" pitchFamily="34" charset="0"/>
              </a:rPr>
              <a:t>上的念一念就行了</a:t>
            </a:r>
            <a:r>
              <a:rPr lang="en-US" dirty="0">
                <a:latin typeface="Tahoma" panose="020B0604030504040204" pitchFamily="34" charset="0"/>
                <a:ea typeface="Tahoma" panose="020B0604030504040204" pitchFamily="34" charset="0"/>
                <a:cs typeface="Tahoma" panose="020B0604030504040204" pitchFamily="34" charset="0"/>
              </a:rPr>
              <a:t>)</a:t>
            </a:r>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33</a:t>
            </a:fld>
            <a:endParaRPr lang="en-US" dirty="0"/>
          </a:p>
        </p:txBody>
      </p:sp>
    </p:spTree>
    <p:extLst>
      <p:ext uri="{BB962C8B-B14F-4D97-AF65-F5344CB8AC3E}">
        <p14:creationId xmlns:p14="http://schemas.microsoft.com/office/powerpoint/2010/main" val="2547603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2"/>
                </a:solidFill>
                <a:effectLst/>
                <a:latin typeface="+mn-lt"/>
                <a:ea typeface="+mn-ea"/>
                <a:cs typeface="+mn-cs"/>
              </a:rPr>
              <a:t>I also have tested four supervised machine learning methods, KNN, Random forest, J48, and bagging, for their clustering performance in cell type identification. The test showed that in general, Bagging method performs better that the other three. Also, the difference among datasets is huge, such as number of cells, complexity of cell types, dropout percentage so that it is hard to find a robust method that can have good clustering performance for any dataset.</a:t>
            </a:r>
          </a:p>
        </p:txBody>
      </p:sp>
      <p:sp>
        <p:nvSpPr>
          <p:cNvPr id="4" name="Slide Number Placeholder 3"/>
          <p:cNvSpPr>
            <a:spLocks noGrp="1"/>
          </p:cNvSpPr>
          <p:nvPr>
            <p:ph type="sldNum" sz="quarter" idx="5"/>
          </p:nvPr>
        </p:nvSpPr>
        <p:spPr/>
        <p:txBody>
          <a:bodyPr/>
          <a:lstStyle/>
          <a:p>
            <a:fld id="{841221E5-7225-48EB-A4EE-420E7BFCF705}" type="slidenum">
              <a:rPr lang="en-US" smtClean="0"/>
              <a:pPr/>
              <a:t>34</a:t>
            </a:fld>
            <a:endParaRPr lang="en-US" dirty="0"/>
          </a:p>
        </p:txBody>
      </p:sp>
    </p:spTree>
    <p:extLst>
      <p:ext uri="{BB962C8B-B14F-4D97-AF65-F5344CB8AC3E}">
        <p14:creationId xmlns:p14="http://schemas.microsoft.com/office/powerpoint/2010/main" val="1453817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my main research interests is to develop computational tools to help researchers to understand bioinformatics and biomedical data better.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35</a:t>
            </a:fld>
            <a:endParaRPr lang="en-US"/>
          </a:p>
        </p:txBody>
      </p:sp>
    </p:spTree>
    <p:extLst>
      <p:ext uri="{BB962C8B-B14F-4D97-AF65-F5344CB8AC3E}">
        <p14:creationId xmlns:p14="http://schemas.microsoft.com/office/powerpoint/2010/main" val="145167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2"/>
                </a:solidFill>
                <a:effectLst/>
                <a:latin typeface="+mn-lt"/>
                <a:ea typeface="+mn-ea"/>
                <a:cs typeface="+mn-cs"/>
              </a:rPr>
              <a:t>Most RNA-seq studies perform read alignment without much concern for the quality of the alignment results, assuming them to be of sufficient quality. However, our investigation has shown that mapping uncertainty is a prominent issue with the quality of alignment results. We tested 95 datasets the total size about 2T. Each dataset was aligned using HISAT2, against the appropriate reference genome. Alignment statistics were collected or calculated from the HISAT2 output file. It was determined that an average of 22% of all reads were ambiguously aligned in each of the seven distinct plant and animal species. Just as most RNA-seq pipelines use some quality control method for raw reads, a quality control process for read alignment must be included to verify the reliability of mapping results. Therefore, we developed this alignment control tools. In </a:t>
            </a:r>
            <a:r>
              <a:rPr lang="en-US" sz="1200" kern="1200" dirty="0" err="1">
                <a:solidFill>
                  <a:schemeClr val="tx2"/>
                </a:solidFill>
                <a:effectLst/>
                <a:latin typeface="+mn-lt"/>
                <a:ea typeface="+mn-ea"/>
                <a:cs typeface="+mn-cs"/>
              </a:rPr>
              <a:t>GeneQC</a:t>
            </a:r>
            <a:r>
              <a:rPr lang="en-US" sz="1200" kern="1200" dirty="0">
                <a:solidFill>
                  <a:schemeClr val="tx2"/>
                </a:solidFill>
                <a:effectLst/>
                <a:latin typeface="+mn-lt"/>
                <a:ea typeface="+mn-ea"/>
                <a:cs typeface="+mn-cs"/>
              </a:rPr>
              <a:t>, we extract usable features from two genetic levels, genomic and transcriptomic. These three levels of information are combined using linear modeling to develop a distinct score, referred to as the D-score, to provide a clear measure of the level of mapping uncertainty for each annotated gene for a particular species. Additionally, mixture model distributions are used to determine categorizations for the mapping uncertainty and provide recommendations for which genetic expression estimates are reliable following the read alignment step.</a:t>
            </a:r>
          </a:p>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36</a:t>
            </a:fld>
            <a:endParaRPr lang="en-US"/>
          </a:p>
        </p:txBody>
      </p:sp>
    </p:spTree>
    <p:extLst>
      <p:ext uri="{BB962C8B-B14F-4D97-AF65-F5344CB8AC3E}">
        <p14:creationId xmlns:p14="http://schemas.microsoft.com/office/powerpoint/2010/main" val="51163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4</a:t>
            </a:fld>
            <a:endParaRPr lang="en-US" dirty="0"/>
          </a:p>
        </p:txBody>
      </p:sp>
    </p:spTree>
    <p:extLst>
      <p:ext uri="{BB962C8B-B14F-4D97-AF65-F5344CB8AC3E}">
        <p14:creationId xmlns:p14="http://schemas.microsoft.com/office/powerpoint/2010/main" val="247975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5</a:t>
            </a:fld>
            <a:endParaRPr lang="en-US" dirty="0"/>
          </a:p>
        </p:txBody>
      </p:sp>
    </p:spTree>
    <p:extLst>
      <p:ext uri="{BB962C8B-B14F-4D97-AF65-F5344CB8AC3E}">
        <p14:creationId xmlns:p14="http://schemas.microsoft.com/office/powerpoint/2010/main" val="308776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6</a:t>
            </a:fld>
            <a:endParaRPr lang="en-US" dirty="0"/>
          </a:p>
        </p:txBody>
      </p:sp>
    </p:spTree>
    <p:extLst>
      <p:ext uri="{BB962C8B-B14F-4D97-AF65-F5344CB8AC3E}">
        <p14:creationId xmlns:p14="http://schemas.microsoft.com/office/powerpoint/2010/main" val="353931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7</a:t>
            </a:fld>
            <a:endParaRPr lang="en-US" dirty="0"/>
          </a:p>
        </p:txBody>
      </p:sp>
    </p:spTree>
    <p:extLst>
      <p:ext uri="{BB962C8B-B14F-4D97-AF65-F5344CB8AC3E}">
        <p14:creationId xmlns:p14="http://schemas.microsoft.com/office/powerpoint/2010/main" val="89984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8</a:t>
            </a:fld>
            <a:endParaRPr lang="en-US" dirty="0"/>
          </a:p>
        </p:txBody>
      </p:sp>
    </p:spTree>
    <p:extLst>
      <p:ext uri="{BB962C8B-B14F-4D97-AF65-F5344CB8AC3E}">
        <p14:creationId xmlns:p14="http://schemas.microsoft.com/office/powerpoint/2010/main" val="15769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9</a:t>
            </a:fld>
            <a:endParaRPr lang="en-US" dirty="0"/>
          </a:p>
        </p:txBody>
      </p:sp>
    </p:spTree>
    <p:extLst>
      <p:ext uri="{BB962C8B-B14F-4D97-AF65-F5344CB8AC3E}">
        <p14:creationId xmlns:p14="http://schemas.microsoft.com/office/powerpoint/2010/main" val="262966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71A6EE57-7BDD-C54D-82B7-2BFD116406BC}" type="datetime1">
              <a:rPr lang="en-US" smtClean="0"/>
              <a:t>10/16/2019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533DC7B-1BA1-EA4E-B8EE-DFC05E2F1D7F}" type="datetime1">
              <a:rPr lang="en-US" smtClean="0"/>
              <a:t>10/16/2019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A89BB18-D33B-C14E-9C9C-D63E17B8C54F}" type="datetime1">
              <a:rPr lang="en-US" smtClean="0"/>
              <a:t>10/16/2019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3E70862-464B-C748-95EB-661818E5B8ED}" type="datetime1">
              <a:rPr lang="en-US" smtClean="0"/>
              <a:t>10/16/2019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76074B24-6121-0043-AE40-B46D4BB19303}" type="datetime1">
              <a:rPr lang="en-US" smtClean="0"/>
              <a:t>10/16/2019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1872D4F-B228-EE49-8E11-38DBF1855766}" type="datetime1">
              <a:rPr lang="en-US" smtClean="0"/>
              <a:t>10/16/2019</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4A6045F-8B93-234C-ABDC-887FB07F6263}" type="datetime1">
              <a:rPr lang="en-US" smtClean="0"/>
              <a:t>10/16/2019</a:t>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34D31A-86C4-F94C-8BF5-75D406951A6F}" type="datetime1">
              <a:rPr lang="en-US" smtClean="0"/>
              <a:t>10/16/2019</a:t>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8FFC4022-B548-B24F-97A7-2FFE79BA6AB9}" type="datetime1">
              <a:rPr lang="en-US" smtClean="0"/>
              <a:t>10/16/2019</a:t>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5F1F4-CC6A-0A4B-AEBB-C3C10CDEC83B}" type="datetime1">
              <a:rPr lang="en-US" smtClean="0"/>
              <a:t>10/16/2019</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03AC2910-7428-574B-93A3-7FEB74A8CDBA}" type="datetime1">
              <a:rPr lang="en-US" smtClean="0"/>
              <a:t>10/16/2019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2C7BD19D-1A09-4140-9FC7-BD41788D9B24}" type="datetime1">
              <a:rPr lang="en-US" smtClean="0"/>
              <a:t>10/16/2019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ontiersin.org/articles/10.3389/fgene.2018.00313/ful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618" y="457200"/>
            <a:ext cx="8762999" cy="2680127"/>
          </a:xfrm>
        </p:spPr>
        <p:txBody>
          <a:bodyPr/>
          <a:lstStyle/>
          <a:p>
            <a:r>
              <a:rPr lang="en-US" sz="3600" b="1" dirty="0">
                <a:solidFill>
                  <a:srgbClr val="00B0F0"/>
                </a:solidFill>
                <a:latin typeface="Tahoma" panose="020B0604030504040204" pitchFamily="34" charset="0"/>
                <a:ea typeface="Tahoma" panose="020B0604030504040204" pitchFamily="34" charset="0"/>
                <a:cs typeface="Tahoma" panose="020B0604030504040204" pitchFamily="34" charset="0"/>
              </a:rPr>
              <a:t>Machine Learning Algorithms and Computational Tools Development for Analysis of Sequencing and EMR Data </a:t>
            </a:r>
          </a:p>
        </p:txBody>
      </p:sp>
      <p:sp>
        <p:nvSpPr>
          <p:cNvPr id="3" name="Subtitle 2"/>
          <p:cNvSpPr>
            <a:spLocks noGrp="1"/>
          </p:cNvSpPr>
          <p:nvPr>
            <p:ph type="subTitle" idx="1"/>
          </p:nvPr>
        </p:nvSpPr>
        <p:spPr>
          <a:xfrm>
            <a:off x="2421618" y="3505200"/>
            <a:ext cx="8227041" cy="1905000"/>
          </a:xfrm>
        </p:spPr>
        <p:txBody>
          <a:bodyPr>
            <a:normAutofit/>
          </a:bodyPr>
          <a:lstStyle/>
          <a:p>
            <a:pPr>
              <a:lnSpc>
                <a:spcPct val="100000"/>
              </a:lnSpc>
            </a:pPr>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 Gu</a:t>
            </a:r>
          </a:p>
          <a:p>
            <a:pPr>
              <a:lnSpc>
                <a:spcPct val="200000"/>
              </a:lnSpc>
            </a:pP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Department of Mathematics &amp; Statistics</a:t>
            </a:r>
          </a:p>
          <a:p>
            <a:pPr>
              <a:lnSpc>
                <a:spcPct val="100000"/>
              </a:lnSpc>
            </a:pPr>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Oct 30</a:t>
            </a:r>
            <a:r>
              <a:rPr lang="en-US" sz="2000" baseline="30000" dirty="0">
                <a:solidFill>
                  <a:schemeClr val="tx2"/>
                </a:solidFill>
                <a:latin typeface="Tahoma" panose="020B0604030504040204" pitchFamily="34" charset="0"/>
                <a:ea typeface="Tahoma" panose="020B0604030504040204" pitchFamily="34" charset="0"/>
                <a:cs typeface="Tahoma" panose="020B0604030504040204" pitchFamily="34" charset="0"/>
              </a:rPr>
              <a:t>th</a:t>
            </a: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 2019</a:t>
            </a:r>
          </a:p>
          <a:p>
            <a:pPr algn="ctr"/>
            <a:endParaRPr lang="en-US" dirty="0"/>
          </a:p>
        </p:txBody>
      </p:sp>
      <p:pic>
        <p:nvPicPr>
          <p:cNvPr id="4" name="Picture 4" descr="Image result for south dakota state university">
            <a:extLst>
              <a:ext uri="{FF2B5EF4-FFF2-40B4-BE49-F238E27FC236}">
                <a16:creationId xmlns:a16="http://schemas.microsoft.com/office/drawing/2014/main" id="{016681A9-45F5-428E-924A-649FDFDDD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207" y="2714766"/>
            <a:ext cx="1750725" cy="262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 Extraction Methods</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10</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16 DNA Feature Extraction Methods</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12 RNA Feature Extraction Methods</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32 Protein Feature Extraction Methods</a:t>
            </a:r>
            <a:endParaRPr lang="en-US" sz="18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4" name="Picture 3"/>
          <p:cNvPicPr>
            <a:picLocks noChangeAspect="1"/>
          </p:cNvPicPr>
          <p:nvPr/>
        </p:nvPicPr>
        <p:blipFill>
          <a:blip r:embed="rId3"/>
          <a:stretch>
            <a:fillRect/>
          </a:stretch>
        </p:blipFill>
        <p:spPr>
          <a:xfrm>
            <a:off x="3579812" y="267769"/>
            <a:ext cx="4696784" cy="6096000"/>
          </a:xfrm>
          <a:prstGeom prst="rect">
            <a:avLst/>
          </a:prstGeom>
        </p:spPr>
      </p:pic>
      <p:pic>
        <p:nvPicPr>
          <p:cNvPr id="5" name="Picture 4"/>
          <p:cNvPicPr>
            <a:picLocks noChangeAspect="1"/>
          </p:cNvPicPr>
          <p:nvPr/>
        </p:nvPicPr>
        <p:blipFill>
          <a:blip r:embed="rId4"/>
          <a:stretch>
            <a:fillRect/>
          </a:stretch>
        </p:blipFill>
        <p:spPr>
          <a:xfrm>
            <a:off x="3504450" y="6351"/>
            <a:ext cx="4847507" cy="6715125"/>
          </a:xfrm>
          <a:prstGeom prst="rect">
            <a:avLst/>
          </a:prstGeom>
        </p:spPr>
      </p:pic>
    </p:spTree>
    <p:extLst>
      <p:ext uri="{BB962C8B-B14F-4D97-AF65-F5344CB8AC3E}">
        <p14:creationId xmlns:p14="http://schemas.microsoft.com/office/powerpoint/2010/main" val="276402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DNA or RNA Feature Extraction - Kmer</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11</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Kmers are Subsequences of Length k Contained within Sequence. Sequences are Represented as the Occurrence Frequencies of </a:t>
                </a:r>
                <a14:m>
                  <m:oMath xmlns:m="http://schemas.openxmlformats.org/officeDocument/2006/math">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𝑘</m:t>
                    </m:r>
                  </m:oMath>
                </a14:m>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Neighboring Nucleic Acids.</a:t>
                </a:r>
              </a:p>
              <a:p>
                <a:pPr lvl="1"/>
                <a:r>
                  <a:rPr lang="en-US" sz="1800" dirty="0" smtClean="0">
                    <a:solidFill>
                      <a:schemeClr val="tx2"/>
                    </a:solidFill>
                    <a:latin typeface="Tahoma" panose="020B0604030504040204" pitchFamily="34" charset="0"/>
                    <a:ea typeface="Tahoma" panose="020B0604030504040204" pitchFamily="34" charset="0"/>
                    <a:cs typeface="Tahoma" panose="020B0604030504040204" pitchFamily="34" charset="0"/>
                  </a:rPr>
                  <a:t>The kmer (k=3) descriptor can be calculated as:</a:t>
                </a:r>
              </a:p>
              <a:p>
                <a:pPr marL="0" indent="0">
                  <a:buNone/>
                </a:pPr>
                <a14:m>
                  <m:oMathPara xmlns:m="http://schemas.openxmlformats.org/officeDocument/2006/math">
                    <m:oMathParaPr>
                      <m:jc m:val="centerGroup"/>
                    </m:oMathParaPr>
                    <m:oMath xmlns:m="http://schemas.openxmlformats.org/officeDocument/2006/math">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𝑓</m:t>
                      </m:r>
                      <m:d>
                        <m:dPr>
                          <m:ctrlP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dPr>
                        <m:e>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𝑡</m:t>
                          </m:r>
                        </m:e>
                      </m:d>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f>
                        <m:fPr>
                          <m:ctrlP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fPr>
                        <m:num>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𝑁</m:t>
                          </m:r>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𝑡</m:t>
                          </m:r>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num>
                        <m:den>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𝑁</m:t>
                          </m:r>
                        </m:den>
                      </m:f>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sz="26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𝑡</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𝐴𝐴𝐴</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𝐴𝐴𝐶</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𝐴𝐴𝐺</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𝑇𝑇𝑇</m:t>
                      </m:r>
                      <m:r>
                        <a:rPr lang="en-US" sz="2600" b="0" i="1" smtClean="0">
                          <a:solidFill>
                            <a:schemeClr val="tx2"/>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xmlns="">
          <p:sp>
            <p:nvSpPr>
              <p:cNvPr id="9" name="Content Placeholder 2">
                <a:extLst>
                  <a:ext uri="{FF2B5EF4-FFF2-40B4-BE49-F238E27FC236}">
                    <a16:creationId xmlns:a16="http://schemas.microsoft.com/office/drawing/2014/main" id="{7F5DAA0A-2D4B-4E4A-90AA-A18256B2D855}"/>
                  </a:ext>
                </a:extLst>
              </p:cNvPr>
              <p:cNvSpPr txBox="1">
                <a:spLocks noRot="1" noChangeAspect="1" noMove="1" noResize="1" noEditPoints="1" noAdjustHandles="1" noChangeArrowheads="1" noChangeShapeType="1" noTextEdit="1"/>
              </p:cNvSpPr>
              <p:nvPr/>
            </p:nvSpPr>
            <p:spPr>
              <a:xfrm>
                <a:off x="1607088" y="1345908"/>
                <a:ext cx="10202325" cy="4572000"/>
              </a:xfrm>
              <a:prstGeom prst="rect">
                <a:avLst/>
              </a:prstGeom>
              <a:blipFill>
                <a:blip r:embed="rId3"/>
                <a:stretch>
                  <a:fillRect l="-956" t="-2133" r="-120"/>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855180" y="2312695"/>
            <a:ext cx="1823231" cy="2638425"/>
          </a:xfrm>
          <a:prstGeom prst="rect">
            <a:avLst/>
          </a:prstGeom>
        </p:spPr>
      </p:pic>
      <p:pic>
        <p:nvPicPr>
          <p:cNvPr id="4" name="Picture 3"/>
          <p:cNvPicPr>
            <a:picLocks noChangeAspect="1"/>
          </p:cNvPicPr>
          <p:nvPr/>
        </p:nvPicPr>
        <p:blipFill>
          <a:blip r:embed="rId5"/>
          <a:stretch>
            <a:fillRect/>
          </a:stretch>
        </p:blipFill>
        <p:spPr>
          <a:xfrm>
            <a:off x="1607088" y="3631907"/>
            <a:ext cx="3609975" cy="3105150"/>
          </a:xfrm>
          <a:prstGeom prst="rect">
            <a:avLst/>
          </a:prstGeom>
        </p:spPr>
      </p:pic>
    </p:spTree>
    <p:extLst>
      <p:ext uri="{BB962C8B-B14F-4D97-AF65-F5344CB8AC3E}">
        <p14:creationId xmlns:p14="http://schemas.microsoft.com/office/powerpoint/2010/main" val="36932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DNA or RNA Feature Extraction - Kmer</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12</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Kmers</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 are subsequences of length k contained within sequence</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Tree>
    <p:extLst>
      <p:ext uri="{BB962C8B-B14F-4D97-AF65-F5344CB8AC3E}">
        <p14:creationId xmlns:p14="http://schemas.microsoft.com/office/powerpoint/2010/main" val="419187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Protein Feature Extraction - Kmer</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13</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Kmers</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 are subsequences of length k contained within sequence</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Tree>
    <p:extLst>
      <p:ext uri="{BB962C8B-B14F-4D97-AF65-F5344CB8AC3E}">
        <p14:creationId xmlns:p14="http://schemas.microsoft.com/office/powerpoint/2010/main" val="3388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 Selection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14</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Extracted feature vectors often show high dimensionality</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Selecting those features that contribute most to predictions can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Reduce overfitting</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Significantly reduce training time for model construction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Remove noisy features to improve performance of models</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20 Feature Selection Methods</a:t>
            </a:r>
          </a:p>
          <a:p>
            <a:pPr marL="365760" lvl="1" indent="0">
              <a:buNone/>
            </a:pP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5" name="Picture 4"/>
          <p:cNvPicPr>
            <a:picLocks noChangeAspect="1"/>
          </p:cNvPicPr>
          <p:nvPr/>
        </p:nvPicPr>
        <p:blipFill>
          <a:blip r:embed="rId3"/>
          <a:stretch>
            <a:fillRect/>
          </a:stretch>
        </p:blipFill>
        <p:spPr>
          <a:xfrm>
            <a:off x="5369817" y="309337"/>
            <a:ext cx="2257341" cy="6203951"/>
          </a:xfrm>
          <a:prstGeom prst="rect">
            <a:avLst/>
          </a:prstGeom>
        </p:spPr>
      </p:pic>
      <p:pic>
        <p:nvPicPr>
          <p:cNvPr id="6" name="Picture 5"/>
          <p:cNvPicPr>
            <a:picLocks noChangeAspect="1"/>
          </p:cNvPicPr>
          <p:nvPr/>
        </p:nvPicPr>
        <p:blipFill>
          <a:blip r:embed="rId4"/>
          <a:stretch>
            <a:fillRect/>
          </a:stretch>
        </p:blipFill>
        <p:spPr>
          <a:xfrm>
            <a:off x="1619134" y="4257142"/>
            <a:ext cx="4361728" cy="2133600"/>
          </a:xfrm>
          <a:prstGeom prst="rect">
            <a:avLst/>
          </a:prstGeom>
        </p:spPr>
      </p:pic>
    </p:spTree>
    <p:extLst>
      <p:ext uri="{BB962C8B-B14F-4D97-AF65-F5344CB8AC3E}">
        <p14:creationId xmlns:p14="http://schemas.microsoft.com/office/powerpoint/2010/main" val="12929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 Selection Methods</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15</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Univariate Selection</a:t>
                </a:r>
              </a:p>
              <a:p>
                <a:pPr lvl="1"/>
                <a:r>
                  <a:rPr lang="en-US" sz="2200" b="1" dirty="0" smtClean="0">
                    <a:solidFill>
                      <a:schemeClr val="tx2"/>
                    </a:solidFill>
                    <a:latin typeface="Tahoma" panose="020B0604030504040204" pitchFamily="34" charset="0"/>
                    <a:ea typeface="Tahoma" panose="020B0604030504040204" pitchFamily="34" charset="0"/>
                    <a:cs typeface="Tahoma" panose="020B0604030504040204" pitchFamily="34" charset="0"/>
                  </a:rPr>
                  <a:t>Chi-squared</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statistical test to select those categorical features that have strongest relationship with the output variable</a:t>
                </a:r>
              </a:p>
              <a:p>
                <a:pPr marL="365760" lvl="1" indent="0">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p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𝑋</m:t>
                          </m:r>
                        </m:e>
                        <m:sup>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2</m:t>
                          </m:r>
                        </m:sup>
                      </m:sSup>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nary>
                        <m:naryPr>
                          <m:chr m:val="∑"/>
                          <m:subHide m:val="on"/>
                          <m:supHide m:val="on"/>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naryPr>
                        <m:sub/>
                        <m:sup/>
                        <m:e>
                          <m:f>
                            <m:f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pPr>
                                <m:e>
                                  <m:d>
                                    <m:d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d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𝑂</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𝐸</m:t>
                                      </m:r>
                                    </m:e>
                                  </m:d>
                                </m:e>
                                <m:sup>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2</m:t>
                                  </m:r>
                                </m:sup>
                              </m:sSup>
                            </m:num>
                            <m:den>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𝐸</m:t>
                              </m:r>
                            </m:den>
                          </m:f>
                        </m:e>
                      </m:nary>
                    </m:oMath>
                  </m:oMathPara>
                </a14:m>
                <a:endParaRPr lang="en-US" sz="2200" b="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Feature Importance</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Many classifiers can provide a score for each feature towards output variable</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Recursive Feature Elimination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Recursively removes feature by building a model using the remaining attributes and calculates model accuracy</a:t>
                </a: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xmlns="">
          <p:sp>
            <p:nvSpPr>
              <p:cNvPr id="9" name="Content Placeholder 2">
                <a:extLst>
                  <a:ext uri="{FF2B5EF4-FFF2-40B4-BE49-F238E27FC236}">
                    <a16:creationId xmlns:a16="http://schemas.microsoft.com/office/drawing/2014/main" id="{7F5DAA0A-2D4B-4E4A-90AA-A18256B2D855}"/>
                  </a:ext>
                </a:extLst>
              </p:cNvPr>
              <p:cNvSpPr txBox="1">
                <a:spLocks noRot="1" noChangeAspect="1" noMove="1" noResize="1" noEditPoints="1" noAdjustHandles="1" noChangeArrowheads="1" noChangeShapeType="1" noTextEdit="1"/>
              </p:cNvSpPr>
              <p:nvPr/>
            </p:nvSpPr>
            <p:spPr>
              <a:xfrm>
                <a:off x="1607088" y="1345908"/>
                <a:ext cx="10202325" cy="4572000"/>
              </a:xfrm>
              <a:prstGeom prst="rect">
                <a:avLst/>
              </a:prstGeom>
              <a:blipFill>
                <a:blip r:embed="rId3"/>
                <a:stretch>
                  <a:fillRect l="-956" t="-2133"/>
                </a:stretch>
              </a:blipFill>
            </p:spPr>
            <p:txBody>
              <a:bodyPr/>
              <a:lstStyle/>
              <a:p>
                <a:r>
                  <a:rPr lang="en-US">
                    <a:noFill/>
                  </a:rPr>
                  <a:t> </a:t>
                </a:r>
              </a:p>
            </p:txBody>
          </p:sp>
        </mc:Fallback>
      </mc:AlternateContent>
    </p:spTree>
    <p:extLst>
      <p:ext uri="{BB962C8B-B14F-4D97-AF65-F5344CB8AC3E}">
        <p14:creationId xmlns:p14="http://schemas.microsoft.com/office/powerpoint/2010/main" val="15311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Dimensionality Reduction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16</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
        <p:nvSpPr>
          <p:cNvPr id="5" name="Content Placeholder 2">
            <a:extLst>
              <a:ext uri="{FF2B5EF4-FFF2-40B4-BE49-F238E27FC236}">
                <a16:creationId xmlns:a16="http://schemas.microsoft.com/office/drawing/2014/main" id="{7F5DAA0A-2D4B-4E4A-90AA-A18256B2D855}"/>
              </a:ext>
            </a:extLst>
          </p:cNvPr>
          <p:cNvSpPr txBox="1">
            <a:spLocks/>
          </p:cNvSpPr>
          <p:nvPr/>
        </p:nvSpPr>
        <p:spPr>
          <a:xfrm>
            <a:off x="1607088" y="1295400"/>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Reducing High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D</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imensionality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D</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ata to Low Dimension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B</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ased on Data Itself (Unsupervised)</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Clustering method</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Dimension reduction</a:t>
            </a:r>
          </a:p>
          <a:p>
            <a:pPr marL="365760" lvl="1" indent="0">
              <a:buNone/>
            </a:pP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For Extremely High-dimension Feature Vectors (Protein)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Reducing data preparation time for modeling</a:t>
            </a:r>
          </a:p>
          <a:p>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16 Dimensionality Reduction Methods</a:t>
            </a: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3" name="Picture 2"/>
          <p:cNvPicPr>
            <a:picLocks noChangeAspect="1"/>
          </p:cNvPicPr>
          <p:nvPr/>
        </p:nvPicPr>
        <p:blipFill>
          <a:blip r:embed="rId3"/>
          <a:stretch>
            <a:fillRect/>
          </a:stretch>
        </p:blipFill>
        <p:spPr>
          <a:xfrm>
            <a:off x="4570412" y="457200"/>
            <a:ext cx="3002090" cy="6185885"/>
          </a:xfrm>
          <a:prstGeom prst="rect">
            <a:avLst/>
          </a:prstGeom>
        </p:spPr>
      </p:pic>
    </p:spTree>
    <p:extLst>
      <p:ext uri="{BB962C8B-B14F-4D97-AF65-F5344CB8AC3E}">
        <p14:creationId xmlns:p14="http://schemas.microsoft.com/office/powerpoint/2010/main" val="316006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Dimensionality Reduction Method</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17</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7F5DAA0A-2D4B-4E4A-90AA-A18256B2D855}"/>
                  </a:ext>
                </a:extLst>
              </p:cNvPr>
              <p:cNvSpPr txBox="1">
                <a:spLocks/>
              </p:cNvSpPr>
              <p:nvPr/>
            </p:nvSpPr>
            <p:spPr>
              <a:xfrm>
                <a:off x="16425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Clustering</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K-means: </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partition </a:t>
                </a:r>
                <a14:m>
                  <m:oMath xmlns:m="http://schemas.openxmlformats.org/officeDocument/2006/math">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𝑛</m:t>
                    </m:r>
                  </m:oMath>
                </a14:m>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observations into </a:t>
                </a:r>
                <a14:m>
                  <m:oMath xmlns:m="http://schemas.openxmlformats.org/officeDocument/2006/math">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𝑘</m:t>
                    </m:r>
                  </m:oMath>
                </a14:m>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sets to minimize the within-cluster sum of squares</a:t>
                </a:r>
              </a:p>
              <a:p>
                <a:pPr marL="365760" lvl="1" indent="0">
                  <a:buNone/>
                </a:pPr>
                <a14:m>
                  <m:oMathPara xmlns:m="http://schemas.openxmlformats.org/officeDocument/2006/math">
                    <m:oMathParaPr>
                      <m:jc m:val="centerGroup"/>
                    </m:oMathParaPr>
                    <m:oMath xmlns:m="http://schemas.openxmlformats.org/officeDocument/2006/math">
                      <m:func>
                        <m:funcPr>
                          <m:ctrlPr>
                            <a:rPr lang="en-US" sz="2000" i="1" smtClean="0">
                              <a:solidFill>
                                <a:schemeClr val="tx2"/>
                              </a:solidFill>
                              <a:latin typeface="Cambria Math" panose="02040503050406030204" pitchFamily="18" charset="0"/>
                            </a:rPr>
                          </m:ctrlPr>
                        </m:funcPr>
                        <m:fName>
                          <m:limLow>
                            <m:limLowPr>
                              <m:ctrlPr>
                                <a:rPr lang="en-US" sz="2000" i="1">
                                  <a:solidFill>
                                    <a:schemeClr val="tx2"/>
                                  </a:solidFill>
                                  <a:latin typeface="Cambria Math" panose="02040503050406030204" pitchFamily="18" charset="0"/>
                                </a:rPr>
                              </m:ctrlPr>
                            </m:limLowPr>
                            <m:e>
                              <m:r>
                                <m:rPr>
                                  <m:sty m:val="p"/>
                                </m:rPr>
                                <a:rPr lang="en-US" sz="2000">
                                  <a:solidFill>
                                    <a:schemeClr val="tx2"/>
                                  </a:solidFill>
                                  <a:latin typeface="Cambria Math" panose="02040503050406030204" pitchFamily="18" charset="0"/>
                                </a:rPr>
                                <m:t>argmin</m:t>
                              </m:r>
                            </m:e>
                            <m:lim>
                              <m:r>
                                <a:rPr lang="en-US" sz="2000" i="1">
                                  <a:solidFill>
                                    <a:schemeClr val="tx2"/>
                                  </a:solidFill>
                                  <a:latin typeface="Cambria Math" panose="02040503050406030204" pitchFamily="18" charset="0"/>
                                </a:rPr>
                                <m:t>𝐾</m:t>
                              </m:r>
                            </m:lim>
                          </m:limLow>
                        </m:fName>
                        <m:e>
                          <m:nary>
                            <m:naryPr>
                              <m:chr m:val="∑"/>
                              <m:limLoc m:val="undOvr"/>
                              <m:ctrlPr>
                                <a:rPr lang="en-US" sz="2000" i="1">
                                  <a:solidFill>
                                    <a:schemeClr val="tx2"/>
                                  </a:solidFill>
                                  <a:latin typeface="Cambria Math" panose="02040503050406030204" pitchFamily="18" charset="0"/>
                                </a:rPr>
                              </m:ctrlPr>
                            </m:naryPr>
                            <m:sub>
                              <m: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=1</m:t>
                              </m:r>
                            </m:sub>
                            <m:sup>
                              <m:r>
                                <a:rPr lang="en-US" sz="2000" i="1">
                                  <a:solidFill>
                                    <a:schemeClr val="tx2"/>
                                  </a:solidFill>
                                  <a:latin typeface="Cambria Math" panose="02040503050406030204" pitchFamily="18" charset="0"/>
                                </a:rPr>
                                <m:t>𝑘</m:t>
                              </m:r>
                            </m:sup>
                            <m:e>
                              <m:nary>
                                <m:naryPr>
                                  <m:chr m:val="∑"/>
                                  <m:limLoc m:val="undOvr"/>
                                  <m:supHide m:val="on"/>
                                  <m:ctrlPr>
                                    <a:rPr lang="en-US" sz="2000" i="1">
                                      <a:solidFill>
                                        <a:schemeClr val="tx2"/>
                                      </a:solidFill>
                                      <a:latin typeface="Cambria Math" panose="02040503050406030204" pitchFamily="18" charset="0"/>
                                    </a:rPr>
                                  </m:ctrlPr>
                                </m:naryPr>
                                <m:sub>
                                  <m:r>
                                    <a:rPr lang="en-US" sz="2000" i="1">
                                      <a:solidFill>
                                        <a:schemeClr val="tx2"/>
                                      </a:solidFill>
                                      <a:latin typeface="Cambria Math" panose="02040503050406030204" pitchFamily="18" charset="0"/>
                                    </a:rPr>
                                    <m:t>𝑥</m:t>
                                  </m:r>
                                  <m:r>
                                    <a:rPr lang="en-US" sz="2000" i="1">
                                      <a:solidFill>
                                        <a:schemeClr val="tx2"/>
                                      </a:solidFill>
                                      <a:latin typeface="Cambria Math" panose="02040503050406030204" pitchFamily="18" charset="0"/>
                                    </a:rPr>
                                    <m:t>∈</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𝐾</m:t>
                                      </m:r>
                                    </m:e>
                                    <m:sub>
                                      <m:r>
                                        <a:rPr lang="en-US" sz="2000" i="1">
                                          <a:solidFill>
                                            <a:schemeClr val="tx2"/>
                                          </a:solidFill>
                                          <a:latin typeface="Cambria Math" panose="02040503050406030204" pitchFamily="18" charset="0"/>
                                        </a:rPr>
                                        <m:t>𝑖</m:t>
                                      </m:r>
                                    </m:sub>
                                  </m:sSub>
                                </m:sub>
                                <m:sup/>
                                <m:e>
                                  <m:sSup>
                                    <m:sSupPr>
                                      <m:ctrlPr>
                                        <a:rPr lang="en-US" sz="2000" i="1">
                                          <a:solidFill>
                                            <a:schemeClr val="tx2"/>
                                          </a:solidFill>
                                          <a:latin typeface="Cambria Math" panose="02040503050406030204" pitchFamily="18" charset="0"/>
                                        </a:rPr>
                                      </m:ctrlPr>
                                    </m:sSupPr>
                                    <m:e>
                                      <m:d>
                                        <m:dPr>
                                          <m:begChr m:val="‖"/>
                                          <m:endChr m:val="‖"/>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𝑥</m:t>
                                          </m:r>
                                          <m:r>
                                            <a:rPr lang="en-US" sz="2000" i="1">
                                              <a:solidFill>
                                                <a:schemeClr val="tx2"/>
                                              </a:solidFill>
                                              <a:latin typeface="Cambria Math" panose="02040503050406030204" pitchFamily="18" charset="0"/>
                                            </a:rPr>
                                            <m:t>−</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𝜇</m:t>
                                              </m:r>
                                            </m:e>
                                            <m:sub>
                                              <m:r>
                                                <a:rPr lang="en-US" sz="2000" i="1">
                                                  <a:solidFill>
                                                    <a:schemeClr val="tx2"/>
                                                  </a:solidFill>
                                                  <a:latin typeface="Cambria Math" panose="02040503050406030204" pitchFamily="18" charset="0"/>
                                                </a:rPr>
                                                <m:t>𝑖</m:t>
                                              </m:r>
                                            </m:sub>
                                          </m:sSub>
                                        </m:e>
                                      </m:d>
                                    </m:e>
                                    <m:sup>
                                      <m:r>
                                        <a:rPr lang="en-US" sz="2000" i="1">
                                          <a:solidFill>
                                            <a:schemeClr val="tx2"/>
                                          </a:solidFill>
                                          <a:latin typeface="Cambria Math" panose="02040503050406030204" pitchFamily="18" charset="0"/>
                                        </a:rPr>
                                        <m:t>2</m:t>
                                      </m:r>
                                    </m:sup>
                                  </m:sSup>
                                </m:e>
                              </m:nary>
                            </m:e>
                          </m:nary>
                        </m:e>
                      </m:func>
                    </m:oMath>
                  </m:oMathPara>
                </a14:m>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365760" lvl="1" indent="0">
                  <a:buNone/>
                </a:pP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Dimension Reduction</a:t>
                </a:r>
                <a:endPar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T-Distributed Stochastic Neighbor Embedding (t-SNE): maps multi-dimensional data to lower dimension space and find patterns by identifying the observed clusters</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p:sp>
            <p:nvSpPr>
              <p:cNvPr id="5" name="Content Placeholder 2">
                <a:extLst>
                  <a:ext uri="{FF2B5EF4-FFF2-40B4-BE49-F238E27FC236}">
                    <a16:creationId xmlns:a16="http://schemas.microsoft.com/office/drawing/2014/main" id="{7F5DAA0A-2D4B-4E4A-90AA-A18256B2D855}"/>
                  </a:ext>
                </a:extLst>
              </p:cNvPr>
              <p:cNvSpPr txBox="1">
                <a:spLocks noRot="1" noChangeAspect="1" noMove="1" noResize="1" noEditPoints="1" noAdjustHandles="1" noChangeArrowheads="1" noChangeShapeType="1" noTextEdit="1"/>
              </p:cNvSpPr>
              <p:nvPr/>
            </p:nvSpPr>
            <p:spPr>
              <a:xfrm>
                <a:off x="1642588" y="1345908"/>
                <a:ext cx="10202325" cy="4572000"/>
              </a:xfrm>
              <a:prstGeom prst="rect">
                <a:avLst/>
              </a:prstGeom>
              <a:blipFill>
                <a:blip r:embed="rId3"/>
                <a:stretch>
                  <a:fillRect l="-896" t="-2133" r="-358"/>
                </a:stretch>
              </a:blipFill>
            </p:spPr>
            <p:txBody>
              <a:bodyPr/>
              <a:lstStyle/>
              <a:p>
                <a:r>
                  <a:rPr lang="en-US">
                    <a:noFill/>
                  </a:rPr>
                  <a:t> </a:t>
                </a:r>
              </a:p>
            </p:txBody>
          </p:sp>
        </mc:Fallback>
      </mc:AlternateContent>
    </p:spTree>
    <p:extLst>
      <p:ext uri="{BB962C8B-B14F-4D97-AF65-F5344CB8AC3E}">
        <p14:creationId xmlns:p14="http://schemas.microsoft.com/office/powerpoint/2010/main" val="21491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Model Construction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18</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7F5DAA0A-2D4B-4E4A-90AA-A18256B2D855}"/>
                  </a:ext>
                </a:extLst>
              </p:cNvPr>
              <p:cNvSpPr txBox="1">
                <a:spLocks/>
              </p:cNvSpPr>
              <p:nvPr/>
            </p:nvSpPr>
            <p:spPr>
              <a:xfrm>
                <a:off x="1607087" y="1295400"/>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Ten Popular Classifier are included</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Support vector machine (SVM): divide separate categories by a clear gap that is as wide as possible </a:t>
                </a:r>
              </a:p>
              <a:p>
                <a:pPr marL="365760" lvl="1" indent="0">
                  <a:buNone/>
                </a:pPr>
                <a14:m>
                  <m:oMathPara xmlns:m="http://schemas.openxmlformats.org/officeDocument/2006/math">
                    <m:oMathParaPr>
                      <m:jc m:val="centerGroup"/>
                    </m:oMathParaPr>
                    <m:oMath xmlns:m="http://schemas.openxmlformats.org/officeDocument/2006/math">
                      <m:d>
                        <m:d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accPr>
                            <m:e>
                              <m:sSub>
                                <m:sSub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𝑥</m:t>
                                  </m:r>
                                </m:e>
                                <m:sub>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𝑖</m:t>
                                  </m:r>
                                </m:sub>
                              </m:sSub>
                            </m:e>
                          </m:acc>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sSub>
                            <m:sSub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𝑦</m:t>
                              </m:r>
                            </m:e>
                            <m:sub>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1</m:t>
                              </m:r>
                            </m:sub>
                          </m:sSub>
                        </m:e>
                      </m:d>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d>
                        <m:d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accPr>
                            <m:e>
                              <m:sSub>
                                <m:sSub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𝑥</m:t>
                                  </m:r>
                                </m:e>
                                <m:sub>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𝑛</m:t>
                                  </m:r>
                                </m:sub>
                              </m:sSub>
                            </m:e>
                          </m:acc>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sSub>
                            <m:sSub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𝑦</m:t>
                              </m:r>
                            </m:e>
                            <m:sub>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𝑛</m:t>
                              </m:r>
                            </m:sub>
                          </m:sSub>
                        </m:e>
                      </m:d>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oMath>
                  </m:oMathPara>
                </a14:m>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RandomForest</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ensemble a large number of individual decision trees and use majority vote for model’s prediction</a:t>
                </a: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KNN, </a:t>
                </a:r>
                <a:r>
                  <a:rPr lang="en-US" sz="22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ExtraTree</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Adaboost</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etc.</a:t>
                </a:r>
                <a:endParaRPr lang="en-US" sz="1800" dirty="0"/>
              </a:p>
              <a:p>
                <a:pPr lvl="1"/>
                <a:endParaRPr lang="en-US" sz="2200" dirty="0"/>
              </a:p>
            </p:txBody>
          </p:sp>
        </mc:Choice>
        <mc:Fallback>
          <p:sp>
            <p:nvSpPr>
              <p:cNvPr id="5" name="Content Placeholder 2">
                <a:extLst>
                  <a:ext uri="{FF2B5EF4-FFF2-40B4-BE49-F238E27FC236}">
                    <a16:creationId xmlns:a16="http://schemas.microsoft.com/office/drawing/2014/main" id="{7F5DAA0A-2D4B-4E4A-90AA-A18256B2D855}"/>
                  </a:ext>
                </a:extLst>
              </p:cNvPr>
              <p:cNvSpPr txBox="1">
                <a:spLocks noRot="1" noChangeAspect="1" noMove="1" noResize="1" noEditPoints="1" noAdjustHandles="1" noChangeArrowheads="1" noChangeShapeType="1" noTextEdit="1"/>
              </p:cNvSpPr>
              <p:nvPr/>
            </p:nvSpPr>
            <p:spPr>
              <a:xfrm>
                <a:off x="1607087" y="1295400"/>
                <a:ext cx="10202325" cy="4572000"/>
              </a:xfrm>
              <a:prstGeom prst="rect">
                <a:avLst/>
              </a:prstGeom>
              <a:blipFill>
                <a:blip r:embed="rId3"/>
                <a:stretch>
                  <a:fillRect l="-956" t="-2267"/>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808412" y="2819400"/>
            <a:ext cx="3877476" cy="3825876"/>
          </a:xfrm>
          <a:prstGeom prst="rect">
            <a:avLst/>
          </a:prstGeom>
        </p:spPr>
      </p:pic>
      <p:pic>
        <p:nvPicPr>
          <p:cNvPr id="4" name="Picture 3"/>
          <p:cNvPicPr>
            <a:picLocks noChangeAspect="1"/>
          </p:cNvPicPr>
          <p:nvPr/>
        </p:nvPicPr>
        <p:blipFill>
          <a:blip r:embed="rId5"/>
          <a:stretch>
            <a:fillRect/>
          </a:stretch>
        </p:blipFill>
        <p:spPr>
          <a:xfrm>
            <a:off x="3960812" y="2776657"/>
            <a:ext cx="4267199" cy="3782486"/>
          </a:xfrm>
          <a:prstGeom prst="rect">
            <a:avLst/>
          </a:prstGeom>
        </p:spPr>
      </p:pic>
    </p:spTree>
    <p:extLst>
      <p:ext uri="{BB962C8B-B14F-4D97-AF65-F5344CB8AC3E}">
        <p14:creationId xmlns:p14="http://schemas.microsoft.com/office/powerpoint/2010/main" val="289990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Deep Learning Classification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19</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Three Neural Network Classifier are Included</a:t>
            </a:r>
            <a:endPar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Artificial neural network are inspired by biological neural network </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4" name="Picture 3"/>
          <p:cNvPicPr>
            <a:picLocks noChangeAspect="1"/>
          </p:cNvPicPr>
          <p:nvPr/>
        </p:nvPicPr>
        <p:blipFill>
          <a:blip r:embed="rId3"/>
          <a:stretch>
            <a:fillRect/>
          </a:stretch>
        </p:blipFill>
        <p:spPr>
          <a:xfrm>
            <a:off x="2970212" y="2300288"/>
            <a:ext cx="6276975" cy="4238625"/>
          </a:xfrm>
          <a:prstGeom prst="rect">
            <a:avLst/>
          </a:prstGeom>
        </p:spPr>
      </p:pic>
      <p:pic>
        <p:nvPicPr>
          <p:cNvPr id="7" name="Picture 6"/>
          <p:cNvPicPr>
            <a:picLocks noChangeAspect="1"/>
          </p:cNvPicPr>
          <p:nvPr/>
        </p:nvPicPr>
        <p:blipFill>
          <a:blip r:embed="rId4"/>
          <a:stretch>
            <a:fillRect/>
          </a:stretch>
        </p:blipFill>
        <p:spPr>
          <a:xfrm>
            <a:off x="3041649" y="2357438"/>
            <a:ext cx="6134100" cy="4181475"/>
          </a:xfrm>
          <a:prstGeom prst="rect">
            <a:avLst/>
          </a:prstGeom>
        </p:spPr>
      </p:pic>
    </p:spTree>
    <p:extLst>
      <p:ext uri="{BB962C8B-B14F-4D97-AF65-F5344CB8AC3E}">
        <p14:creationId xmlns:p14="http://schemas.microsoft.com/office/powerpoint/2010/main" val="159714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99428"/>
            <a:ext cx="9782801" cy="808037"/>
          </a:xfrm>
        </p:spPr>
        <p:txBody>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Outlines</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2</a:t>
            </a:fld>
            <a:endParaRPr lang="en-US"/>
          </a:p>
        </p:txBody>
      </p:sp>
      <p:graphicFrame>
        <p:nvGraphicFramePr>
          <p:cNvPr id="7" name="Diagram 6">
            <a:extLst>
              <a:ext uri="{FF2B5EF4-FFF2-40B4-BE49-F238E27FC236}">
                <a16:creationId xmlns:a16="http://schemas.microsoft.com/office/drawing/2014/main" id="{609BD921-E266-4C38-95AF-DAFBD940D279}"/>
              </a:ext>
            </a:extLst>
          </p:cNvPr>
          <p:cNvGraphicFramePr/>
          <p:nvPr>
            <p:extLst>
              <p:ext uri="{D42A27DB-BD31-4B8C-83A1-F6EECF244321}">
                <p14:modId xmlns:p14="http://schemas.microsoft.com/office/powerpoint/2010/main" val="1797697286"/>
              </p:ext>
            </p:extLst>
          </p:nvPr>
        </p:nvGraphicFramePr>
        <p:xfrm>
          <a:off x="2031470" y="1114722"/>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83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Model Evaluation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20</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7F5DAA0A-2D4B-4E4A-90AA-A18256B2D855}"/>
                  </a:ext>
                </a:extLst>
              </p:cNvPr>
              <p:cNvSpPr txBox="1">
                <a:spLocks/>
              </p:cNvSpPr>
              <p:nvPr/>
            </p:nvSpPr>
            <p:spPr>
              <a:xfrm>
                <a:off x="16425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Cross-validation</a:t>
                </a:r>
                <a:endPar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5 folds cross-validator is used for obtaining classification accuracy and plotting ROC curves</a:t>
                </a: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Performance Evaluation</a:t>
                </a:r>
              </a:p>
              <a:p>
                <a:pPr marL="365760" lvl="1" indent="0">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𝐴𝑐𝑐𝑢𝑟𝑎𝑐𝑦</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m:t>
                      </m:r>
                      <m:f>
                        <m:fPr>
                          <m:ctrlP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ctrlPr>
                        </m:fPr>
                        <m:num>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𝑁𝑢𝑚𝑏𝑒𝑟</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𝑜𝑓</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𝑐𝑜𝑟𝑟𝑒𝑐𝑡</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𝑝𝑟𝑒𝑑𝑖𝑐𝑡𝑖𝑜𝑛𝑠</m:t>
                          </m:r>
                        </m:num>
                        <m:den>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𝑇𝑜𝑡𝑎𝑙</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𝑛𝑢𝑚𝑏𝑒𝑟</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𝑜𝑓</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 </m:t>
                          </m:r>
                          <m:r>
                            <a:rPr lang="en-US" sz="2200" b="0" i="1" smtClean="0">
                              <a:solidFill>
                                <a:schemeClr val="tx2"/>
                              </a:solidFill>
                              <a:latin typeface="Cambria Math" panose="02040503050406030204" pitchFamily="18" charset="0"/>
                              <a:ea typeface="Tahoma" panose="020B0604030504040204" pitchFamily="34" charset="0"/>
                              <a:cs typeface="Tahoma" panose="020B0604030504040204" pitchFamily="34" charset="0"/>
                            </a:rPr>
                            <m:t>𝑝𝑟𝑒𝑑𝑖𝑐𝑡𝑖𝑜𝑛𝑠</m:t>
                          </m:r>
                        </m:den>
                      </m:f>
                    </m:oMath>
                  </m:oMathPara>
                </a14:m>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ROC curves</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p:sp>
            <p:nvSpPr>
              <p:cNvPr id="5" name="Content Placeholder 2">
                <a:extLst>
                  <a:ext uri="{FF2B5EF4-FFF2-40B4-BE49-F238E27FC236}">
                    <a16:creationId xmlns:a16="http://schemas.microsoft.com/office/drawing/2014/main" id="{7F5DAA0A-2D4B-4E4A-90AA-A18256B2D855}"/>
                  </a:ext>
                </a:extLst>
              </p:cNvPr>
              <p:cNvSpPr txBox="1">
                <a:spLocks noRot="1" noChangeAspect="1" noMove="1" noResize="1" noEditPoints="1" noAdjustHandles="1" noChangeArrowheads="1" noChangeShapeType="1" noTextEdit="1"/>
              </p:cNvSpPr>
              <p:nvPr/>
            </p:nvSpPr>
            <p:spPr>
              <a:xfrm>
                <a:off x="1642588" y="1345908"/>
                <a:ext cx="10202325" cy="4572000"/>
              </a:xfrm>
              <a:prstGeom prst="rect">
                <a:avLst/>
              </a:prstGeom>
              <a:blipFill>
                <a:blip r:embed="rId3"/>
                <a:stretch>
                  <a:fillRect l="-896" t="-2133"/>
                </a:stretch>
              </a:blipFill>
            </p:spPr>
            <p:txBody>
              <a:bodyPr/>
              <a:lstStyle/>
              <a:p>
                <a:r>
                  <a:rPr lang="en-US">
                    <a:noFill/>
                  </a:rPr>
                  <a:t> </a:t>
                </a:r>
              </a:p>
            </p:txBody>
          </p:sp>
        </mc:Fallback>
      </mc:AlternateContent>
    </p:spTree>
    <p:extLst>
      <p:ext uri="{BB962C8B-B14F-4D97-AF65-F5344CB8AC3E}">
        <p14:creationId xmlns:p14="http://schemas.microsoft.com/office/powerpoint/2010/main" val="323206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ALLFEATURE</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21</a:t>
            </a:fld>
            <a:endParaRPr lang="en-US"/>
          </a:p>
        </p:txBody>
      </p:sp>
      <p:pic>
        <p:nvPicPr>
          <p:cNvPr id="6" name="图片 1" descr="G:\feature_selection_package\正文\flowchart\flowchart (第二版).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212" y="1676400"/>
            <a:ext cx="8382000" cy="3886200"/>
          </a:xfrm>
          <a:prstGeom prst="rect">
            <a:avLst/>
          </a:prstGeom>
          <a:noFill/>
          <a:ln>
            <a:noFill/>
          </a:ln>
        </p:spPr>
      </p:pic>
    </p:spTree>
    <p:extLst>
      <p:ext uri="{BB962C8B-B14F-4D97-AF65-F5344CB8AC3E}">
        <p14:creationId xmlns:p14="http://schemas.microsoft.com/office/powerpoint/2010/main" val="422581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Prediction Task of DNA Sequencing</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22</a:t>
            </a:fld>
            <a:endParaRPr lang="en-US"/>
          </a:p>
        </p:txBody>
      </p:sp>
      <p:sp>
        <p:nvSpPr>
          <p:cNvPr id="5" name="Content Placeholder 2">
            <a:extLst>
              <a:ext uri="{FF2B5EF4-FFF2-40B4-BE49-F238E27FC236}">
                <a16:creationId xmlns:a16="http://schemas.microsoft.com/office/drawing/2014/main" id="{7F5DAA0A-2D4B-4E4A-90AA-A18256B2D855}"/>
              </a:ext>
            </a:extLst>
          </p:cNvPr>
          <p:cNvSpPr txBox="1">
            <a:spLocks/>
          </p:cNvSpPr>
          <p:nvPr/>
        </p:nvSpPr>
        <p:spPr>
          <a:xfrm>
            <a:off x="16425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DNA N6-methyladenine (6mA) Sites Prediction</a:t>
            </a:r>
            <a:endPar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Associated with biological processes such as DNA replication, repair, transcription and cellular defense</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6mA site-containing sequences from Mus </a:t>
            </a:r>
            <a:r>
              <a:rPr lang="en-US" sz="22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musculus</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in the </a:t>
            </a:r>
            <a:r>
              <a:rPr lang="en-US" sz="22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MethSMRT</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 database, including 1934 positive and 1934 negative samples</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Feature Extraction</a:t>
            </a:r>
            <a:endPar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T-Distributed Stochastic Neighbor Embedding (t-SNE): maps multi-dimensional data to lower dimension space and find patterns by identifying the observed clusters</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Tree>
    <p:extLst>
      <p:ext uri="{BB962C8B-B14F-4D97-AF65-F5344CB8AC3E}">
        <p14:creationId xmlns:p14="http://schemas.microsoft.com/office/powerpoint/2010/main" val="12648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91E-0311-054A-9569-3CB767107C3B}"/>
              </a:ext>
            </a:extLst>
          </p:cNvPr>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SELF-INTRODUCTION</a:t>
            </a:r>
            <a:b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Publications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000A232-1419-B24A-977B-37A6B23FFFA0}"/>
              </a:ext>
            </a:extLst>
          </p:cNvPr>
          <p:cNvSpPr>
            <a:spLocks noGrp="1"/>
          </p:cNvSpPr>
          <p:nvPr>
            <p:ph idx="1"/>
          </p:nvPr>
        </p:nvSpPr>
        <p:spPr>
          <a:xfrm>
            <a:off x="1593436" y="1600200"/>
            <a:ext cx="9782801" cy="4800600"/>
          </a:xfrm>
        </p:spPr>
        <p:txBody>
          <a:bodyPr>
            <a:normAutofit fontScale="62500" lnSpcReduction="20000"/>
          </a:bodyPr>
          <a:lstStyle/>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[2019] Zhao Jing, </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Shaopeng Gu</a:t>
            </a:r>
            <a:r>
              <a:rPr lang="en-US" sz="2200" dirty="0">
                <a:latin typeface="Tahoma" panose="020B0604030504040204" pitchFamily="34" charset="0"/>
                <a:ea typeface="Tahoma" panose="020B0604030504040204" pitchFamily="34" charset="0"/>
                <a:cs typeface="Tahoma" panose="020B0604030504040204" pitchFamily="34" charset="0"/>
              </a:rPr>
              <a:t>, Adam McDermaid. </a:t>
            </a:r>
            <a:r>
              <a:rPr lang="en-US" sz="2200" u="sng" dirty="0">
                <a:latin typeface="Tahoma" panose="020B0604030504040204" pitchFamily="34" charset="0"/>
                <a:ea typeface="Tahoma" panose="020B0604030504040204" pitchFamily="34" charset="0"/>
                <a:cs typeface="Tahoma" panose="020B0604030504040204" pitchFamily="34" charset="0"/>
              </a:rPr>
              <a:t>Predicting outcomes of chronic kidney disease from EMR data based on Random Forest Regression.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Mathematical Biosciences .</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[2019] Russel Wilke, Mohammad Qamar, Roxana </a:t>
            </a:r>
            <a:r>
              <a:rPr lang="en-US" sz="2200" dirty="0" err="1">
                <a:latin typeface="Tahoma" panose="020B0604030504040204" pitchFamily="34" charset="0"/>
                <a:ea typeface="Tahoma" panose="020B0604030504040204" pitchFamily="34" charset="0"/>
                <a:cs typeface="Tahoma" panose="020B0604030504040204" pitchFamily="34" charset="0"/>
              </a:rPr>
              <a:t>Lupu</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Shaopeng Gu</a:t>
            </a:r>
            <a:r>
              <a:rPr lang="en-US" sz="2200" dirty="0">
                <a:latin typeface="Tahoma" panose="020B0604030504040204" pitchFamily="34" charset="0"/>
                <a:ea typeface="Tahoma" panose="020B0604030504040204" pitchFamily="34" charset="0"/>
                <a:cs typeface="Tahoma" panose="020B0604030504040204" pitchFamily="34" charset="0"/>
              </a:rPr>
              <a:t>, Jing Zhao, </a:t>
            </a:r>
            <a:r>
              <a:rPr lang="en-US" sz="2200" u="sng" dirty="0">
                <a:latin typeface="Tahoma" panose="020B0604030504040204" pitchFamily="34" charset="0"/>
                <a:ea typeface="Tahoma" panose="020B0604030504040204" pitchFamily="34" charset="0"/>
                <a:cs typeface="Tahoma" panose="020B0604030504040204" pitchFamily="34" charset="0"/>
              </a:rPr>
              <a:t>Chronic Kidney Disease in Agricultural Communities</a:t>
            </a:r>
            <a:r>
              <a:rPr lang="en-US" sz="2200" i="1" u="sng"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The American Journal of Medicine.</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[2018] Adam </a:t>
            </a:r>
            <a:r>
              <a:rPr lang="en-US" sz="2200" dirty="0" err="1">
                <a:latin typeface="Tahoma" panose="020B0604030504040204" pitchFamily="34" charset="0"/>
                <a:ea typeface="Tahoma" panose="020B0604030504040204" pitchFamily="34" charset="0"/>
                <a:cs typeface="Tahoma" panose="020B0604030504040204" pitchFamily="34" charset="0"/>
              </a:rPr>
              <a:t>McDermaid</a:t>
            </a:r>
            <a:r>
              <a:rPr lang="en-US" sz="2200" dirty="0">
                <a:latin typeface="Tahoma" panose="020B0604030504040204" pitchFamily="34" charset="0"/>
                <a:ea typeface="Tahoma" panose="020B0604030504040204" pitchFamily="34" charset="0"/>
                <a:cs typeface="Tahoma" panose="020B0604030504040204" pitchFamily="34" charset="0"/>
              </a:rPr>
              <a:t>, Xin Chen, </a:t>
            </a:r>
            <a:r>
              <a:rPr lang="en-US" sz="2200" dirty="0" err="1">
                <a:latin typeface="Tahoma" panose="020B0604030504040204" pitchFamily="34" charset="0"/>
                <a:ea typeface="Tahoma" panose="020B0604030504040204" pitchFamily="34" charset="0"/>
                <a:cs typeface="Tahoma" panose="020B0604030504040204" pitchFamily="34" charset="0"/>
              </a:rPr>
              <a:t>Yiran</a:t>
            </a:r>
            <a:r>
              <a:rPr lang="en-US" sz="2200" dirty="0">
                <a:latin typeface="Tahoma" panose="020B0604030504040204" pitchFamily="34" charset="0"/>
                <a:ea typeface="Tahoma" panose="020B0604030504040204" pitchFamily="34" charset="0"/>
                <a:cs typeface="Tahoma" panose="020B0604030504040204" pitchFamily="34" charset="0"/>
              </a:rPr>
              <a:t> Zhang, Cankun Wang,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Juan </a:t>
            </a:r>
            <a:r>
              <a:rPr lang="en-US" sz="2200" dirty="0" err="1">
                <a:latin typeface="Tahoma" panose="020B0604030504040204" pitchFamily="34" charset="0"/>
                <a:ea typeface="Tahoma" panose="020B0604030504040204" pitchFamily="34" charset="0"/>
                <a:cs typeface="Tahoma" panose="020B0604030504040204" pitchFamily="34" charset="0"/>
              </a:rPr>
              <a:t>Xie</a:t>
            </a:r>
            <a:r>
              <a:rPr lang="en-US" sz="2200" dirty="0">
                <a:latin typeface="Tahoma" panose="020B0604030504040204" pitchFamily="34" charset="0"/>
                <a:ea typeface="Tahoma" panose="020B0604030504040204" pitchFamily="34" charset="0"/>
                <a:cs typeface="Tahoma" panose="020B0604030504040204" pitchFamily="34" charset="0"/>
              </a:rPr>
              <a:t>, Qin Ma, </a:t>
            </a:r>
            <a:r>
              <a:rPr lang="en-US" sz="2200"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 xmlns:ahyp="http://schemas.microsoft.com/office/drawing/2018/hyperlinkcolor" val="tx"/>
                    </a:ext>
                  </a:extLst>
                </a:hlinkClick>
              </a:rPr>
              <a:t>A new machine learning-based framework for mapping uncertainty analysis in RNA-Seq read alignment and gene expression estimation.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Frontiers in Genetics.</a:t>
            </a: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Ashish Dubey, Nirmal Adhikari, Swaminathan Venkatesan,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Devendra Khatiwada, Qi Wang, Lal Mohammad, Mukesh Kumar,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Solution processed pristine PDPP3T polymer as hole transport layer for efficient perovskite solar cells with slower degradation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Solar Energy Materials and Solar Cells. </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Ashish Dubey, Nirmal Adhikari, Swaminathan Venkatesan,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Devendra Khatiwada, Qi Wang, Lal Mohammad, Mukesh Kumar,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Shelf life stability comparison in air for solution processed pristine PDPP3T polymer and doped </a:t>
            </a:r>
            <a:r>
              <a:rPr lang="en-US" sz="2200" u="sng" dirty="0" err="1">
                <a:latin typeface="Tahoma" panose="020B0604030504040204" pitchFamily="34" charset="0"/>
                <a:ea typeface="Tahoma" panose="020B0604030504040204" pitchFamily="34" charset="0"/>
                <a:cs typeface="Tahoma" panose="020B0604030504040204" pitchFamily="34" charset="0"/>
              </a:rPr>
              <a:t>spiro-OMeTAD</a:t>
            </a:r>
            <a:r>
              <a:rPr lang="en-US" sz="2200" u="sng" dirty="0">
                <a:latin typeface="Tahoma" panose="020B0604030504040204" pitchFamily="34" charset="0"/>
                <a:ea typeface="Tahoma" panose="020B0604030504040204" pitchFamily="34" charset="0"/>
                <a:cs typeface="Tahoma" panose="020B0604030504040204" pitchFamily="34" charset="0"/>
              </a:rPr>
              <a:t> as hole transport layer for perovskite solar cell.</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Data in Brief.</a:t>
            </a:r>
          </a:p>
          <a:p>
            <a:pPr>
              <a:lnSpc>
                <a:spcPct val="120000"/>
              </a:lnSpc>
            </a:pPr>
            <a:r>
              <a:rPr lang="en-US" sz="2200" dirty="0">
                <a:latin typeface="Tahoma" panose="020B0604030504040204" pitchFamily="34" charset="0"/>
                <a:ea typeface="Tahoma" panose="020B0604030504040204" pitchFamily="34" charset="0"/>
                <a:cs typeface="Tahoma" panose="020B0604030504040204" pitchFamily="34" charset="0"/>
              </a:rPr>
              <a:t>[2016] Nirmal Adhikari, Ashish Dubey, </a:t>
            </a:r>
            <a:r>
              <a:rPr lang="en-US" sz="2200" dirty="0" err="1">
                <a:latin typeface="Tahoma" panose="020B0604030504040204" pitchFamily="34" charset="0"/>
                <a:ea typeface="Tahoma" panose="020B0604030504040204" pitchFamily="34" charset="0"/>
                <a:cs typeface="Tahoma" panose="020B0604030504040204" pitchFamily="34" charset="0"/>
              </a:rPr>
              <a:t>Eman</a:t>
            </a:r>
            <a:r>
              <a:rPr lang="en-US" sz="2200" dirty="0">
                <a:latin typeface="Tahoma" panose="020B0604030504040204" pitchFamily="34" charset="0"/>
                <a:ea typeface="Tahoma" panose="020B0604030504040204" pitchFamily="34" charset="0"/>
                <a:cs typeface="Tahoma" panose="020B0604030504040204" pitchFamily="34" charset="0"/>
              </a:rPr>
              <a:t> A. </a:t>
            </a:r>
            <a:r>
              <a:rPr lang="en-US" sz="2200" dirty="0" err="1">
                <a:latin typeface="Tahoma" panose="020B0604030504040204" pitchFamily="34" charset="0"/>
                <a:ea typeface="Tahoma" panose="020B0604030504040204" pitchFamily="34" charset="0"/>
                <a:cs typeface="Tahoma" panose="020B0604030504040204" pitchFamily="34" charset="0"/>
              </a:rPr>
              <a:t>Gaml</a:t>
            </a:r>
            <a:r>
              <a:rPr lang="en-US" sz="2200" dirty="0">
                <a:latin typeface="Tahoma" panose="020B0604030504040204" pitchFamily="34" charset="0"/>
                <a:ea typeface="Tahoma" panose="020B0604030504040204" pitchFamily="34" charset="0"/>
                <a:cs typeface="Tahoma" panose="020B0604030504040204" pitchFamily="34" charset="0"/>
              </a:rPr>
              <a:t>, Bjorn </a:t>
            </a:r>
            <a:r>
              <a:rPr lang="en-US" sz="2200" dirty="0" err="1">
                <a:latin typeface="Tahoma" panose="020B0604030504040204" pitchFamily="34" charset="0"/>
                <a:ea typeface="Tahoma" panose="020B0604030504040204" pitchFamily="34" charset="0"/>
                <a:cs typeface="Tahoma" panose="020B0604030504040204" pitchFamily="34" charset="0"/>
              </a:rPr>
              <a:t>Vaagensmith</a:t>
            </a:r>
            <a:r>
              <a:rPr lang="en-US" sz="2200" dirty="0">
                <a:latin typeface="Tahoma" panose="020B0604030504040204" pitchFamily="34" charset="0"/>
                <a:ea typeface="Tahoma" panose="020B0604030504040204" pitchFamily="34" charset="0"/>
                <a:cs typeface="Tahoma" panose="020B0604030504040204" pitchFamily="34" charset="0"/>
              </a:rPr>
              <a:t>, Khan Mamun Reza,  Sally Adel </a:t>
            </a:r>
            <a:r>
              <a:rPr lang="en-US" sz="2200" dirty="0" err="1">
                <a:latin typeface="Tahoma" panose="020B0604030504040204" pitchFamily="34" charset="0"/>
                <a:ea typeface="Tahoma" panose="020B0604030504040204" pitchFamily="34" charset="0"/>
                <a:cs typeface="Tahoma" panose="020B0604030504040204" pitchFamily="34" charset="0"/>
              </a:rPr>
              <a:t>Abdelsalam</a:t>
            </a:r>
            <a:r>
              <a:rPr lang="en-US" sz="2200" dirty="0">
                <a:latin typeface="Tahoma" panose="020B0604030504040204" pitchFamily="34" charset="0"/>
                <a:ea typeface="Tahoma" panose="020B0604030504040204" pitchFamily="34" charset="0"/>
                <a:cs typeface="Tahoma" panose="020B0604030504040204" pitchFamily="34" charset="0"/>
              </a:rPr>
              <a:t> Mabrouk, </a:t>
            </a:r>
            <a:r>
              <a:rPr lang="en-US" sz="2200" b="1" dirty="0" err="1">
                <a:solidFill>
                  <a:schemeClr val="tx2"/>
                </a:solidFill>
                <a:latin typeface="Tahoma" panose="020B0604030504040204" pitchFamily="34" charset="0"/>
                <a:ea typeface="Tahoma" panose="020B0604030504040204" pitchFamily="34" charset="0"/>
                <a:cs typeface="Tahoma" panose="020B0604030504040204" pitchFamily="34" charset="0"/>
              </a:rPr>
              <a:t>Shaopeng</a:t>
            </a:r>
            <a:r>
              <a:rPr lang="en-US" sz="2200" b="1" dirty="0">
                <a:solidFill>
                  <a:schemeClr val="tx2"/>
                </a:solidFill>
                <a:latin typeface="Tahoma" panose="020B0604030504040204" pitchFamily="34" charset="0"/>
                <a:ea typeface="Tahoma" panose="020B0604030504040204" pitchFamily="34" charset="0"/>
                <a:cs typeface="Tahoma" panose="020B0604030504040204" pitchFamily="34" charset="0"/>
              </a:rPr>
              <a:t> Gu</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Jiantao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Zai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Xuefeng</a:t>
            </a:r>
            <a:r>
              <a:rPr lang="en-US" sz="2200" dirty="0">
                <a:latin typeface="Tahoma" panose="020B0604030504040204" pitchFamily="34" charset="0"/>
                <a:ea typeface="Tahoma" panose="020B0604030504040204" pitchFamily="34" charset="0"/>
                <a:cs typeface="Tahoma" panose="020B0604030504040204" pitchFamily="34" charset="0"/>
              </a:rPr>
              <a:t> Qian*, </a:t>
            </a:r>
            <a:r>
              <a:rPr lang="en-US" sz="2200" dirty="0" err="1">
                <a:latin typeface="Tahoma" panose="020B0604030504040204" pitchFamily="34" charset="0"/>
                <a:ea typeface="Tahoma" panose="020B0604030504040204" pitchFamily="34" charset="0"/>
                <a:cs typeface="Tahoma" panose="020B0604030504040204" pitchFamily="34" charset="0"/>
              </a:rPr>
              <a:t>Qiquan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Qiao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u="sng" dirty="0">
                <a:latin typeface="Tahoma" panose="020B0604030504040204" pitchFamily="34" charset="0"/>
                <a:ea typeface="Tahoma" panose="020B0604030504040204" pitchFamily="34" charset="0"/>
                <a:cs typeface="Tahoma" panose="020B0604030504040204" pitchFamily="34" charset="0"/>
              </a:rPr>
              <a:t>Crystallization of Perovskite Film for Higher Performance Solar Cells by Controlling Water Concentration in Methyl Ammonium Iodide Precursor Solution.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Nanoscale.</a:t>
            </a:r>
          </a:p>
        </p:txBody>
      </p:sp>
      <p:sp>
        <p:nvSpPr>
          <p:cNvPr id="4" name="Slide Number Placeholder 3">
            <a:extLst>
              <a:ext uri="{FF2B5EF4-FFF2-40B4-BE49-F238E27FC236}">
                <a16:creationId xmlns:a16="http://schemas.microsoft.com/office/drawing/2014/main" id="{467CD832-4594-A647-9EF6-062824EB2411}"/>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5963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Skills</a:t>
            </a:r>
          </a:p>
        </p:txBody>
      </p:sp>
      <p:sp>
        <p:nvSpPr>
          <p:cNvPr id="4" name="Slide Number Placeholder 3">
            <a:extLst>
              <a:ext uri="{FF2B5EF4-FFF2-40B4-BE49-F238E27FC236}">
                <a16:creationId xmlns:a16="http://schemas.microsoft.com/office/drawing/2014/main" id="{82BEEA19-F0F9-2545-8C48-00ADE51E55CE}"/>
              </a:ext>
            </a:extLst>
          </p:cNvPr>
          <p:cNvSpPr>
            <a:spLocks noGrp="1"/>
          </p:cNvSpPr>
          <p:nvPr>
            <p:ph type="sldNum" sz="quarter" idx="12"/>
          </p:nvPr>
        </p:nvSpPr>
        <p:spPr/>
        <p:txBody>
          <a:bodyPr/>
          <a:lstStyle/>
          <a:p>
            <a:fld id="{7DC1BBB0-96F0-4077-A278-0F3FB5C104D3}" type="slidenum">
              <a:rPr lang="en-US" smtClean="0"/>
              <a:t>24</a:t>
            </a:fld>
            <a:endParaRPr lang="en-US"/>
          </a:p>
        </p:txBody>
      </p:sp>
      <p:sp>
        <p:nvSpPr>
          <p:cNvPr id="9" name="Rectangle: Rounded Corners 8">
            <a:extLst>
              <a:ext uri="{FF2B5EF4-FFF2-40B4-BE49-F238E27FC236}">
                <a16:creationId xmlns:a16="http://schemas.microsoft.com/office/drawing/2014/main" id="{FB53F6E2-8F3B-44E9-B1B3-0A302C0546D8}"/>
              </a:ext>
            </a:extLst>
          </p:cNvPr>
          <p:cNvSpPr/>
          <p:nvPr/>
        </p:nvSpPr>
        <p:spPr>
          <a:xfrm>
            <a:off x="1692274" y="2420047"/>
            <a:ext cx="9490076" cy="1389953"/>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Machine learning knowledge</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Supervised: SVM, KNN, Elastic-Net, </a:t>
            </a:r>
            <a:r>
              <a:rPr lang="en-US" dirty="0" err="1">
                <a:latin typeface="Tahoma" panose="020B0604030504040204" pitchFamily="34" charset="0"/>
                <a:ea typeface="Tahoma" panose="020B0604030504040204" pitchFamily="34" charset="0"/>
                <a:cs typeface="Tahoma" panose="020B0604030504040204" pitchFamily="34" charset="0"/>
              </a:rPr>
              <a:t>RandomForest</a:t>
            </a:r>
            <a:r>
              <a:rPr lang="en-US" dirty="0">
                <a:latin typeface="Tahoma" panose="020B0604030504040204" pitchFamily="34" charset="0"/>
                <a:ea typeface="Tahoma" panose="020B0604030504040204" pitchFamily="34" charset="0"/>
                <a:cs typeface="Tahoma" panose="020B0604030504040204" pitchFamily="34" charset="0"/>
              </a:rPr>
              <a:t>, etc. </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Unsupervised: K-means, mixture models, t-SNE, UMAP, etc.</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Packages: </a:t>
            </a:r>
            <a:r>
              <a:rPr lang="en-US" dirty="0" err="1">
                <a:latin typeface="Tahoma" panose="020B0604030504040204" pitchFamily="34" charset="0"/>
                <a:ea typeface="Tahoma" panose="020B0604030504040204" pitchFamily="34" charset="0"/>
                <a:cs typeface="Tahoma" panose="020B0604030504040204" pitchFamily="34" charset="0"/>
              </a:rPr>
              <a:t>Sklearn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Tensorflow</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Numpy</a:t>
            </a:r>
            <a:r>
              <a:rPr lang="en-US" dirty="0">
                <a:latin typeface="Tahoma" panose="020B0604030504040204" pitchFamily="34" charset="0"/>
                <a:ea typeface="Tahoma" panose="020B0604030504040204" pitchFamily="34" charset="0"/>
                <a:cs typeface="Tahoma" panose="020B0604030504040204" pitchFamily="34" charset="0"/>
              </a:rPr>
              <a:t>, Pandas, Matplotlib, </a:t>
            </a:r>
            <a:r>
              <a:rPr lang="en-US" dirty="0" err="1">
                <a:latin typeface="Tahoma" panose="020B0604030504040204" pitchFamily="34" charset="0"/>
                <a:ea typeface="Tahoma" panose="020B0604030504040204" pitchFamily="34" charset="0"/>
                <a:cs typeface="Tahoma" panose="020B0604030504040204" pitchFamily="34" charset="0"/>
              </a:rPr>
              <a:t>Scipy</a:t>
            </a:r>
            <a:r>
              <a:rPr lang="en-US" dirty="0">
                <a:latin typeface="Tahoma" panose="020B0604030504040204" pitchFamily="34" charset="0"/>
                <a:ea typeface="Tahoma" panose="020B0604030504040204" pitchFamily="34" charset="0"/>
                <a:cs typeface="Tahoma" panose="020B0604030504040204" pitchFamily="34" charset="0"/>
              </a:rPr>
              <a:t>, etc.</a:t>
            </a:r>
          </a:p>
        </p:txBody>
      </p:sp>
      <p:sp>
        <p:nvSpPr>
          <p:cNvPr id="10" name="Rectangle: Rounded Corners 9">
            <a:extLst>
              <a:ext uri="{FF2B5EF4-FFF2-40B4-BE49-F238E27FC236}">
                <a16:creationId xmlns:a16="http://schemas.microsoft.com/office/drawing/2014/main" id="{A3B4C1D0-E250-41AB-A317-CBBE398378C4}"/>
              </a:ext>
            </a:extLst>
          </p:cNvPr>
          <p:cNvSpPr/>
          <p:nvPr/>
        </p:nvSpPr>
        <p:spPr>
          <a:xfrm>
            <a:off x="1692274" y="1429618"/>
            <a:ext cx="9490076" cy="857476"/>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coding experience in multiple languages</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Python, R, Perl, MATLAB, C++ </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5CEA0C18-60F5-42F5-B7FC-AD1649B2C798}"/>
              </a:ext>
            </a:extLst>
          </p:cNvPr>
          <p:cNvSpPr/>
          <p:nvPr/>
        </p:nvSpPr>
        <p:spPr>
          <a:xfrm>
            <a:off x="1682749" y="5362527"/>
            <a:ext cx="9490076" cy="1173802"/>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2"/>
                </a:solidFill>
                <a:latin typeface="Tahoma" panose="020B0604030504040204" pitchFamily="34" charset="0"/>
                <a:ea typeface="Tahoma" panose="020B0604030504040204" pitchFamily="34" charset="0"/>
                <a:cs typeface="Tahoma" panose="020B0604030504040204" pitchFamily="34" charset="0"/>
              </a:rPr>
              <a:t>Strong experience in computer cluster</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XSEDE (Founded by NSF, server located in </a:t>
            </a:r>
            <a:r>
              <a:rPr lang="en-US" dirty="0">
                <a:latin typeface="Tahoma" panose="020B0604030504040204" pitchFamily="34" charset="0"/>
                <a:ea typeface="Tahoma" panose="020B0604030504040204" pitchFamily="34" charset="0"/>
                <a:cs typeface="Tahoma" panose="020B0604030504040204" pitchFamily="34" charset="0"/>
              </a:rPr>
              <a:t>Pittsburgh Supercomputing Center</a:t>
            </a:r>
            <a:r>
              <a:rPr lang="en-US" altLang="zh-CN"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US" altLang="zh-CN" dirty="0" err="1">
                <a:latin typeface="Tahoma" panose="020B0604030504040204" pitchFamily="34" charset="0"/>
                <a:ea typeface="Tahoma" panose="020B0604030504040204" pitchFamily="34" charset="0"/>
                <a:cs typeface="Tahoma" panose="020B0604030504040204" pitchFamily="34" charset="0"/>
              </a:rPr>
              <a:t>CyVerse</a:t>
            </a:r>
            <a:r>
              <a:rPr lang="en-US" altLang="zh-CN"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SDSU cluster: blackjacks</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7FC2F626-B60D-4CF3-88F2-609F88490C12}"/>
              </a:ext>
            </a:extLst>
          </p:cNvPr>
          <p:cNvSpPr/>
          <p:nvPr/>
        </p:nvSpPr>
        <p:spPr>
          <a:xfrm>
            <a:off x="1671636" y="3942953"/>
            <a:ext cx="9490076" cy="1296688"/>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Strong experience in sequencing data analysis</a:t>
            </a:r>
          </a:p>
          <a:p>
            <a:pPr marL="742950" lvl="1" indent="-285750">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1T scRNA-seq and 3T bulk RNA</a:t>
            </a:r>
            <a:r>
              <a:rPr lang="en-US" altLang="zh-CN" dirty="0">
                <a:latin typeface="Tahoma" panose="020B0604030504040204" pitchFamily="34" charset="0"/>
                <a:ea typeface="Tahoma" panose="020B0604030504040204" pitchFamily="34" charset="0"/>
                <a:cs typeface="Tahoma" panose="020B0604030504040204" pitchFamily="34" charset="0"/>
              </a:rPr>
              <a:t>-seq data analysis experience</a:t>
            </a:r>
          </a:p>
          <a:p>
            <a:pPr marL="742950" lvl="1" indent="-285750">
              <a:buFont typeface="Wingdings" panose="05000000000000000000" pitchFamily="2" charset="2"/>
              <a:buChar char="Ø"/>
            </a:pPr>
            <a:r>
              <a:rPr lang="en-US" altLang="zh-CN" dirty="0" err="1">
                <a:latin typeface="Tahoma" panose="020B0604030504040204" pitchFamily="34" charset="0"/>
                <a:ea typeface="Tahoma" panose="020B0604030504040204" pitchFamily="34" charset="0"/>
                <a:cs typeface="Tahoma" panose="020B0604030504040204" pitchFamily="34" charset="0"/>
              </a:rPr>
              <a:t>Fastqc</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HTseq</a:t>
            </a:r>
            <a:r>
              <a:rPr lang="en-US" altLang="zh-CN" dirty="0">
                <a:latin typeface="Tahoma" panose="020B0604030504040204" pitchFamily="34" charset="0"/>
                <a:ea typeface="Tahoma" panose="020B0604030504040204" pitchFamily="34" charset="0"/>
                <a:cs typeface="Tahoma" panose="020B0604030504040204" pitchFamily="34" charset="0"/>
              </a:rPr>
              <a:t>, Hisat2, STAR, Bowtie2, Ballgown, Deseq2</a:t>
            </a:r>
          </a:p>
          <a:p>
            <a:pPr marL="742950" lvl="1" indent="-285750">
              <a:buFont typeface="Wingdings" panose="05000000000000000000" pitchFamily="2" charset="2"/>
              <a:buChar char="Ø"/>
            </a:pPr>
            <a:r>
              <a:rPr lang="en-US" altLang="zh-CN" dirty="0">
                <a:latin typeface="Tahoma" panose="020B0604030504040204" pitchFamily="34" charset="0"/>
                <a:ea typeface="Tahoma" panose="020B0604030504040204" pitchFamily="34" charset="0"/>
                <a:cs typeface="Tahoma" panose="020B0604030504040204" pitchFamily="34" charset="0"/>
              </a:rPr>
              <a:t>Seurat, Monocle, SC3, </a:t>
            </a:r>
            <a:r>
              <a:rPr lang="en-US" altLang="zh-CN" dirty="0" err="1">
                <a:latin typeface="Tahoma" panose="020B0604030504040204" pitchFamily="34" charset="0"/>
                <a:ea typeface="Tahoma" panose="020B0604030504040204" pitchFamily="34" charset="0"/>
                <a:cs typeface="Tahoma" panose="020B0604030504040204" pitchFamily="34" charset="0"/>
              </a:rPr>
              <a:t>CellRanger</a:t>
            </a:r>
            <a:r>
              <a:rPr lang="en-US" altLang="zh-CN" dirty="0">
                <a:latin typeface="Tahoma" panose="020B0604030504040204" pitchFamily="34" charset="0"/>
                <a:ea typeface="Tahoma" panose="020B0604030504040204" pitchFamily="34" charset="0"/>
                <a:cs typeface="Tahoma" panose="020B0604030504040204" pitchFamily="34" charset="0"/>
              </a:rPr>
              <a:t>, SCENIC, MAST</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649055B9-4627-4633-8062-5F6741D78B44}"/>
              </a:ext>
            </a:extLst>
          </p:cNvPr>
          <p:cNvPicPr>
            <a:picLocks noChangeAspect="1"/>
          </p:cNvPicPr>
          <p:nvPr/>
        </p:nvPicPr>
        <p:blipFill rotWithShape="1">
          <a:blip r:embed="rId3"/>
          <a:srcRect l="888" t="1066" r="1190" b="1315"/>
          <a:stretch/>
        </p:blipFill>
        <p:spPr>
          <a:xfrm>
            <a:off x="3808412" y="2299075"/>
            <a:ext cx="5316525" cy="4289125"/>
          </a:xfrm>
          <a:prstGeom prst="rect">
            <a:avLst/>
          </a:prstGeom>
          <a:ln>
            <a:solidFill>
              <a:schemeClr val="tx1"/>
            </a:solidFill>
          </a:ln>
        </p:spPr>
      </p:pic>
    </p:spTree>
    <p:extLst>
      <p:ext uri="{BB962C8B-B14F-4D97-AF65-F5344CB8AC3E}">
        <p14:creationId xmlns:p14="http://schemas.microsoft.com/office/powerpoint/2010/main" val="400744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rgbClr val="FF0000"/>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 data</a:t>
            </a: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89163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PREDICTING OUTCOMES OF CKD FROM EMR DATA</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Stage of chronic kidney disease (CKD) is defined by estimated glomerular filtration rate (eGFR)</a:t>
            </a:r>
          </a:p>
          <a:p>
            <a:pPr lvl="1"/>
            <a:r>
              <a:rPr lang="en-US" sz="1800" dirty="0">
                <a:latin typeface="Tahoma" panose="020B0604030504040204" pitchFamily="34" charset="0"/>
                <a:ea typeface="Tahoma" panose="020B0604030504040204" pitchFamily="34" charset="0"/>
                <a:cs typeface="Tahoma" panose="020B0604030504040204" pitchFamily="34" charset="0"/>
              </a:rPr>
              <a:t>CKD can be predicted if future eGFR can be accurately estimated</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Early identification of CKD have potential to</a:t>
            </a:r>
          </a:p>
          <a:p>
            <a:pPr lvl="1"/>
            <a:r>
              <a:rPr lang="en-US" sz="1800" dirty="0">
                <a:latin typeface="Tahoma" panose="020B0604030504040204" pitchFamily="34" charset="0"/>
                <a:ea typeface="Tahoma" panose="020B0604030504040204" pitchFamily="34" charset="0"/>
                <a:cs typeface="Tahoma" panose="020B0604030504040204" pitchFamily="34" charset="0"/>
              </a:rPr>
              <a:t>Reduce number of patients progressing to End Stage Renal Disease</a:t>
            </a:r>
          </a:p>
          <a:p>
            <a:pPr lvl="1"/>
            <a:r>
              <a:rPr lang="en-US" sz="1800" dirty="0">
                <a:latin typeface="Tahoma" panose="020B0604030504040204" pitchFamily="34" charset="0"/>
                <a:ea typeface="Tahoma" panose="020B0604030504040204" pitchFamily="34" charset="0"/>
                <a:cs typeface="Tahoma" panose="020B0604030504040204" pitchFamily="34" charset="0"/>
              </a:rPr>
              <a:t>Lower mortality rate and healthcare costs</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models were built by data extracted from a regional health system, Sanford</a:t>
            </a:r>
          </a:p>
          <a:p>
            <a:pPr lvl="1"/>
            <a:r>
              <a:rPr lang="en-US" sz="1800" dirty="0">
                <a:latin typeface="Tahoma" panose="020B0604030504040204" pitchFamily="34" charset="0"/>
                <a:ea typeface="Tahoma" panose="020B0604030504040204" pitchFamily="34" charset="0"/>
                <a:cs typeface="Tahoma" panose="020B0604030504040204" pitchFamily="34" charset="0"/>
              </a:rPr>
              <a:t>120,495 patients aged from 20 to 80 in Sioux Falls, SD</a:t>
            </a:r>
          </a:p>
          <a:p>
            <a:endParaRPr lang="en-US" sz="2200" dirty="0"/>
          </a:p>
          <a:p>
            <a:pPr lvl="1"/>
            <a:endParaRPr lang="en-US" sz="2200" dirty="0"/>
          </a:p>
        </p:txBody>
      </p:sp>
      <p:sp>
        <p:nvSpPr>
          <p:cNvPr id="4" name="Slide Number Placeholder 3">
            <a:extLst>
              <a:ext uri="{FF2B5EF4-FFF2-40B4-BE49-F238E27FC236}">
                <a16:creationId xmlns:a16="http://schemas.microsoft.com/office/drawing/2014/main" id="{276A530F-72B9-4F49-9529-CEE6364A72FA}"/>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182176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PREDICTION RESULTS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eGFR prediction is evaluated by </a:t>
                </a:r>
                <a14:m>
                  <m:oMath xmlns:m="http://schemas.openxmlformats.org/officeDocument/2006/math">
                    <m:sSup>
                      <m:sSupPr>
                        <m:ctrlPr>
                          <a:rPr lang="en-US" sz="2600" b="0" i="1" smtClean="0">
                            <a:solidFill>
                              <a:schemeClr val="tx2"/>
                            </a:solidFill>
                            <a:latin typeface="Cambria Math" panose="02040503050406030204" pitchFamily="18" charset="0"/>
                          </a:rPr>
                        </m:ctrlPr>
                      </m:sSupPr>
                      <m:e>
                        <m:r>
                          <a:rPr lang="en-US" sz="2600" b="0" i="1" smtClean="0">
                            <a:solidFill>
                              <a:schemeClr val="tx2"/>
                            </a:solidFill>
                            <a:latin typeface="Cambria Math" panose="02040503050406030204" pitchFamily="18" charset="0"/>
                          </a:rPr>
                          <m:t>𝑅</m:t>
                        </m:r>
                      </m:e>
                      <m:sup>
                        <m:r>
                          <a:rPr lang="en-US" sz="2600" b="0" i="1" smtClean="0">
                            <a:solidFill>
                              <a:schemeClr val="tx2"/>
                            </a:solidFill>
                            <a:latin typeface="Cambria Math" panose="02040503050406030204" pitchFamily="18" charset="0"/>
                          </a:rPr>
                          <m:t>2</m:t>
                        </m:r>
                      </m:sup>
                    </m:sSup>
                  </m:oMath>
                </a14:m>
                <a:r>
                  <a:rPr lang="en-US" sz="1800" dirty="0">
                    <a:latin typeface="Tahoma" panose="020B0604030504040204" pitchFamily="34" charset="0"/>
                    <a:ea typeface="Tahoma" panose="020B0604030504040204" pitchFamily="34" charset="0"/>
                    <a:cs typeface="Tahoma" panose="020B0604030504040204" pitchFamily="34" charset="0"/>
                  </a:rPr>
                  <a:t>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and Root of Mean Squared Error</a:t>
                </a:r>
                <a:endParaRPr lang="en-US" sz="1800" dirty="0">
                  <a:solidFill>
                    <a:schemeClr val="tx2"/>
                  </a:solidFill>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mc:Choice>
        <mc:Fallback xmlns="">
          <p:sp>
            <p:nvSpPr>
              <p:cNvPr id="3" name="Content Placeholder 2">
                <a:extLst>
                  <a:ext uri="{FF2B5EF4-FFF2-40B4-BE49-F238E27FC236}">
                    <a16:creationId xmlns:a16="http://schemas.microsoft.com/office/drawing/2014/main" id="{EDF8D676-345B-4457-8065-AFE039BCBCF4}"/>
                  </a:ext>
                </a:extLst>
              </p:cNvPr>
              <p:cNvSpPr>
                <a:spLocks noGrp="1" noRot="1" noChangeAspect="1" noMove="1" noResize="1" noEditPoints="1" noAdjustHandles="1" noChangeArrowheads="1" noChangeShapeType="1" noTextEdit="1"/>
              </p:cNvSpPr>
              <p:nvPr>
                <p:ph idx="1"/>
              </p:nvPr>
            </p:nvSpPr>
            <p:spPr>
              <a:blipFill>
                <a:blip r:embed="rId3"/>
                <a:stretch>
                  <a:fillRect l="-1308" t="-30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FF0A951-6965-455B-8449-A5D4992FD6D4}"/>
              </a:ext>
            </a:extLst>
          </p:cNvPr>
          <p:cNvPicPr>
            <a:picLocks noChangeAspect="1"/>
          </p:cNvPicPr>
          <p:nvPr/>
        </p:nvPicPr>
        <p:blipFill>
          <a:blip r:embed="rId4"/>
          <a:stretch>
            <a:fillRect/>
          </a:stretch>
        </p:blipFill>
        <p:spPr>
          <a:xfrm>
            <a:off x="2346324" y="2514600"/>
            <a:ext cx="7496175" cy="3314700"/>
          </a:xfrm>
          <a:prstGeom prst="rect">
            <a:avLst/>
          </a:prstGeom>
        </p:spPr>
      </p:pic>
      <p:sp>
        <p:nvSpPr>
          <p:cNvPr id="4" name="Slide Number Placeholder 3">
            <a:extLst>
              <a:ext uri="{FF2B5EF4-FFF2-40B4-BE49-F238E27FC236}">
                <a16:creationId xmlns:a16="http://schemas.microsoft.com/office/drawing/2014/main" id="{A80FDF4A-DBB9-F742-AA3E-365775E71282}"/>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2793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32753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22F8B2-3DF8-4D5B-B45B-BD3C374BC9FE}"/>
              </a:ext>
            </a:extLst>
          </p:cNvPr>
          <p:cNvSpPr/>
          <p:nvPr/>
        </p:nvSpPr>
        <p:spPr>
          <a:xfrm>
            <a:off x="2585788" y="2243231"/>
            <a:ext cx="2877457" cy="377214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a:solidFill>
                  <a:schemeClr val="tx2"/>
                </a:solidFill>
              </a:rPr>
              <a:t>Feature Extraction</a:t>
            </a:r>
          </a:p>
          <a:p>
            <a:pPr algn="ctr"/>
            <a:r>
              <a:rPr lang="en-US" sz="1400" b="1">
                <a:solidFill>
                  <a:schemeClr val="tx2"/>
                </a:solidFill>
              </a:rPr>
              <a:t>42 types of descriptors</a:t>
            </a:r>
          </a:p>
        </p:txBody>
      </p:sp>
      <p:sp>
        <p:nvSpPr>
          <p:cNvPr id="5" name="Rectangle: Rounded Corners 4">
            <a:extLst>
              <a:ext uri="{FF2B5EF4-FFF2-40B4-BE49-F238E27FC236}">
                <a16:creationId xmlns:a16="http://schemas.microsoft.com/office/drawing/2014/main" id="{FCD57841-2696-4F2C-9961-32AFA877D8DC}"/>
              </a:ext>
            </a:extLst>
          </p:cNvPr>
          <p:cNvSpPr/>
          <p:nvPr/>
        </p:nvSpPr>
        <p:spPr>
          <a:xfrm>
            <a:off x="1361271" y="2243231"/>
            <a:ext cx="990600" cy="3772147"/>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400" b="1">
              <a:solidFill>
                <a:schemeClr val="tx2"/>
              </a:solidFill>
            </a:endParaRPr>
          </a:p>
          <a:p>
            <a:pPr algn="ctr"/>
            <a:r>
              <a:rPr lang="en-US" sz="1400" b="1">
                <a:solidFill>
                  <a:schemeClr val="tx2"/>
                </a:solidFill>
              </a:rPr>
              <a:t>Data</a:t>
            </a:r>
          </a:p>
        </p:txBody>
      </p:sp>
      <p:sp>
        <p:nvSpPr>
          <p:cNvPr id="6" name="Rectangle 5">
            <a:extLst>
              <a:ext uri="{FF2B5EF4-FFF2-40B4-BE49-F238E27FC236}">
                <a16:creationId xmlns:a16="http://schemas.microsoft.com/office/drawing/2014/main" id="{A87C1D24-9976-481F-A7E6-240DBEA25816}"/>
              </a:ext>
            </a:extLst>
          </p:cNvPr>
          <p:cNvSpPr/>
          <p:nvPr/>
        </p:nvSpPr>
        <p:spPr>
          <a:xfrm>
            <a:off x="1502783" y="4973878"/>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2"/>
                </a:solidFill>
              </a:rPr>
              <a:t>Protein</a:t>
            </a:r>
          </a:p>
        </p:txBody>
      </p:sp>
      <p:sp>
        <p:nvSpPr>
          <p:cNvPr id="7" name="Rectangle 6">
            <a:extLst>
              <a:ext uri="{FF2B5EF4-FFF2-40B4-BE49-F238E27FC236}">
                <a16:creationId xmlns:a16="http://schemas.microsoft.com/office/drawing/2014/main" id="{21B7DB00-0A10-418E-B103-9131F93F0F88}"/>
              </a:ext>
            </a:extLst>
          </p:cNvPr>
          <p:cNvSpPr/>
          <p:nvPr/>
        </p:nvSpPr>
        <p:spPr>
          <a:xfrm>
            <a:off x="1502785" y="2984697"/>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solidFill>
                  <a:schemeClr val="tx2"/>
                </a:solidFill>
              </a:rPr>
              <a:t>DNA</a:t>
            </a:r>
          </a:p>
        </p:txBody>
      </p:sp>
      <p:sp>
        <p:nvSpPr>
          <p:cNvPr id="8" name="Rectangle 7">
            <a:extLst>
              <a:ext uri="{FF2B5EF4-FFF2-40B4-BE49-F238E27FC236}">
                <a16:creationId xmlns:a16="http://schemas.microsoft.com/office/drawing/2014/main" id="{C058D608-81A9-4C7A-9A94-F812ED8FE43D}"/>
              </a:ext>
            </a:extLst>
          </p:cNvPr>
          <p:cNvSpPr/>
          <p:nvPr/>
        </p:nvSpPr>
        <p:spPr>
          <a:xfrm>
            <a:off x="1502784" y="3975296"/>
            <a:ext cx="707571" cy="768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solidFill>
                  <a:schemeClr val="tx2"/>
                </a:solidFill>
              </a:rPr>
              <a:t>RNA</a:t>
            </a:r>
          </a:p>
        </p:txBody>
      </p:sp>
      <p:sp>
        <p:nvSpPr>
          <p:cNvPr id="9" name="Rectangle 8">
            <a:extLst>
              <a:ext uri="{FF2B5EF4-FFF2-40B4-BE49-F238E27FC236}">
                <a16:creationId xmlns:a16="http://schemas.microsoft.com/office/drawing/2014/main" id="{04D870DF-96C7-46F2-9BA8-A97E7C760D26}"/>
              </a:ext>
            </a:extLst>
          </p:cNvPr>
          <p:cNvSpPr/>
          <p:nvPr/>
        </p:nvSpPr>
        <p:spPr>
          <a:xfrm>
            <a:off x="2678668" y="2979904"/>
            <a:ext cx="2730130"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10" name="Rectangle 9">
            <a:extLst>
              <a:ext uri="{FF2B5EF4-FFF2-40B4-BE49-F238E27FC236}">
                <a16:creationId xmlns:a16="http://schemas.microsoft.com/office/drawing/2014/main" id="{FC200292-A44F-43D7-9B74-ACA605054FDF}"/>
              </a:ext>
            </a:extLst>
          </p:cNvPr>
          <p:cNvSpPr/>
          <p:nvPr/>
        </p:nvSpPr>
        <p:spPr>
          <a:xfrm>
            <a:off x="2748949" y="307201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kmer</a:t>
            </a:r>
          </a:p>
        </p:txBody>
      </p:sp>
      <p:sp>
        <p:nvSpPr>
          <p:cNvPr id="11" name="Rectangle 10">
            <a:extLst>
              <a:ext uri="{FF2B5EF4-FFF2-40B4-BE49-F238E27FC236}">
                <a16:creationId xmlns:a16="http://schemas.microsoft.com/office/drawing/2014/main" id="{9164E478-E2EB-46BD-A4EA-720F2858C594}"/>
              </a:ext>
            </a:extLst>
          </p:cNvPr>
          <p:cNvSpPr/>
          <p:nvPr/>
        </p:nvSpPr>
        <p:spPr>
          <a:xfrm>
            <a:off x="7834576" y="454829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DAC</a:t>
            </a:r>
          </a:p>
        </p:txBody>
      </p:sp>
      <p:sp>
        <p:nvSpPr>
          <p:cNvPr id="12" name="Rectangle 11">
            <a:extLst>
              <a:ext uri="{FF2B5EF4-FFF2-40B4-BE49-F238E27FC236}">
                <a16:creationId xmlns:a16="http://schemas.microsoft.com/office/drawing/2014/main" id="{CE1DCFB4-A4D5-4B14-A9F9-B3B3EE67CFF5}"/>
              </a:ext>
            </a:extLst>
          </p:cNvPr>
          <p:cNvSpPr/>
          <p:nvPr/>
        </p:nvSpPr>
        <p:spPr>
          <a:xfrm>
            <a:off x="4109276" y="307905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TAC</a:t>
            </a:r>
          </a:p>
        </p:txBody>
      </p:sp>
      <p:sp>
        <p:nvSpPr>
          <p:cNvPr id="13" name="Rectangle 12">
            <a:extLst>
              <a:ext uri="{FF2B5EF4-FFF2-40B4-BE49-F238E27FC236}">
                <a16:creationId xmlns:a16="http://schemas.microsoft.com/office/drawing/2014/main" id="{955CC2B0-2AA9-4E21-B8DB-2C5569EF4E44}"/>
              </a:ext>
            </a:extLst>
          </p:cNvPr>
          <p:cNvSpPr/>
          <p:nvPr/>
        </p:nvSpPr>
        <p:spPr>
          <a:xfrm>
            <a:off x="4801351" y="3079050"/>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2"/>
                </a:solidFill>
              </a:rPr>
              <a:t>10</a:t>
            </a:r>
          </a:p>
          <a:p>
            <a:pPr algn="ctr"/>
            <a:r>
              <a:rPr lang="en-US" altLang="zh-CN" sz="1100" b="1">
                <a:solidFill>
                  <a:schemeClr val="tx2"/>
                </a:solidFill>
              </a:rPr>
              <a:t>more</a:t>
            </a:r>
            <a:endParaRPr lang="en-US" sz="1100" b="1">
              <a:solidFill>
                <a:schemeClr val="tx2"/>
              </a:solidFill>
            </a:endParaRPr>
          </a:p>
        </p:txBody>
      </p:sp>
      <p:sp>
        <p:nvSpPr>
          <p:cNvPr id="14" name="Rectangle 13">
            <a:extLst>
              <a:ext uri="{FF2B5EF4-FFF2-40B4-BE49-F238E27FC236}">
                <a16:creationId xmlns:a16="http://schemas.microsoft.com/office/drawing/2014/main" id="{793B0146-1F44-4370-B6D5-D3B95A795E62}"/>
              </a:ext>
            </a:extLst>
          </p:cNvPr>
          <p:cNvSpPr/>
          <p:nvPr/>
        </p:nvSpPr>
        <p:spPr>
          <a:xfrm>
            <a:off x="2672763" y="3964746"/>
            <a:ext cx="2730130"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15" name="Rectangle 14">
            <a:extLst>
              <a:ext uri="{FF2B5EF4-FFF2-40B4-BE49-F238E27FC236}">
                <a16:creationId xmlns:a16="http://schemas.microsoft.com/office/drawing/2014/main" id="{5844424D-2EFA-420E-AAC9-169609075EC3}"/>
              </a:ext>
            </a:extLst>
          </p:cNvPr>
          <p:cNvSpPr/>
          <p:nvPr/>
        </p:nvSpPr>
        <p:spPr>
          <a:xfrm>
            <a:off x="2749208" y="4054683"/>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kmer</a:t>
            </a:r>
            <a:endParaRPr lang="en-US" b="1" dirty="0">
              <a:solidFill>
                <a:schemeClr val="tx2"/>
              </a:solidFill>
            </a:endParaRPr>
          </a:p>
        </p:txBody>
      </p:sp>
      <p:sp>
        <p:nvSpPr>
          <p:cNvPr id="16" name="Rectangle 15">
            <a:extLst>
              <a:ext uri="{FF2B5EF4-FFF2-40B4-BE49-F238E27FC236}">
                <a16:creationId xmlns:a16="http://schemas.microsoft.com/office/drawing/2014/main" id="{68B89788-7389-44FB-B8AA-6C17D58EF55E}"/>
              </a:ext>
            </a:extLst>
          </p:cNvPr>
          <p:cNvSpPr/>
          <p:nvPr/>
        </p:nvSpPr>
        <p:spPr>
          <a:xfrm>
            <a:off x="3442800" y="406384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DAC</a:t>
            </a:r>
          </a:p>
        </p:txBody>
      </p:sp>
      <p:sp>
        <p:nvSpPr>
          <p:cNvPr id="17" name="Rectangle 16">
            <a:extLst>
              <a:ext uri="{FF2B5EF4-FFF2-40B4-BE49-F238E27FC236}">
                <a16:creationId xmlns:a16="http://schemas.microsoft.com/office/drawing/2014/main" id="{CB4E2FA3-0B9A-4744-8F5A-C231BF85C5D8}"/>
              </a:ext>
            </a:extLst>
          </p:cNvPr>
          <p:cNvSpPr/>
          <p:nvPr/>
        </p:nvSpPr>
        <p:spPr>
          <a:xfrm>
            <a:off x="4136392" y="4054683"/>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DCC</a:t>
            </a:r>
          </a:p>
        </p:txBody>
      </p:sp>
      <p:sp>
        <p:nvSpPr>
          <p:cNvPr id="18" name="Rectangle 17">
            <a:extLst>
              <a:ext uri="{FF2B5EF4-FFF2-40B4-BE49-F238E27FC236}">
                <a16:creationId xmlns:a16="http://schemas.microsoft.com/office/drawing/2014/main" id="{AFEFDC34-D992-4C46-AF63-C86B8E6A578E}"/>
              </a:ext>
            </a:extLst>
          </p:cNvPr>
          <p:cNvSpPr/>
          <p:nvPr/>
        </p:nvSpPr>
        <p:spPr>
          <a:xfrm>
            <a:off x="4801351" y="406384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6</a:t>
            </a:r>
          </a:p>
          <a:p>
            <a:pPr algn="ctr"/>
            <a:r>
              <a:rPr lang="en-US" sz="1100" b="1">
                <a:solidFill>
                  <a:schemeClr val="tx2"/>
                </a:solidFill>
              </a:rPr>
              <a:t>more</a:t>
            </a:r>
          </a:p>
        </p:txBody>
      </p:sp>
      <p:sp>
        <p:nvSpPr>
          <p:cNvPr id="19" name="Rectangle 18">
            <a:extLst>
              <a:ext uri="{FF2B5EF4-FFF2-40B4-BE49-F238E27FC236}">
                <a16:creationId xmlns:a16="http://schemas.microsoft.com/office/drawing/2014/main" id="{8C6A1B32-ED13-444B-8C78-EA79CD773D12}"/>
              </a:ext>
            </a:extLst>
          </p:cNvPr>
          <p:cNvSpPr/>
          <p:nvPr/>
        </p:nvSpPr>
        <p:spPr>
          <a:xfrm>
            <a:off x="2672762" y="4969909"/>
            <a:ext cx="2723028" cy="768400"/>
          </a:xfrm>
          <a:prstGeom prst="rect">
            <a:avLst/>
          </a:prstGeom>
          <a:solidFill>
            <a:schemeClr val="accent1">
              <a:lumMod val="20000"/>
              <a:lumOff val="80000"/>
            </a:schemeClr>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a:solidFill>
                <a:schemeClr val="tx2"/>
              </a:solidFill>
            </a:endParaRPr>
          </a:p>
        </p:txBody>
      </p:sp>
      <p:sp>
        <p:nvSpPr>
          <p:cNvPr id="20" name="Rectangle 19">
            <a:extLst>
              <a:ext uri="{FF2B5EF4-FFF2-40B4-BE49-F238E27FC236}">
                <a16:creationId xmlns:a16="http://schemas.microsoft.com/office/drawing/2014/main" id="{78B87F5F-D634-4337-954F-DF7578C636DA}"/>
              </a:ext>
            </a:extLst>
          </p:cNvPr>
          <p:cNvSpPr/>
          <p:nvPr/>
        </p:nvSpPr>
        <p:spPr>
          <a:xfrm>
            <a:off x="2749433" y="5057227"/>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AAC</a:t>
            </a:r>
          </a:p>
        </p:txBody>
      </p:sp>
      <p:sp>
        <p:nvSpPr>
          <p:cNvPr id="21" name="Rectangle 20">
            <a:extLst>
              <a:ext uri="{FF2B5EF4-FFF2-40B4-BE49-F238E27FC236}">
                <a16:creationId xmlns:a16="http://schemas.microsoft.com/office/drawing/2014/main" id="{12A31286-19C3-4804-99A7-CAF7454542F2}"/>
              </a:ext>
            </a:extLst>
          </p:cNvPr>
          <p:cNvSpPr/>
          <p:nvPr/>
        </p:nvSpPr>
        <p:spPr>
          <a:xfrm>
            <a:off x="4109276" y="5054542"/>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DPC</a:t>
            </a:r>
          </a:p>
        </p:txBody>
      </p:sp>
      <p:sp>
        <p:nvSpPr>
          <p:cNvPr id="22" name="Rectangle 21">
            <a:extLst>
              <a:ext uri="{FF2B5EF4-FFF2-40B4-BE49-F238E27FC236}">
                <a16:creationId xmlns:a16="http://schemas.microsoft.com/office/drawing/2014/main" id="{A48C3FE5-1E4A-4CB2-801C-BCF162A1D510}"/>
              </a:ext>
            </a:extLst>
          </p:cNvPr>
          <p:cNvSpPr/>
          <p:nvPr/>
        </p:nvSpPr>
        <p:spPr>
          <a:xfrm>
            <a:off x="3442800" y="5063114"/>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2"/>
                </a:solidFill>
              </a:rPr>
              <a:t>PAAC</a:t>
            </a:r>
          </a:p>
        </p:txBody>
      </p:sp>
      <p:sp>
        <p:nvSpPr>
          <p:cNvPr id="23" name="Rectangle 22">
            <a:extLst>
              <a:ext uri="{FF2B5EF4-FFF2-40B4-BE49-F238E27FC236}">
                <a16:creationId xmlns:a16="http://schemas.microsoft.com/office/drawing/2014/main" id="{AD0F89D4-1E16-46D8-8006-E2E072C25AFF}"/>
              </a:ext>
            </a:extLst>
          </p:cNvPr>
          <p:cNvSpPr/>
          <p:nvPr/>
        </p:nvSpPr>
        <p:spPr>
          <a:xfrm>
            <a:off x="4796396" y="5066009"/>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solidFill>
              </a:rPr>
              <a:t>17</a:t>
            </a:r>
          </a:p>
          <a:p>
            <a:pPr algn="ctr"/>
            <a:r>
              <a:rPr lang="en-US" sz="1100" b="1">
                <a:solidFill>
                  <a:schemeClr val="tx2"/>
                </a:solidFill>
              </a:rPr>
              <a:t>more</a:t>
            </a:r>
          </a:p>
        </p:txBody>
      </p:sp>
      <p:sp>
        <p:nvSpPr>
          <p:cNvPr id="24" name="Rectangle 23">
            <a:extLst>
              <a:ext uri="{FF2B5EF4-FFF2-40B4-BE49-F238E27FC236}">
                <a16:creationId xmlns:a16="http://schemas.microsoft.com/office/drawing/2014/main" id="{84A25A63-198A-4193-9CBA-51A96E34477C}"/>
              </a:ext>
            </a:extLst>
          </p:cNvPr>
          <p:cNvSpPr/>
          <p:nvPr/>
        </p:nvSpPr>
        <p:spPr>
          <a:xfrm>
            <a:off x="7293652" y="2243231"/>
            <a:ext cx="1367971" cy="377214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en-US" sz="1200" b="1" dirty="0">
                <a:solidFill>
                  <a:schemeClr val="tx2"/>
                </a:solidFill>
              </a:rPr>
              <a:t>S</a:t>
            </a:r>
            <a:r>
              <a:rPr lang="en-US" altLang="zh-CN" sz="1200" b="1" dirty="0">
                <a:solidFill>
                  <a:schemeClr val="tx2"/>
                </a:solidFill>
              </a:rPr>
              <a:t>upervised</a:t>
            </a:r>
            <a:r>
              <a:rPr lang="en-US" sz="1200" b="1" dirty="0">
                <a:solidFill>
                  <a:schemeClr val="tx2"/>
                </a:solidFill>
              </a:rPr>
              <a:t> Selection</a:t>
            </a:r>
          </a:p>
          <a:p>
            <a:pPr algn="ctr"/>
            <a:r>
              <a:rPr lang="en-US" sz="1200" b="1" dirty="0">
                <a:solidFill>
                  <a:schemeClr val="tx2"/>
                </a:solidFill>
              </a:rPr>
              <a:t>17 methods</a:t>
            </a:r>
          </a:p>
        </p:txBody>
      </p:sp>
      <p:sp>
        <p:nvSpPr>
          <p:cNvPr id="25" name="Arrow: Right 24">
            <a:extLst>
              <a:ext uri="{FF2B5EF4-FFF2-40B4-BE49-F238E27FC236}">
                <a16:creationId xmlns:a16="http://schemas.microsoft.com/office/drawing/2014/main" id="{B922D7A5-EFFF-421C-B89C-F6073E3F6D79}"/>
              </a:ext>
            </a:extLst>
          </p:cNvPr>
          <p:cNvSpPr/>
          <p:nvPr/>
        </p:nvSpPr>
        <p:spPr>
          <a:xfrm flipV="1">
            <a:off x="2356417" y="423109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6" name="Arrow: Right 25">
            <a:extLst>
              <a:ext uri="{FF2B5EF4-FFF2-40B4-BE49-F238E27FC236}">
                <a16:creationId xmlns:a16="http://schemas.microsoft.com/office/drawing/2014/main" id="{E52D3C18-835E-493A-8EAB-B9377BAA9905}"/>
              </a:ext>
            </a:extLst>
          </p:cNvPr>
          <p:cNvSpPr/>
          <p:nvPr/>
        </p:nvSpPr>
        <p:spPr>
          <a:xfrm flipV="1">
            <a:off x="5462661" y="424164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7" name="Rectangle 26">
            <a:extLst>
              <a:ext uri="{FF2B5EF4-FFF2-40B4-BE49-F238E27FC236}">
                <a16:creationId xmlns:a16="http://schemas.microsoft.com/office/drawing/2014/main" id="{833DF2E7-478D-40B4-A692-1DEE34C8777E}"/>
              </a:ext>
            </a:extLst>
          </p:cNvPr>
          <p:cNvSpPr/>
          <p:nvPr/>
        </p:nvSpPr>
        <p:spPr>
          <a:xfrm>
            <a:off x="7442273" y="2958700"/>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chemeClr val="tx2"/>
                </a:solidFill>
              </a:rPr>
              <a:t>CHI2</a:t>
            </a:r>
          </a:p>
        </p:txBody>
      </p:sp>
      <p:sp>
        <p:nvSpPr>
          <p:cNvPr id="28" name="Rectangle 27">
            <a:extLst>
              <a:ext uri="{FF2B5EF4-FFF2-40B4-BE49-F238E27FC236}">
                <a16:creationId xmlns:a16="http://schemas.microsoft.com/office/drawing/2014/main" id="{E2FB6D7A-F945-48B7-86A0-BEBAAF67BEDE}"/>
              </a:ext>
            </a:extLst>
          </p:cNvPr>
          <p:cNvSpPr/>
          <p:nvPr/>
        </p:nvSpPr>
        <p:spPr>
          <a:xfrm>
            <a:off x="7442271" y="3580546"/>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chemeClr val="tx2"/>
                </a:solidFill>
              </a:rPr>
              <a:t>LASSO</a:t>
            </a:r>
          </a:p>
        </p:txBody>
      </p:sp>
      <p:sp>
        <p:nvSpPr>
          <p:cNvPr id="30" name="Rectangle: Rounded Corners 29">
            <a:extLst>
              <a:ext uri="{FF2B5EF4-FFF2-40B4-BE49-F238E27FC236}">
                <a16:creationId xmlns:a16="http://schemas.microsoft.com/office/drawing/2014/main" id="{79D6ED17-4D90-411F-BF32-AC983022F05D}"/>
              </a:ext>
            </a:extLst>
          </p:cNvPr>
          <p:cNvSpPr/>
          <p:nvPr/>
        </p:nvSpPr>
        <p:spPr>
          <a:xfrm>
            <a:off x="7286877" y="1680519"/>
            <a:ext cx="1367971" cy="376924"/>
          </a:xfrm>
          <a:prstGeom prst="roundRect">
            <a:avLst/>
          </a:prstGeom>
          <a:solidFill>
            <a:schemeClr val="bg1"/>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solidFill>
                  <a:schemeClr val="tx2"/>
                </a:solidFill>
              </a:rPr>
              <a:t>LABEL</a:t>
            </a:r>
          </a:p>
        </p:txBody>
      </p:sp>
      <p:sp>
        <p:nvSpPr>
          <p:cNvPr id="31" name="Arrow: Down 30">
            <a:extLst>
              <a:ext uri="{FF2B5EF4-FFF2-40B4-BE49-F238E27FC236}">
                <a16:creationId xmlns:a16="http://schemas.microsoft.com/office/drawing/2014/main" id="{258307C2-9103-43D5-9EC3-EBFFF1EF28C5}"/>
              </a:ext>
            </a:extLst>
          </p:cNvPr>
          <p:cNvSpPr/>
          <p:nvPr/>
        </p:nvSpPr>
        <p:spPr>
          <a:xfrm>
            <a:off x="7900106" y="2082832"/>
            <a:ext cx="141514" cy="12224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0172C90-CE73-44A0-9DF8-BBDB17BADB8E}"/>
              </a:ext>
            </a:extLst>
          </p:cNvPr>
          <p:cNvSpPr/>
          <p:nvPr/>
        </p:nvSpPr>
        <p:spPr>
          <a:xfrm>
            <a:off x="5694669" y="2245333"/>
            <a:ext cx="1367971" cy="3772147"/>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200" b="1">
                <a:solidFill>
                  <a:schemeClr val="tx2"/>
                </a:solidFill>
              </a:rPr>
              <a:t>Unsupervised method</a:t>
            </a:r>
          </a:p>
          <a:p>
            <a:pPr algn="ctr"/>
            <a:r>
              <a:rPr lang="en-US" sz="1200" b="1">
                <a:solidFill>
                  <a:schemeClr val="tx2"/>
                </a:solidFill>
              </a:rPr>
              <a:t>8 methods</a:t>
            </a:r>
          </a:p>
        </p:txBody>
      </p:sp>
      <p:sp>
        <p:nvSpPr>
          <p:cNvPr id="35" name="Rectangle 34">
            <a:extLst>
              <a:ext uri="{FF2B5EF4-FFF2-40B4-BE49-F238E27FC236}">
                <a16:creationId xmlns:a16="http://schemas.microsoft.com/office/drawing/2014/main" id="{11991FC9-4DE4-4DDB-9AA1-368406999291}"/>
              </a:ext>
            </a:extLst>
          </p:cNvPr>
          <p:cNvSpPr/>
          <p:nvPr/>
        </p:nvSpPr>
        <p:spPr>
          <a:xfrm>
            <a:off x="5866060" y="2963786"/>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PCA</a:t>
            </a:r>
          </a:p>
        </p:txBody>
      </p:sp>
      <p:sp>
        <p:nvSpPr>
          <p:cNvPr id="36" name="Rectangle 35">
            <a:extLst>
              <a:ext uri="{FF2B5EF4-FFF2-40B4-BE49-F238E27FC236}">
                <a16:creationId xmlns:a16="http://schemas.microsoft.com/office/drawing/2014/main" id="{52382FEB-947E-4D48-9B56-86C850970851}"/>
              </a:ext>
            </a:extLst>
          </p:cNvPr>
          <p:cNvSpPr/>
          <p:nvPr/>
        </p:nvSpPr>
        <p:spPr>
          <a:xfrm>
            <a:off x="5866060" y="35879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LLE</a:t>
            </a:r>
          </a:p>
        </p:txBody>
      </p:sp>
      <p:sp>
        <p:nvSpPr>
          <p:cNvPr id="37" name="Rectangle 36">
            <a:extLst>
              <a:ext uri="{FF2B5EF4-FFF2-40B4-BE49-F238E27FC236}">
                <a16:creationId xmlns:a16="http://schemas.microsoft.com/office/drawing/2014/main" id="{98F6A2C8-77EC-497B-8BD7-A73FDEFD29B3}"/>
              </a:ext>
            </a:extLst>
          </p:cNvPr>
          <p:cNvSpPr/>
          <p:nvPr/>
        </p:nvSpPr>
        <p:spPr>
          <a:xfrm>
            <a:off x="7442271" y="4202392"/>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err="1">
                <a:solidFill>
                  <a:schemeClr val="tx2"/>
                </a:solidFill>
              </a:rPr>
              <a:t>ReliefF</a:t>
            </a:r>
            <a:endParaRPr lang="en-US" sz="1400" b="1">
              <a:solidFill>
                <a:schemeClr val="tx2"/>
              </a:solidFill>
            </a:endParaRPr>
          </a:p>
        </p:txBody>
      </p:sp>
      <p:sp>
        <p:nvSpPr>
          <p:cNvPr id="38" name="Rectangle 37">
            <a:extLst>
              <a:ext uri="{FF2B5EF4-FFF2-40B4-BE49-F238E27FC236}">
                <a16:creationId xmlns:a16="http://schemas.microsoft.com/office/drawing/2014/main" id="{BBA19FD7-8C1C-4694-A600-62B8D5316F9B}"/>
              </a:ext>
            </a:extLst>
          </p:cNvPr>
          <p:cNvSpPr/>
          <p:nvPr/>
        </p:nvSpPr>
        <p:spPr>
          <a:xfrm>
            <a:off x="7440021" y="4824238"/>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Mutual Information</a:t>
            </a:r>
            <a:endParaRPr lang="en-US" sz="1400" b="1">
              <a:solidFill>
                <a:schemeClr val="tx2"/>
              </a:solidFill>
            </a:endParaRPr>
          </a:p>
        </p:txBody>
      </p:sp>
      <p:sp>
        <p:nvSpPr>
          <p:cNvPr id="39" name="Rectangle 38">
            <a:extLst>
              <a:ext uri="{FF2B5EF4-FFF2-40B4-BE49-F238E27FC236}">
                <a16:creationId xmlns:a16="http://schemas.microsoft.com/office/drawing/2014/main" id="{146CD38D-1CDD-4AC0-AE6C-D3155912E426}"/>
              </a:ext>
            </a:extLst>
          </p:cNvPr>
          <p:cNvSpPr/>
          <p:nvPr/>
        </p:nvSpPr>
        <p:spPr>
          <a:xfrm>
            <a:off x="7429669" y="5419808"/>
            <a:ext cx="1057182" cy="437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13 more</a:t>
            </a:r>
            <a:endParaRPr lang="en-US" sz="1400" b="1">
              <a:solidFill>
                <a:schemeClr val="tx2"/>
              </a:solidFill>
            </a:endParaRPr>
          </a:p>
        </p:txBody>
      </p:sp>
      <p:sp>
        <p:nvSpPr>
          <p:cNvPr id="40" name="Rectangle 39">
            <a:extLst>
              <a:ext uri="{FF2B5EF4-FFF2-40B4-BE49-F238E27FC236}">
                <a16:creationId xmlns:a16="http://schemas.microsoft.com/office/drawing/2014/main" id="{D609193C-A7A7-4F04-A2A4-9C6D8FDA11D0}"/>
              </a:ext>
            </a:extLst>
          </p:cNvPr>
          <p:cNvSpPr/>
          <p:nvPr/>
        </p:nvSpPr>
        <p:spPr>
          <a:xfrm>
            <a:off x="5866060" y="42074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SVD</a:t>
            </a:r>
          </a:p>
        </p:txBody>
      </p:sp>
      <p:sp>
        <p:nvSpPr>
          <p:cNvPr id="41" name="Rectangle 40">
            <a:extLst>
              <a:ext uri="{FF2B5EF4-FFF2-40B4-BE49-F238E27FC236}">
                <a16:creationId xmlns:a16="http://schemas.microsoft.com/office/drawing/2014/main" id="{0CA1D9F5-D06B-408F-93DB-70C233C1CF6E}"/>
              </a:ext>
            </a:extLst>
          </p:cNvPr>
          <p:cNvSpPr/>
          <p:nvPr/>
        </p:nvSpPr>
        <p:spPr>
          <a:xfrm>
            <a:off x="5866060" y="4826978"/>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Factor Analysis</a:t>
            </a:r>
          </a:p>
        </p:txBody>
      </p:sp>
      <p:sp>
        <p:nvSpPr>
          <p:cNvPr id="42" name="Rectangle 41">
            <a:extLst>
              <a:ext uri="{FF2B5EF4-FFF2-40B4-BE49-F238E27FC236}">
                <a16:creationId xmlns:a16="http://schemas.microsoft.com/office/drawing/2014/main" id="{DDA29510-3565-4723-BB28-E4A752D46B46}"/>
              </a:ext>
            </a:extLst>
          </p:cNvPr>
          <p:cNvSpPr/>
          <p:nvPr/>
        </p:nvSpPr>
        <p:spPr>
          <a:xfrm>
            <a:off x="5866060" y="5448025"/>
            <a:ext cx="1057182" cy="437268"/>
          </a:xfrm>
          <a:prstGeom prst="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4 more</a:t>
            </a:r>
          </a:p>
        </p:txBody>
      </p:sp>
      <p:sp>
        <p:nvSpPr>
          <p:cNvPr id="43" name="Rectangle 42">
            <a:extLst>
              <a:ext uri="{FF2B5EF4-FFF2-40B4-BE49-F238E27FC236}">
                <a16:creationId xmlns:a16="http://schemas.microsoft.com/office/drawing/2014/main" id="{C5C59D13-26A5-4144-B39B-7428352BB8BA}"/>
              </a:ext>
            </a:extLst>
          </p:cNvPr>
          <p:cNvSpPr/>
          <p:nvPr/>
        </p:nvSpPr>
        <p:spPr>
          <a:xfrm>
            <a:off x="8892315" y="2240247"/>
            <a:ext cx="1367971" cy="3772147"/>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200" b="1">
                <a:solidFill>
                  <a:schemeClr val="tx2"/>
                </a:solidFill>
              </a:rPr>
              <a:t>Performance Evaluation</a:t>
            </a:r>
          </a:p>
          <a:p>
            <a:pPr algn="ctr"/>
            <a:r>
              <a:rPr lang="en-US" sz="1200" b="1">
                <a:solidFill>
                  <a:schemeClr val="tx2"/>
                </a:solidFill>
              </a:rPr>
              <a:t>6 methods</a:t>
            </a:r>
          </a:p>
        </p:txBody>
      </p:sp>
      <p:sp>
        <p:nvSpPr>
          <p:cNvPr id="44" name="Rectangle: Rounded Corners 43">
            <a:extLst>
              <a:ext uri="{FF2B5EF4-FFF2-40B4-BE49-F238E27FC236}">
                <a16:creationId xmlns:a16="http://schemas.microsoft.com/office/drawing/2014/main" id="{DBBF9B6F-50DC-4C9A-94F8-B7DE5B61BF25}"/>
              </a:ext>
            </a:extLst>
          </p:cNvPr>
          <p:cNvSpPr/>
          <p:nvPr/>
        </p:nvSpPr>
        <p:spPr>
          <a:xfrm>
            <a:off x="10492212" y="2240247"/>
            <a:ext cx="1240999" cy="3772147"/>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b="1">
              <a:solidFill>
                <a:schemeClr val="tx2"/>
              </a:solidFill>
            </a:endParaRPr>
          </a:p>
          <a:p>
            <a:pPr algn="ctr"/>
            <a:r>
              <a:rPr lang="en-US" sz="1400" b="1">
                <a:solidFill>
                  <a:schemeClr val="tx2"/>
                </a:solidFill>
              </a:rPr>
              <a:t>Output</a:t>
            </a:r>
          </a:p>
        </p:txBody>
      </p:sp>
      <p:sp>
        <p:nvSpPr>
          <p:cNvPr id="45" name="Rectangle 44">
            <a:extLst>
              <a:ext uri="{FF2B5EF4-FFF2-40B4-BE49-F238E27FC236}">
                <a16:creationId xmlns:a16="http://schemas.microsoft.com/office/drawing/2014/main" id="{378BAC18-FFA9-49B5-BD4E-A5A787DB4B0D}"/>
              </a:ext>
            </a:extLst>
          </p:cNvPr>
          <p:cNvSpPr/>
          <p:nvPr/>
        </p:nvSpPr>
        <p:spPr>
          <a:xfrm>
            <a:off x="9044575" y="2958700"/>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Random Forest</a:t>
            </a:r>
          </a:p>
        </p:txBody>
      </p:sp>
      <p:sp>
        <p:nvSpPr>
          <p:cNvPr id="46" name="Rectangle 45">
            <a:extLst>
              <a:ext uri="{FF2B5EF4-FFF2-40B4-BE49-F238E27FC236}">
                <a16:creationId xmlns:a16="http://schemas.microsoft.com/office/drawing/2014/main" id="{5776D9E3-F66D-4F90-9F5B-21827B16B945}"/>
              </a:ext>
            </a:extLst>
          </p:cNvPr>
          <p:cNvSpPr/>
          <p:nvPr/>
        </p:nvSpPr>
        <p:spPr>
          <a:xfrm>
            <a:off x="9044575" y="3580546"/>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KNN</a:t>
            </a:r>
          </a:p>
        </p:txBody>
      </p:sp>
      <p:sp>
        <p:nvSpPr>
          <p:cNvPr id="47" name="Rectangle 46">
            <a:extLst>
              <a:ext uri="{FF2B5EF4-FFF2-40B4-BE49-F238E27FC236}">
                <a16:creationId xmlns:a16="http://schemas.microsoft.com/office/drawing/2014/main" id="{9F0B9874-E863-427A-A70B-A770BDE9A896}"/>
              </a:ext>
            </a:extLst>
          </p:cNvPr>
          <p:cNvSpPr/>
          <p:nvPr/>
        </p:nvSpPr>
        <p:spPr>
          <a:xfrm>
            <a:off x="9044575" y="4202392"/>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SVM</a:t>
            </a:r>
          </a:p>
        </p:txBody>
      </p:sp>
      <p:sp>
        <p:nvSpPr>
          <p:cNvPr id="48" name="Rectangle 47">
            <a:extLst>
              <a:ext uri="{FF2B5EF4-FFF2-40B4-BE49-F238E27FC236}">
                <a16:creationId xmlns:a16="http://schemas.microsoft.com/office/drawing/2014/main" id="{95551961-DE78-4E51-B989-0A683C17FE6C}"/>
              </a:ext>
            </a:extLst>
          </p:cNvPr>
          <p:cNvSpPr/>
          <p:nvPr/>
        </p:nvSpPr>
        <p:spPr>
          <a:xfrm>
            <a:off x="9044575" y="4821892"/>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Neural </a:t>
            </a:r>
          </a:p>
          <a:p>
            <a:pPr algn="ctr"/>
            <a:r>
              <a:rPr lang="en-US" sz="1200" b="1" dirty="0">
                <a:solidFill>
                  <a:schemeClr val="tx2"/>
                </a:solidFill>
              </a:rPr>
              <a:t>Network</a:t>
            </a:r>
          </a:p>
        </p:txBody>
      </p:sp>
      <p:sp>
        <p:nvSpPr>
          <p:cNvPr id="49" name="Rectangle 48">
            <a:extLst>
              <a:ext uri="{FF2B5EF4-FFF2-40B4-BE49-F238E27FC236}">
                <a16:creationId xmlns:a16="http://schemas.microsoft.com/office/drawing/2014/main" id="{C7FC6B41-6767-4B8B-B1F6-19A26C3DE04B}"/>
              </a:ext>
            </a:extLst>
          </p:cNvPr>
          <p:cNvSpPr/>
          <p:nvPr/>
        </p:nvSpPr>
        <p:spPr>
          <a:xfrm>
            <a:off x="9044575" y="5442939"/>
            <a:ext cx="1057182" cy="437268"/>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2 more</a:t>
            </a:r>
          </a:p>
        </p:txBody>
      </p:sp>
      <p:sp>
        <p:nvSpPr>
          <p:cNvPr id="50" name="Arrow: Right 49">
            <a:extLst>
              <a:ext uri="{FF2B5EF4-FFF2-40B4-BE49-F238E27FC236}">
                <a16:creationId xmlns:a16="http://schemas.microsoft.com/office/drawing/2014/main" id="{9C6E3AD9-B0D1-4D77-B888-5C7B98AE666D}"/>
              </a:ext>
            </a:extLst>
          </p:cNvPr>
          <p:cNvSpPr/>
          <p:nvPr/>
        </p:nvSpPr>
        <p:spPr>
          <a:xfrm flipV="1">
            <a:off x="8689888" y="4241640"/>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1" name="Rectangle 50">
            <a:extLst>
              <a:ext uri="{FF2B5EF4-FFF2-40B4-BE49-F238E27FC236}">
                <a16:creationId xmlns:a16="http://schemas.microsoft.com/office/drawing/2014/main" id="{4BB892B1-F242-4205-8059-4EF8FEB25B23}"/>
              </a:ext>
            </a:extLst>
          </p:cNvPr>
          <p:cNvSpPr/>
          <p:nvPr/>
        </p:nvSpPr>
        <p:spPr>
          <a:xfrm>
            <a:off x="10584120" y="2958700"/>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Selected Feature Vectors</a:t>
            </a:r>
          </a:p>
        </p:txBody>
      </p:sp>
      <p:sp>
        <p:nvSpPr>
          <p:cNvPr id="52" name="Rectangle 51">
            <a:extLst>
              <a:ext uri="{FF2B5EF4-FFF2-40B4-BE49-F238E27FC236}">
                <a16:creationId xmlns:a16="http://schemas.microsoft.com/office/drawing/2014/main" id="{9D639722-4E4C-4EA1-9235-7798BD65D9EB}"/>
              </a:ext>
            </a:extLst>
          </p:cNvPr>
          <p:cNvSpPr/>
          <p:nvPr/>
        </p:nvSpPr>
        <p:spPr>
          <a:xfrm>
            <a:off x="10584120" y="3712443"/>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2"/>
                </a:solidFill>
              </a:rPr>
              <a:t>DR</a:t>
            </a:r>
          </a:p>
          <a:p>
            <a:pPr algn="ctr"/>
            <a:r>
              <a:rPr lang="en-US" sz="1200" b="1" dirty="0">
                <a:solidFill>
                  <a:schemeClr val="tx2"/>
                </a:solidFill>
              </a:rPr>
              <a:t>Results</a:t>
            </a:r>
          </a:p>
          <a:p>
            <a:pPr algn="ctr"/>
            <a:r>
              <a:rPr lang="en-US" sz="1200" b="1" dirty="0">
                <a:solidFill>
                  <a:schemeClr val="tx2"/>
                </a:solidFill>
              </a:rPr>
              <a:t>Vectors</a:t>
            </a:r>
          </a:p>
        </p:txBody>
      </p:sp>
      <p:sp>
        <p:nvSpPr>
          <p:cNvPr id="53" name="Rectangle 52">
            <a:extLst>
              <a:ext uri="{FF2B5EF4-FFF2-40B4-BE49-F238E27FC236}">
                <a16:creationId xmlns:a16="http://schemas.microsoft.com/office/drawing/2014/main" id="{5A74D409-0472-4A41-B3CA-02BB9C5B65BB}"/>
              </a:ext>
            </a:extLst>
          </p:cNvPr>
          <p:cNvSpPr/>
          <p:nvPr/>
        </p:nvSpPr>
        <p:spPr>
          <a:xfrm>
            <a:off x="10584120" y="4464835"/>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ACC &amp; ROC</a:t>
            </a:r>
          </a:p>
          <a:p>
            <a:pPr algn="ctr"/>
            <a:r>
              <a:rPr lang="en-US" sz="1200" b="1">
                <a:solidFill>
                  <a:schemeClr val="tx2"/>
                </a:solidFill>
              </a:rPr>
              <a:t>Results</a:t>
            </a:r>
          </a:p>
        </p:txBody>
      </p:sp>
      <p:sp>
        <p:nvSpPr>
          <p:cNvPr id="54" name="Rectangle 53">
            <a:extLst>
              <a:ext uri="{FF2B5EF4-FFF2-40B4-BE49-F238E27FC236}">
                <a16:creationId xmlns:a16="http://schemas.microsoft.com/office/drawing/2014/main" id="{D7BF4D4C-C2EB-4D82-81A4-F650A3F1C69E}"/>
              </a:ext>
            </a:extLst>
          </p:cNvPr>
          <p:cNvSpPr/>
          <p:nvPr/>
        </p:nvSpPr>
        <p:spPr>
          <a:xfrm>
            <a:off x="10584120" y="5218399"/>
            <a:ext cx="1057182" cy="621846"/>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a:solidFill>
                  <a:schemeClr val="tx2"/>
                </a:solidFill>
              </a:rPr>
              <a:t>Best model selection</a:t>
            </a:r>
          </a:p>
        </p:txBody>
      </p:sp>
      <p:sp>
        <p:nvSpPr>
          <p:cNvPr id="55" name="Arrow: Right 54">
            <a:extLst>
              <a:ext uri="{FF2B5EF4-FFF2-40B4-BE49-F238E27FC236}">
                <a16:creationId xmlns:a16="http://schemas.microsoft.com/office/drawing/2014/main" id="{CCD0CCE6-EF85-465D-A508-3697BA7FA371}"/>
              </a:ext>
            </a:extLst>
          </p:cNvPr>
          <p:cNvSpPr/>
          <p:nvPr/>
        </p:nvSpPr>
        <p:spPr>
          <a:xfrm flipV="1">
            <a:off x="10263514" y="4229981"/>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7" name="Arrow: Curved Up 56">
            <a:extLst>
              <a:ext uri="{FF2B5EF4-FFF2-40B4-BE49-F238E27FC236}">
                <a16:creationId xmlns:a16="http://schemas.microsoft.com/office/drawing/2014/main" id="{93E16EB3-CEE4-4D8D-976D-7D976AEF3A11}"/>
              </a:ext>
            </a:extLst>
          </p:cNvPr>
          <p:cNvSpPr/>
          <p:nvPr/>
        </p:nvSpPr>
        <p:spPr>
          <a:xfrm>
            <a:off x="4028768" y="6012394"/>
            <a:ext cx="4123044" cy="376924"/>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a:extLst>
              <a:ext uri="{FF2B5EF4-FFF2-40B4-BE49-F238E27FC236}">
                <a16:creationId xmlns:a16="http://schemas.microsoft.com/office/drawing/2014/main" id="{9AF27755-1A38-5743-9066-50EB01463391}"/>
              </a:ext>
            </a:extLst>
          </p:cNvPr>
          <p:cNvSpPr>
            <a:spLocks noGrp="1"/>
          </p:cNvSpPr>
          <p:nvPr>
            <p:ph type="sldNum" sz="quarter" idx="12"/>
          </p:nvPr>
        </p:nvSpPr>
        <p:spPr/>
        <p:txBody>
          <a:bodyPr/>
          <a:lstStyle/>
          <a:p>
            <a:fld id="{7DC1BBB0-96F0-4077-A278-0F3FB5C104D3}" type="slidenum">
              <a:rPr lang="en-US" smtClean="0"/>
              <a:t>29</a:t>
            </a:fld>
            <a:endParaRPr lang="en-US"/>
          </a:p>
        </p:txBody>
      </p:sp>
      <p:sp>
        <p:nvSpPr>
          <p:cNvPr id="56" name="Title 1">
            <a:extLst>
              <a:ext uri="{FF2B5EF4-FFF2-40B4-BE49-F238E27FC236}">
                <a16:creationId xmlns:a16="http://schemas.microsoft.com/office/drawing/2014/main" id="{867C3E46-2EC1-BA4B-A637-D30F87C540B1}"/>
              </a:ext>
            </a:extLst>
          </p:cNvPr>
          <p:cNvSpPr>
            <a:spLocks noGrp="1"/>
          </p:cNvSpPr>
          <p:nvPr>
            <p:ph type="title"/>
          </p:nvPr>
        </p:nvSpPr>
        <p:spPr>
          <a:xfrm>
            <a:off x="1593436" y="177800"/>
            <a:ext cx="9782801" cy="12398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OVERVIEW OF TOOL</a:t>
            </a:r>
          </a:p>
        </p:txBody>
      </p:sp>
      <p:sp>
        <p:nvSpPr>
          <p:cNvPr id="60" name="Arrow: Right 59">
            <a:extLst>
              <a:ext uri="{FF2B5EF4-FFF2-40B4-BE49-F238E27FC236}">
                <a16:creationId xmlns:a16="http://schemas.microsoft.com/office/drawing/2014/main" id="{32605E33-CECF-419D-932A-298FD39B808C}"/>
              </a:ext>
            </a:extLst>
          </p:cNvPr>
          <p:cNvSpPr/>
          <p:nvPr/>
        </p:nvSpPr>
        <p:spPr>
          <a:xfrm flipV="1">
            <a:off x="2372454" y="3278112"/>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1" name="Arrow: Right 60">
            <a:extLst>
              <a:ext uri="{FF2B5EF4-FFF2-40B4-BE49-F238E27FC236}">
                <a16:creationId xmlns:a16="http://schemas.microsoft.com/office/drawing/2014/main" id="{3410F963-C5C4-4656-B9CA-C2B94AC86E03}"/>
              </a:ext>
            </a:extLst>
          </p:cNvPr>
          <p:cNvSpPr/>
          <p:nvPr/>
        </p:nvSpPr>
        <p:spPr>
          <a:xfrm flipV="1">
            <a:off x="2363394" y="5250236"/>
            <a:ext cx="199199" cy="23571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2" name="Rectangle 61">
            <a:extLst>
              <a:ext uri="{FF2B5EF4-FFF2-40B4-BE49-F238E27FC236}">
                <a16:creationId xmlns:a16="http://schemas.microsoft.com/office/drawing/2014/main" id="{6F158573-549D-4528-AC7E-F2A4F06D1276}"/>
              </a:ext>
            </a:extLst>
          </p:cNvPr>
          <p:cNvSpPr/>
          <p:nvPr/>
        </p:nvSpPr>
        <p:spPr>
          <a:xfrm>
            <a:off x="3433026" y="3072015"/>
            <a:ext cx="518886" cy="5937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DAC</a:t>
            </a:r>
          </a:p>
        </p:txBody>
      </p:sp>
    </p:spTree>
    <p:extLst>
      <p:ext uri="{BB962C8B-B14F-4D97-AF65-F5344CB8AC3E}">
        <p14:creationId xmlns:p14="http://schemas.microsoft.com/office/powerpoint/2010/main" val="23197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99428"/>
            <a:ext cx="9782801" cy="8080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Next-Generation Sequencing (NGS) Data</a:t>
            </a: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3</a:t>
            </a:fld>
            <a:endParaRPr lang="en-US"/>
          </a:p>
        </p:txBody>
      </p:sp>
      <p:pic>
        <p:nvPicPr>
          <p:cNvPr id="6" name="Picture 5" descr="Image result for illumina sequencer">
            <a:extLst>
              <a:ext uri="{FF2B5EF4-FFF2-40B4-BE49-F238E27FC236}">
                <a16:creationId xmlns:a16="http://schemas.microsoft.com/office/drawing/2014/main" id="{594EA74C-1C0A-4C8E-A5B3-D1C80E80F22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76" r="7500"/>
          <a:stretch/>
        </p:blipFill>
        <p:spPr bwMode="auto">
          <a:xfrm>
            <a:off x="6837662" y="1524000"/>
            <a:ext cx="1691680" cy="13197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E6DBAE-AC87-4F6C-A0AF-AB6D758DB15F}"/>
              </a:ext>
            </a:extLst>
          </p:cNvPr>
          <p:cNvSpPr>
            <a:spLocks noGrp="1"/>
          </p:cNvSpPr>
          <p:nvPr>
            <p:ph idx="1"/>
          </p:nvPr>
        </p:nvSpPr>
        <p:spPr>
          <a:xfrm>
            <a:off x="1831460" y="1485899"/>
            <a:ext cx="4653376" cy="3886201"/>
          </a:xfrm>
        </p:spPr>
        <p:txBody>
          <a:bodyPr>
            <a:normAutofit lnSpcReduction="10000"/>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Friendly Cost</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High Speed</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High Resolution and Accuracy</a:t>
            </a:r>
          </a:p>
          <a:p>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Explosive Growth of DNA, RNA, and Protein Sequencing (200 million in NCBI GenBank)</a:t>
            </a:r>
            <a:endParaRPr lang="en-US" sz="2200" dirty="0"/>
          </a:p>
          <a:p>
            <a:pPr lvl="1"/>
            <a:endParaRPr lang="en-US" sz="2200" dirty="0"/>
          </a:p>
        </p:txBody>
      </p:sp>
      <p:pic>
        <p:nvPicPr>
          <p:cNvPr id="3" name="Picture 2"/>
          <p:cNvPicPr>
            <a:picLocks noChangeAspect="1"/>
          </p:cNvPicPr>
          <p:nvPr/>
        </p:nvPicPr>
        <p:blipFill>
          <a:blip r:embed="rId4"/>
          <a:stretch>
            <a:fillRect/>
          </a:stretch>
        </p:blipFill>
        <p:spPr>
          <a:xfrm>
            <a:off x="6837662" y="3230880"/>
            <a:ext cx="3539230" cy="3125471"/>
          </a:xfrm>
          <a:prstGeom prst="rect">
            <a:avLst/>
          </a:prstGeom>
        </p:spPr>
      </p:pic>
    </p:spTree>
    <p:extLst>
      <p:ext uri="{BB962C8B-B14F-4D97-AF65-F5344CB8AC3E}">
        <p14:creationId xmlns:p14="http://schemas.microsoft.com/office/powerpoint/2010/main" val="215067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7D209F-42C0-49A6-AB0E-48A5A7D6E4F6}"/>
              </a:ext>
            </a:extLst>
          </p:cNvPr>
          <p:cNvPicPr>
            <a:picLocks noChangeAspect="1"/>
          </p:cNvPicPr>
          <p:nvPr/>
        </p:nvPicPr>
        <p:blipFill>
          <a:blip r:embed="rId3"/>
          <a:stretch>
            <a:fillRect/>
          </a:stretch>
        </p:blipFill>
        <p:spPr>
          <a:xfrm>
            <a:off x="6372283" y="2438401"/>
            <a:ext cx="5325270" cy="3644028"/>
          </a:xfrm>
          <a:prstGeom prst="rect">
            <a:avLst/>
          </a:prstGeom>
        </p:spPr>
      </p:pic>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APPLICATION</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whether a protein is contained in chloroplast</a:t>
            </a:r>
            <a:endParaRPr lang="en-US" sz="2200" dirty="0"/>
          </a:p>
          <a:p>
            <a:pPr lvl="1"/>
            <a:endParaRPr lang="en-US" sz="2200" dirty="0"/>
          </a:p>
        </p:txBody>
      </p:sp>
      <p:sp>
        <p:nvSpPr>
          <p:cNvPr id="5" name="Slide Number Placeholder 4">
            <a:extLst>
              <a:ext uri="{FF2B5EF4-FFF2-40B4-BE49-F238E27FC236}">
                <a16:creationId xmlns:a16="http://schemas.microsoft.com/office/drawing/2014/main" id="{E0045333-F9A7-5040-B6B3-354DE7DB115A}"/>
              </a:ext>
            </a:extLst>
          </p:cNvPr>
          <p:cNvSpPr>
            <a:spLocks noGrp="1"/>
          </p:cNvSpPr>
          <p:nvPr>
            <p:ph type="sldNum" sz="quarter" idx="12"/>
          </p:nvPr>
        </p:nvSpPr>
        <p:spPr/>
        <p:txBody>
          <a:bodyPr/>
          <a:lstStyle/>
          <a:p>
            <a:fld id="{7DC1BBB0-96F0-4077-A278-0F3FB5C104D3}" type="slidenum">
              <a:rPr lang="en-US" smtClean="0"/>
              <a:t>30</a:t>
            </a:fld>
            <a:endParaRPr lang="en-US"/>
          </a:p>
        </p:txBody>
      </p:sp>
      <p:pic>
        <p:nvPicPr>
          <p:cNvPr id="12" name="Picture 11">
            <a:extLst>
              <a:ext uri="{FF2B5EF4-FFF2-40B4-BE49-F238E27FC236}">
                <a16:creationId xmlns:a16="http://schemas.microsoft.com/office/drawing/2014/main" id="{67F3ED07-81EC-4230-BCFC-7E2515AD2F75}"/>
              </a:ext>
            </a:extLst>
          </p:cNvPr>
          <p:cNvPicPr>
            <a:picLocks noChangeAspect="1"/>
          </p:cNvPicPr>
          <p:nvPr/>
        </p:nvPicPr>
        <p:blipFill rotWithShape="1">
          <a:blip r:embed="rId4"/>
          <a:srcRect r="79103" b="40282"/>
          <a:stretch/>
        </p:blipFill>
        <p:spPr>
          <a:xfrm>
            <a:off x="1272121" y="3495723"/>
            <a:ext cx="1926691" cy="1975419"/>
          </a:xfrm>
          <a:prstGeom prst="rect">
            <a:avLst/>
          </a:prstGeom>
        </p:spPr>
      </p:pic>
      <p:pic>
        <p:nvPicPr>
          <p:cNvPr id="14" name="Picture 13" descr="A close up of a person&#10;&#10;Description automatically generated">
            <a:extLst>
              <a:ext uri="{FF2B5EF4-FFF2-40B4-BE49-F238E27FC236}">
                <a16:creationId xmlns:a16="http://schemas.microsoft.com/office/drawing/2014/main" id="{C442517D-8A4F-4D59-B6AF-326C1D07E3F5}"/>
              </a:ext>
            </a:extLst>
          </p:cNvPr>
          <p:cNvPicPr>
            <a:picLocks noChangeAspect="1"/>
          </p:cNvPicPr>
          <p:nvPr/>
        </p:nvPicPr>
        <p:blipFill rotWithShape="1">
          <a:blip r:embed="rId5"/>
          <a:srcRect b="58194"/>
          <a:stretch/>
        </p:blipFill>
        <p:spPr>
          <a:xfrm>
            <a:off x="5160759" y="2063510"/>
            <a:ext cx="1495634" cy="1441690"/>
          </a:xfrm>
          <a:prstGeom prst="rect">
            <a:avLst/>
          </a:prstGeom>
        </p:spPr>
      </p:pic>
      <p:sp>
        <p:nvSpPr>
          <p:cNvPr id="16" name="Flowchart: Process 15">
            <a:extLst>
              <a:ext uri="{FF2B5EF4-FFF2-40B4-BE49-F238E27FC236}">
                <a16:creationId xmlns:a16="http://schemas.microsoft.com/office/drawing/2014/main" id="{C5AB047B-99DE-4DF5-9BF8-430FFC2D7D69}"/>
              </a:ext>
            </a:extLst>
          </p:cNvPr>
          <p:cNvSpPr/>
          <p:nvPr/>
        </p:nvSpPr>
        <p:spPr>
          <a:xfrm>
            <a:off x="3520127" y="3797632"/>
            <a:ext cx="1319317" cy="13716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a:t>Extraction</a:t>
            </a:r>
          </a:p>
          <a:p>
            <a:pPr algn="ctr"/>
            <a:r>
              <a:rPr lang="en-US" dirty="0"/>
              <a:t>(AAC)</a:t>
            </a:r>
          </a:p>
        </p:txBody>
      </p:sp>
      <p:sp>
        <p:nvSpPr>
          <p:cNvPr id="17" name="Arrow: Right 16">
            <a:extLst>
              <a:ext uri="{FF2B5EF4-FFF2-40B4-BE49-F238E27FC236}">
                <a16:creationId xmlns:a16="http://schemas.microsoft.com/office/drawing/2014/main" id="{FC0BCBFA-1E66-42AC-82A9-1499199E10D0}"/>
              </a:ext>
            </a:extLst>
          </p:cNvPr>
          <p:cNvSpPr/>
          <p:nvPr/>
        </p:nvSpPr>
        <p:spPr>
          <a:xfrm>
            <a:off x="3198811" y="4419600"/>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9E3C26F7-8DFF-4EB6-AB40-B92E6E22CA79}"/>
              </a:ext>
            </a:extLst>
          </p:cNvPr>
          <p:cNvSpPr/>
          <p:nvPr/>
        </p:nvSpPr>
        <p:spPr>
          <a:xfrm>
            <a:off x="5160759" y="3810000"/>
            <a:ext cx="1319317" cy="13716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a:t>Selection</a:t>
            </a:r>
          </a:p>
        </p:txBody>
      </p:sp>
      <p:sp>
        <p:nvSpPr>
          <p:cNvPr id="19" name="Arrow: Right 18">
            <a:extLst>
              <a:ext uri="{FF2B5EF4-FFF2-40B4-BE49-F238E27FC236}">
                <a16:creationId xmlns:a16="http://schemas.microsoft.com/office/drawing/2014/main" id="{7F9A6EDB-4CC5-4406-B760-DA8E3D40BBDC}"/>
              </a:ext>
            </a:extLst>
          </p:cNvPr>
          <p:cNvSpPr/>
          <p:nvPr/>
        </p:nvSpPr>
        <p:spPr>
          <a:xfrm>
            <a:off x="4850439" y="4419600"/>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41B12A3-E482-4184-A356-B1006E954498}"/>
              </a:ext>
            </a:extLst>
          </p:cNvPr>
          <p:cNvSpPr/>
          <p:nvPr/>
        </p:nvSpPr>
        <p:spPr>
          <a:xfrm>
            <a:off x="6480076" y="4407232"/>
            <a:ext cx="321315"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1EF7754-B98D-4285-A3BE-2F25FAB3BEE3}"/>
              </a:ext>
            </a:extLst>
          </p:cNvPr>
          <p:cNvSpPr/>
          <p:nvPr/>
        </p:nvSpPr>
        <p:spPr>
          <a:xfrm>
            <a:off x="5675419" y="3481223"/>
            <a:ext cx="273995" cy="29243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1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331056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7A40-A549-BD4D-9841-E3E9C7D9003F}"/>
              </a:ext>
            </a:extLst>
          </p:cNvPr>
          <p:cNvSpPr>
            <a:spLocks noGrp="1"/>
          </p:cNvSpPr>
          <p:nvPr>
            <p:ph type="title"/>
          </p:nvPr>
        </p:nvSpPr>
        <p:spPr>
          <a:xfrm>
            <a:off x="1558120" y="145268"/>
            <a:ext cx="9782801" cy="12398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SINGLE-CELL RNA-SEQ ANALYSIS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D6D0BFF8-C80A-FF44-AF20-B57550CD34DC}"/>
              </a:ext>
            </a:extLst>
          </p:cNvPr>
          <p:cNvSpPr>
            <a:spLocks noGrp="1"/>
          </p:cNvSpPr>
          <p:nvPr>
            <p:ph type="sldNum" sz="quarter" idx="12"/>
          </p:nvPr>
        </p:nvSpPr>
        <p:spPr/>
        <p:txBody>
          <a:bodyPr/>
          <a:lstStyle/>
          <a:p>
            <a:fld id="{7DC1BBB0-96F0-4077-A278-0F3FB5C104D3}" type="slidenum">
              <a:rPr lang="en-US" smtClean="0"/>
              <a:t>32</a:t>
            </a:fld>
            <a:endParaRPr lang="en-US"/>
          </a:p>
        </p:txBody>
      </p:sp>
      <p:sp>
        <p:nvSpPr>
          <p:cNvPr id="3" name="Content Placeholder 2">
            <a:extLst>
              <a:ext uri="{FF2B5EF4-FFF2-40B4-BE49-F238E27FC236}">
                <a16:creationId xmlns:a16="http://schemas.microsoft.com/office/drawing/2014/main" id="{7BFB94EB-20C3-45E4-A838-DF1F236CAFCE}"/>
              </a:ext>
            </a:extLst>
          </p:cNvPr>
          <p:cNvSpPr>
            <a:spLocks noGrp="1"/>
          </p:cNvSpPr>
          <p:nvPr>
            <p:ph idx="1"/>
          </p:nvPr>
        </p:nvSpPr>
        <p:spPr>
          <a:xfrm>
            <a:off x="1593436" y="1600200"/>
            <a:ext cx="5034376" cy="4572000"/>
          </a:xfrm>
        </p:spPr>
        <p:txBody>
          <a:bodyPr>
            <a:normAutofit/>
          </a:bodyPr>
          <a:lstStyle/>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Single cellular resolution</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Recognize cell heterogeneity</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Issue – dropouts (highly sparse)</a:t>
            </a:r>
          </a:p>
          <a:p>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Major research areas:</a:t>
            </a:r>
          </a:p>
          <a:p>
            <a:pPr lvl="1"/>
            <a:r>
              <a:rPr lang="en-US" sz="2000" dirty="0">
                <a:latin typeface="Tahoma" panose="020B0604030504040204" pitchFamily="34" charset="0"/>
                <a:ea typeface="Tahoma" panose="020B0604030504040204" pitchFamily="34" charset="0"/>
                <a:cs typeface="Tahoma" panose="020B0604030504040204" pitchFamily="34" charset="0"/>
              </a:rPr>
              <a:t>Cell type prediction</a:t>
            </a:r>
          </a:p>
          <a:p>
            <a:pPr lvl="1"/>
            <a:r>
              <a:rPr lang="en-US" sz="2000" dirty="0">
                <a:latin typeface="Tahoma" panose="020B0604030504040204" pitchFamily="34" charset="0"/>
                <a:ea typeface="Tahoma" panose="020B0604030504040204" pitchFamily="34" charset="0"/>
                <a:cs typeface="Tahoma" panose="020B0604030504040204" pitchFamily="34" charset="0"/>
              </a:rPr>
              <a:t>Cell trajectory analysis</a:t>
            </a:r>
          </a:p>
          <a:p>
            <a:pPr lvl="1"/>
            <a:r>
              <a:rPr lang="en-US" sz="2000" dirty="0" err="1">
                <a:latin typeface="Tahoma" panose="020B0604030504040204" pitchFamily="34" charset="0"/>
                <a:ea typeface="Tahoma" panose="020B0604030504040204" pitchFamily="34" charset="0"/>
                <a:cs typeface="Tahoma" panose="020B0604030504040204" pitchFamily="34" charset="0"/>
              </a:rPr>
              <a:t>Psudotime</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r>
              <a:rPr lang="en-US" sz="2000" dirty="0">
                <a:latin typeface="Tahoma" panose="020B0604030504040204" pitchFamily="34" charset="0"/>
                <a:ea typeface="Tahoma" panose="020B0604030504040204" pitchFamily="34" charset="0"/>
                <a:cs typeface="Tahoma" panose="020B0604030504040204" pitchFamily="34" charset="0"/>
              </a:rPr>
              <a:t>Spatial position identification</a:t>
            </a:r>
          </a:p>
          <a:p>
            <a:pPr lvl="1"/>
            <a:r>
              <a:rPr lang="en-US" sz="2000" dirty="0">
                <a:latin typeface="Tahoma" panose="020B0604030504040204" pitchFamily="34" charset="0"/>
                <a:ea typeface="Tahoma" panose="020B0604030504040204" pitchFamily="34" charset="0"/>
                <a:cs typeface="Tahoma" panose="020B0604030504040204" pitchFamily="34" charset="0"/>
              </a:rPr>
              <a:t>Hierarchy structure</a:t>
            </a:r>
          </a:p>
          <a:p>
            <a:pPr lvl="1"/>
            <a:r>
              <a:rPr lang="en-US" sz="2000" dirty="0">
                <a:latin typeface="Tahoma" panose="020B0604030504040204" pitchFamily="34" charset="0"/>
                <a:ea typeface="Tahoma" panose="020B0604030504040204" pitchFamily="34" charset="0"/>
                <a:cs typeface="Tahoma" panose="020B0604030504040204" pitchFamily="34" charset="0"/>
              </a:rPr>
              <a:t>Cell type specific regulatory network</a:t>
            </a:r>
          </a:p>
          <a:p>
            <a:pPr lvl="1"/>
            <a:r>
              <a:rPr lang="en-US" sz="2000" dirty="0" err="1">
                <a:latin typeface="Tahoma" panose="020B0604030504040204" pitchFamily="34" charset="0"/>
                <a:ea typeface="Tahoma" panose="020B0604030504040204" pitchFamily="34" charset="0"/>
                <a:cs typeface="Tahoma" panose="020B0604030504040204" pitchFamily="34" charset="0"/>
              </a:rPr>
              <a:t>etc</a:t>
            </a: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C568F54E-FB81-4BF0-B7A2-A4EDC4D7D5C5}"/>
              </a:ext>
            </a:extLst>
          </p:cNvPr>
          <p:cNvSpPr/>
          <p:nvPr/>
        </p:nvSpPr>
        <p:spPr>
          <a:xfrm>
            <a:off x="6757547" y="1600200"/>
            <a:ext cx="572293" cy="25509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46502-7909-4531-A402-3C9A6285EB51}"/>
              </a:ext>
            </a:extLst>
          </p:cNvPr>
          <p:cNvSpPr/>
          <p:nvPr/>
        </p:nvSpPr>
        <p:spPr>
          <a:xfrm>
            <a:off x="6627812" y="4592071"/>
            <a:ext cx="572293" cy="1907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9">
            <a:extLst>
              <a:ext uri="{FF2B5EF4-FFF2-40B4-BE49-F238E27FC236}">
                <a16:creationId xmlns:a16="http://schemas.microsoft.com/office/drawing/2014/main" id="{2704FB08-9081-2643-A9BC-C79BA7AFD36B}"/>
              </a:ext>
            </a:extLst>
          </p:cNvPr>
          <p:cNvPicPr>
            <a:picLocks noChangeAspect="1"/>
          </p:cNvPicPr>
          <p:nvPr/>
        </p:nvPicPr>
        <p:blipFill>
          <a:blip r:embed="rId3"/>
          <a:stretch>
            <a:fillRect/>
          </a:stretch>
        </p:blipFill>
        <p:spPr>
          <a:xfrm>
            <a:off x="6449520" y="1600200"/>
            <a:ext cx="5065828" cy="4331173"/>
          </a:xfrm>
          <a:prstGeom prst="rect">
            <a:avLst/>
          </a:prstGeom>
        </p:spPr>
      </p:pic>
    </p:spTree>
    <p:extLst>
      <p:ext uri="{BB962C8B-B14F-4D97-AF65-F5344CB8AC3E}">
        <p14:creationId xmlns:p14="http://schemas.microsoft.com/office/powerpoint/2010/main" val="222228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C60F-9B29-41A6-95DD-7C85B9A8989D}"/>
              </a:ext>
            </a:extLst>
          </p:cNvPr>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CELL TYPE PREDICTION FROM </a:t>
            </a:r>
            <a:r>
              <a:rPr lang="en-US" sz="3200" b="1" dirty="0" err="1">
                <a:solidFill>
                  <a:srgbClr val="00B0F0"/>
                </a:solidFill>
                <a:latin typeface="Tahoma" panose="020B0604030504040204" pitchFamily="34" charset="0"/>
                <a:ea typeface="Tahoma" panose="020B0604030504040204" pitchFamily="34" charset="0"/>
                <a:cs typeface="Tahoma" panose="020B0604030504040204" pitchFamily="34" charset="0"/>
              </a:rPr>
              <a:t>scRNA</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-seq</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8FEF7CB-FD2B-41A3-9C3C-1BFEDD2ED141}"/>
              </a:ext>
            </a:extLst>
          </p:cNvPr>
          <p:cNvSpPr>
            <a:spLocks noGrp="1"/>
          </p:cNvSpPr>
          <p:nvPr>
            <p:ph idx="1"/>
          </p:nvPr>
        </p:nvSpPr>
        <p:spPr>
          <a:xfrm>
            <a:off x="1593436" y="1600200"/>
            <a:ext cx="9682575" cy="4572000"/>
          </a:xfrm>
        </p:spPr>
        <p:txBody>
          <a:bodyPr/>
          <a:lstStyle/>
          <a:p>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Comparing the accuracy and goodness in predicting cell types among six existing pipelines/tools.</a:t>
            </a: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Data</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15 scRNA-Seq datasets with cells ranging from 49 to 3005 and genes from 10,000 to 40,000. Including two 10X data and 1 smart-seq data.</a:t>
            </a: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Tools</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SC3, SCENIC, Seurat, Monocle, BackSPIN,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Sincera</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Result</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Seurat is the most powerful tool (multifunctional) with highest prediction scores (adjusted rand index)</a:t>
            </a:r>
          </a:p>
        </p:txBody>
      </p:sp>
      <p:sp>
        <p:nvSpPr>
          <p:cNvPr id="4" name="Slide Number Placeholder 3">
            <a:extLst>
              <a:ext uri="{FF2B5EF4-FFF2-40B4-BE49-F238E27FC236}">
                <a16:creationId xmlns:a16="http://schemas.microsoft.com/office/drawing/2014/main" id="{725719AC-45AE-4B42-8254-5267448890E4}"/>
              </a:ext>
            </a:extLst>
          </p:cNvPr>
          <p:cNvSpPr>
            <a:spLocks noGrp="1"/>
          </p:cNvSpPr>
          <p:nvPr>
            <p:ph type="sldNum" sz="quarter" idx="12"/>
          </p:nvPr>
        </p:nvSpPr>
        <p:spPr/>
        <p:txBody>
          <a:bodyPr/>
          <a:lstStyle/>
          <a:p>
            <a:fld id="{7DC1BBB0-96F0-4077-A278-0F3FB5C104D3}" type="slidenum">
              <a:rPr lang="en-US" smtClean="0"/>
              <a:t>33</a:t>
            </a:fld>
            <a:endParaRPr lang="en-US" dirty="0"/>
          </a:p>
        </p:txBody>
      </p:sp>
    </p:spTree>
    <p:extLst>
      <p:ext uri="{BB962C8B-B14F-4D97-AF65-F5344CB8AC3E}">
        <p14:creationId xmlns:p14="http://schemas.microsoft.com/office/powerpoint/2010/main" val="400891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606899-F9B6-42D9-A242-8727A7821737}"/>
              </a:ext>
            </a:extLst>
          </p:cNvPr>
          <p:cNvPicPr>
            <a:picLocks noChangeAspect="1"/>
          </p:cNvPicPr>
          <p:nvPr/>
        </p:nvPicPr>
        <p:blipFill rotWithShape="1">
          <a:blip r:embed="rId3"/>
          <a:srcRect t="15179"/>
          <a:stretch/>
        </p:blipFill>
        <p:spPr>
          <a:xfrm>
            <a:off x="2398712" y="2620262"/>
            <a:ext cx="7391400" cy="4039682"/>
          </a:xfrm>
          <a:prstGeom prst="rect">
            <a:avLst/>
          </a:prstGeom>
        </p:spPr>
      </p:pic>
      <p:sp>
        <p:nvSpPr>
          <p:cNvPr id="2" name="Title 1">
            <a:extLst>
              <a:ext uri="{FF2B5EF4-FFF2-40B4-BE49-F238E27FC236}">
                <a16:creationId xmlns:a16="http://schemas.microsoft.com/office/drawing/2014/main" id="{C313C60F-9B29-41A6-95DD-7C85B9A8989D}"/>
              </a:ext>
            </a:extLst>
          </p:cNvPr>
          <p:cNvSpPr>
            <a:spLocks noGrp="1"/>
          </p:cNvSpPr>
          <p:nvPr>
            <p:ph type="title"/>
          </p:nvPr>
        </p:nvSpPr>
        <p:spPr/>
        <p:txBody>
          <a:bodyPr>
            <a:normAutofit/>
          </a:bodyPr>
          <a:lstStyle/>
          <a:p>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CELL TYPE </a:t>
            </a:r>
            <a:r>
              <a:rPr lang="en-US" altLang="zh-CN" sz="3200" b="1" dirty="0">
                <a:solidFill>
                  <a:srgbClr val="00B0F0"/>
                </a:solidFill>
                <a:latin typeface="Tahoma" panose="020B0604030504040204" pitchFamily="34" charset="0"/>
                <a:ea typeface="Tahoma" panose="020B0604030504040204" pitchFamily="34" charset="0"/>
                <a:cs typeface="Tahoma" panose="020B0604030504040204" pitchFamily="34" charset="0"/>
              </a:rPr>
              <a:t>CLASSIFICATION</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 FROM </a:t>
            </a:r>
            <a:r>
              <a:rPr lang="en-US" sz="3200" b="1" dirty="0" err="1">
                <a:solidFill>
                  <a:srgbClr val="00B0F0"/>
                </a:solidFill>
                <a:latin typeface="Tahoma" panose="020B0604030504040204" pitchFamily="34" charset="0"/>
                <a:ea typeface="Tahoma" panose="020B0604030504040204" pitchFamily="34" charset="0"/>
                <a:cs typeface="Tahoma" panose="020B0604030504040204" pitchFamily="34" charset="0"/>
              </a:rPr>
              <a:t>scRNA</a:t>
            </a:r>
            <a:r>
              <a:rPr lang="en-US" sz="3200" b="1" dirty="0">
                <a:solidFill>
                  <a:srgbClr val="00B0F0"/>
                </a:solidFill>
                <a:latin typeface="Tahoma" panose="020B0604030504040204" pitchFamily="34" charset="0"/>
                <a:ea typeface="Tahoma" panose="020B0604030504040204" pitchFamily="34" charset="0"/>
                <a:cs typeface="Tahoma" panose="020B0604030504040204" pitchFamily="34" charset="0"/>
              </a:rPr>
              <a:t>-seq</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8FEF7CB-FD2B-41A3-9C3C-1BFEDD2ED141}"/>
              </a:ext>
            </a:extLst>
          </p:cNvPr>
          <p:cNvSpPr>
            <a:spLocks noGrp="1"/>
          </p:cNvSpPr>
          <p:nvPr>
            <p:ph idx="1"/>
          </p:nvPr>
        </p:nvSpPr>
        <p:spPr>
          <a:xfrm>
            <a:off x="1593436" y="1600200"/>
            <a:ext cx="9682575" cy="4572000"/>
          </a:xfrm>
        </p:spPr>
        <p:txBody>
          <a:bodyPr/>
          <a:lstStyle/>
          <a:p>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Also tested four supervised machine learning methods</a:t>
            </a:r>
          </a:p>
          <a:p>
            <a:pPr marL="0" indent="0" algn="ctr">
              <a:buNone/>
            </a:pP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TP</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rate</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of</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four</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classification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methods</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based</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expression</a:t>
            </a:r>
            <a:r>
              <a:rPr lang="zh-CN" altLang="en-US" sz="1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zh-CN" sz="1800" dirty="0">
                <a:solidFill>
                  <a:schemeClr val="tx2"/>
                </a:solidFill>
                <a:latin typeface="Tahoma" panose="020B0604030504040204" pitchFamily="34" charset="0"/>
                <a:ea typeface="Tahoma" panose="020B0604030504040204" pitchFamily="34" charset="0"/>
                <a:cs typeface="Tahoma" panose="020B0604030504040204" pitchFamily="34" charset="0"/>
              </a:rPr>
              <a:t>data</a:t>
            </a:r>
            <a:endParaRPr lang="en-US" sz="1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25719AC-45AE-4B42-8254-5267448890E4}"/>
              </a:ext>
            </a:extLst>
          </p:cNvPr>
          <p:cNvSpPr>
            <a:spLocks noGrp="1"/>
          </p:cNvSpPr>
          <p:nvPr>
            <p:ph type="sldNum" sz="quarter" idx="12"/>
          </p:nvPr>
        </p:nvSpPr>
        <p:spPr/>
        <p:txBody>
          <a:bodyPr/>
          <a:lstStyle/>
          <a:p>
            <a:fld id="{7DC1BBB0-96F0-4077-A278-0F3FB5C104D3}" type="slidenum">
              <a:rPr lang="en-US" smtClean="0"/>
              <a:t>34</a:t>
            </a:fld>
            <a:endParaRPr lang="en-US" dirty="0"/>
          </a:p>
        </p:txBody>
      </p:sp>
    </p:spTree>
    <p:extLst>
      <p:ext uri="{BB962C8B-B14F-4D97-AF65-F5344CB8AC3E}">
        <p14:creationId xmlns:p14="http://schemas.microsoft.com/office/powerpoint/2010/main" val="428171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RESEARCH PROJECTS</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Predicting outcomes of chronic kidney disease from E</a:t>
            </a:r>
            <a:r>
              <a:rPr lang="en-US" altLang="zh-CN" sz="2600" dirty="0">
                <a:solidFill>
                  <a:schemeClr val="tx2"/>
                </a:solidFill>
                <a:latin typeface="Tahoma" panose="020B0604030504040204" pitchFamily="34" charset="0"/>
                <a:ea typeface="Tahoma" panose="020B0604030504040204" pitchFamily="34" charset="0"/>
                <a:cs typeface="Tahoma" panose="020B0604030504040204" pitchFamily="34" charset="0"/>
              </a:rPr>
              <a:t>lectronic medical records (EMR)</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feature extraction and selection Python tool for sequencing data</a:t>
            </a:r>
          </a:p>
          <a:p>
            <a:pPr marL="514350" indent="-514350">
              <a:buFont typeface="+mj-lt"/>
              <a:buAutoNum type="arabicPeriod"/>
            </a:pP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Single-cell RNA-seq data analysis</a:t>
            </a:r>
          </a:p>
          <a:p>
            <a:pPr marL="514350" indent="-514350">
              <a:buFont typeface="+mj-lt"/>
              <a:buAutoNum type="arabicPeriod"/>
            </a:pP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A new Machine learning-based framework for mapping uncertainty analysis in RNA-seq read alignment and gene expression estimation</a:t>
            </a:r>
          </a:p>
        </p:txBody>
      </p:sp>
      <p:sp>
        <p:nvSpPr>
          <p:cNvPr id="4" name="Slide Number Placeholder 3">
            <a:extLst>
              <a:ext uri="{FF2B5EF4-FFF2-40B4-BE49-F238E27FC236}">
                <a16:creationId xmlns:a16="http://schemas.microsoft.com/office/drawing/2014/main" id="{929711D5-1F8D-4D42-940C-B21FB77550E2}"/>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21119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GENEQC</a:t>
            </a:r>
          </a:p>
        </p:txBody>
      </p:sp>
      <p:sp>
        <p:nvSpPr>
          <p:cNvPr id="3" name="Content Placeholder 2">
            <a:extLst>
              <a:ext uri="{FF2B5EF4-FFF2-40B4-BE49-F238E27FC236}">
                <a16:creationId xmlns:a16="http://schemas.microsoft.com/office/drawing/2014/main" id="{EDF8D676-345B-4457-8065-AFE039BCBCF4}"/>
              </a:ext>
            </a:extLst>
          </p:cNvPr>
          <p:cNvSpPr>
            <a:spLocks noGrp="1"/>
          </p:cNvSpPr>
          <p:nvPr>
            <p:ph idx="1"/>
          </p:nvPr>
        </p:nvSpPr>
        <p:spPr/>
        <p:txBody>
          <a:bodyPr>
            <a:normAutofit/>
          </a:body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machine learning-based tool for mapping uncertainty analysis and gene expression estimation</a:t>
            </a:r>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endParaRPr lang="en-US" sz="2200" dirty="0"/>
          </a:p>
          <a:p>
            <a:pPr lvl="1"/>
            <a:endParaRPr lang="en-US" sz="2200" dirty="0"/>
          </a:p>
        </p:txBody>
      </p:sp>
      <p:pic>
        <p:nvPicPr>
          <p:cNvPr id="5" name="Picture 4">
            <a:extLst>
              <a:ext uri="{FF2B5EF4-FFF2-40B4-BE49-F238E27FC236}">
                <a16:creationId xmlns:a16="http://schemas.microsoft.com/office/drawing/2014/main" id="{6303EA34-7FAB-45DD-BDAE-7138798091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0562" y="2528480"/>
            <a:ext cx="6967699" cy="3826283"/>
          </a:xfrm>
          <a:prstGeom prst="rect">
            <a:avLst/>
          </a:prstGeom>
        </p:spPr>
      </p:pic>
      <p:sp>
        <p:nvSpPr>
          <p:cNvPr id="4" name="Slide Number Placeholder 3">
            <a:extLst>
              <a:ext uri="{FF2B5EF4-FFF2-40B4-BE49-F238E27FC236}">
                <a16:creationId xmlns:a16="http://schemas.microsoft.com/office/drawing/2014/main" id="{5A8DE3F4-E073-384F-8147-AAE439855108}"/>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170440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CBF6-B196-4448-A99F-46B1CCD40345}"/>
              </a:ext>
            </a:extLst>
          </p:cNvPr>
          <p:cNvSpPr>
            <a:spLocks noGrp="1"/>
          </p:cNvSpPr>
          <p:nvPr>
            <p:ph type="title"/>
          </p:nvPr>
        </p:nvSpPr>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ACKNOWLEDGEMENT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F267B80E-0BFF-074F-8733-95B92DEC6C2E}"/>
              </a:ext>
            </a:extLst>
          </p:cNvPr>
          <p:cNvSpPr>
            <a:spLocks noGrp="1"/>
          </p:cNvSpPr>
          <p:nvPr>
            <p:ph type="sldNum" sz="quarter" idx="12"/>
          </p:nvPr>
        </p:nvSpPr>
        <p:spPr/>
        <p:txBody>
          <a:bodyPr/>
          <a:lstStyle/>
          <a:p>
            <a:fld id="{7DC1BBB0-96F0-4077-A278-0F3FB5C104D3}" type="slidenum">
              <a:rPr lang="en-US" smtClean="0"/>
              <a:t>37</a:t>
            </a:fld>
            <a:endParaRPr lang="en-US" dirty="0"/>
          </a:p>
        </p:txBody>
      </p:sp>
      <p:graphicFrame>
        <p:nvGraphicFramePr>
          <p:cNvPr id="7" name="Content Placeholder 6">
            <a:extLst>
              <a:ext uri="{FF2B5EF4-FFF2-40B4-BE49-F238E27FC236}">
                <a16:creationId xmlns:a16="http://schemas.microsoft.com/office/drawing/2014/main" id="{04D6951A-CA40-4090-818F-B2300109322A}"/>
              </a:ext>
            </a:extLst>
          </p:cNvPr>
          <p:cNvGraphicFramePr>
            <a:graphicFrameLocks noGrp="1"/>
          </p:cNvGraphicFramePr>
          <p:nvPr>
            <p:ph idx="1"/>
            <p:extLst>
              <p:ext uri="{D42A27DB-BD31-4B8C-83A1-F6EECF244321}">
                <p14:modId xmlns:p14="http://schemas.microsoft.com/office/powerpoint/2010/main" val="283917184"/>
              </p:ext>
            </p:extLst>
          </p:nvPr>
        </p:nvGraphicFramePr>
        <p:xfrm>
          <a:off x="1593850" y="1600200"/>
          <a:ext cx="9782175" cy="4246880"/>
        </p:xfrm>
        <a:graphic>
          <a:graphicData uri="http://schemas.openxmlformats.org/drawingml/2006/table">
            <a:tbl>
              <a:tblPr firstRow="1" bandRow="1">
                <a:tableStyleId>{00A15C55-8517-42AA-B614-E9B94910E393}</a:tableStyleId>
              </a:tblPr>
              <a:tblGrid>
                <a:gridCol w="2519362">
                  <a:extLst>
                    <a:ext uri="{9D8B030D-6E8A-4147-A177-3AD203B41FA5}">
                      <a16:colId xmlns:a16="http://schemas.microsoft.com/office/drawing/2014/main" val="1001937721"/>
                    </a:ext>
                  </a:extLst>
                </a:gridCol>
                <a:gridCol w="2667000">
                  <a:extLst>
                    <a:ext uri="{9D8B030D-6E8A-4147-A177-3AD203B41FA5}">
                      <a16:colId xmlns:a16="http://schemas.microsoft.com/office/drawing/2014/main" val="968233690"/>
                    </a:ext>
                  </a:extLst>
                </a:gridCol>
                <a:gridCol w="4595813">
                  <a:extLst>
                    <a:ext uri="{9D8B030D-6E8A-4147-A177-3AD203B41FA5}">
                      <a16:colId xmlns:a16="http://schemas.microsoft.com/office/drawing/2014/main" val="28281862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Researcher</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Title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Institution/Company</a:t>
                      </a:r>
                    </a:p>
                  </a:txBody>
                  <a:tcPr/>
                </a:tc>
                <a:extLst>
                  <a:ext uri="{0D108BD9-81ED-4DB2-BD59-A6C34878D82A}">
                    <a16:rowId xmlns:a16="http://schemas.microsoft.com/office/drawing/2014/main" val="3228181714"/>
                  </a:ext>
                </a:extLst>
              </a:tr>
              <a:tr h="370840">
                <a:tc>
                  <a:txBody>
                    <a:bodyPr/>
                    <a:lstStyle/>
                    <a:p>
                      <a:r>
                        <a:rPr lang="en-US" dirty="0"/>
                        <a:t>Dr. </a:t>
                      </a:r>
                      <a:r>
                        <a:rPr lang="en-US" dirty="0" err="1"/>
                        <a:t>Qiquan</a:t>
                      </a:r>
                      <a:r>
                        <a:rPr lang="en-US" dirty="0"/>
                        <a:t> </a:t>
                      </a:r>
                      <a:r>
                        <a:rPr lang="en-US" dirty="0" err="1"/>
                        <a:t>Qiao</a:t>
                      </a:r>
                      <a:endParaRPr lang="en-US" dirty="0"/>
                    </a:p>
                  </a:txBody>
                  <a:tcPr/>
                </a:tc>
                <a:tc>
                  <a:txBody>
                    <a:bodyPr/>
                    <a:lstStyle/>
                    <a:p>
                      <a:r>
                        <a:rPr lang="en-US" dirty="0"/>
                        <a:t>Professor</a:t>
                      </a:r>
                    </a:p>
                  </a:txBody>
                  <a:tcPr/>
                </a:tc>
                <a:tc>
                  <a:txBody>
                    <a:bodyPr/>
                    <a:lstStyle/>
                    <a:p>
                      <a:r>
                        <a:rPr lang="en-US" dirty="0"/>
                        <a:t>South Dakota State University</a:t>
                      </a:r>
                    </a:p>
                  </a:txBody>
                  <a:tcPr/>
                </a:tc>
                <a:extLst>
                  <a:ext uri="{0D108BD9-81ED-4DB2-BD59-A6C34878D82A}">
                    <a16:rowId xmlns:a16="http://schemas.microsoft.com/office/drawing/2014/main" val="913332517"/>
                  </a:ext>
                </a:extLst>
              </a:tr>
              <a:tr h="370840">
                <a:tc>
                  <a:txBody>
                    <a:bodyPr/>
                    <a:lstStyle/>
                    <a:p>
                      <a:r>
                        <a:rPr lang="en-US" dirty="0"/>
                        <a:t>Dr. Ashish Dubey</a:t>
                      </a:r>
                    </a:p>
                  </a:txBody>
                  <a:tcPr/>
                </a:tc>
                <a:tc>
                  <a:txBody>
                    <a:bodyPr/>
                    <a:lstStyle/>
                    <a:p>
                      <a:r>
                        <a:rPr lang="en-US" dirty="0"/>
                        <a:t>Analyst &amp; Engineer</a:t>
                      </a:r>
                    </a:p>
                  </a:txBody>
                  <a:tcPr/>
                </a:tc>
                <a:tc>
                  <a:txBody>
                    <a:bodyPr/>
                    <a:lstStyle/>
                    <a:p>
                      <a:r>
                        <a:rPr lang="en-US" dirty="0"/>
                        <a:t>Daktronics</a:t>
                      </a:r>
                    </a:p>
                  </a:txBody>
                  <a:tcPr/>
                </a:tc>
                <a:extLst>
                  <a:ext uri="{0D108BD9-81ED-4DB2-BD59-A6C34878D82A}">
                    <a16:rowId xmlns:a16="http://schemas.microsoft.com/office/drawing/2014/main" val="557231867"/>
                  </a:ext>
                </a:extLst>
              </a:tr>
              <a:tr h="370840">
                <a:tc>
                  <a:txBody>
                    <a:bodyPr/>
                    <a:lstStyle/>
                    <a:p>
                      <a:r>
                        <a:rPr lang="en-US" dirty="0"/>
                        <a:t>Dr. Zhen Ni</a:t>
                      </a:r>
                    </a:p>
                  </a:txBody>
                  <a:tcPr/>
                </a:tc>
                <a:tc>
                  <a:txBody>
                    <a:bodyPr/>
                    <a:lstStyle/>
                    <a:p>
                      <a:r>
                        <a:rPr lang="en-US" dirty="0"/>
                        <a:t>Assistant Professor</a:t>
                      </a:r>
                    </a:p>
                  </a:txBody>
                  <a:tcPr/>
                </a:tc>
                <a:tc>
                  <a:txBody>
                    <a:bodyPr/>
                    <a:lstStyle/>
                    <a:p>
                      <a:r>
                        <a:rPr lang="en-US" dirty="0"/>
                        <a:t>South Dakota State University</a:t>
                      </a:r>
                    </a:p>
                  </a:txBody>
                  <a:tcPr/>
                </a:tc>
                <a:extLst>
                  <a:ext uri="{0D108BD9-81ED-4DB2-BD59-A6C34878D82A}">
                    <a16:rowId xmlns:a16="http://schemas.microsoft.com/office/drawing/2014/main" val="519475894"/>
                  </a:ext>
                </a:extLst>
              </a:tr>
              <a:tr h="370840">
                <a:tc>
                  <a:txBody>
                    <a:bodyPr/>
                    <a:lstStyle/>
                    <a:p>
                      <a:r>
                        <a:rPr lang="en-US" dirty="0"/>
                        <a:t>Dr. Qin Ma</a:t>
                      </a:r>
                    </a:p>
                  </a:txBody>
                  <a:tcPr/>
                </a:tc>
                <a:tc>
                  <a:txBody>
                    <a:bodyPr/>
                    <a:lstStyle/>
                    <a:p>
                      <a:r>
                        <a:rPr lang="en-US" dirty="0"/>
                        <a:t>Associate Professor</a:t>
                      </a:r>
                    </a:p>
                  </a:txBody>
                  <a:tcPr/>
                </a:tc>
                <a:tc>
                  <a:txBody>
                    <a:bodyPr/>
                    <a:lstStyle/>
                    <a:p>
                      <a:r>
                        <a:rPr lang="en-US" dirty="0"/>
                        <a:t>The Ohio State University</a:t>
                      </a:r>
                    </a:p>
                  </a:txBody>
                  <a:tcPr/>
                </a:tc>
                <a:extLst>
                  <a:ext uri="{0D108BD9-81ED-4DB2-BD59-A6C34878D82A}">
                    <a16:rowId xmlns:a16="http://schemas.microsoft.com/office/drawing/2014/main" val="2764201357"/>
                  </a:ext>
                </a:extLst>
              </a:tr>
              <a:tr h="370840">
                <a:tc>
                  <a:txBody>
                    <a:bodyPr/>
                    <a:lstStyle/>
                    <a:p>
                      <a:r>
                        <a:rPr lang="en-US" dirty="0"/>
                        <a:t>Dr. Adam McDermaid</a:t>
                      </a:r>
                    </a:p>
                  </a:txBody>
                  <a:tcPr/>
                </a:tc>
                <a:tc>
                  <a:txBody>
                    <a:bodyPr/>
                    <a:lstStyle/>
                    <a:p>
                      <a:r>
                        <a:rPr lang="en-US" dirty="0"/>
                        <a:t>Computational Medical Informatics Analyst</a:t>
                      </a:r>
                    </a:p>
                  </a:txBody>
                  <a:tcPr/>
                </a:tc>
                <a:tc>
                  <a:txBody>
                    <a:bodyPr/>
                    <a:lstStyle/>
                    <a:p>
                      <a:r>
                        <a:rPr lang="en-US" dirty="0"/>
                        <a:t>Sanford Health</a:t>
                      </a:r>
                    </a:p>
                  </a:txBody>
                  <a:tcPr/>
                </a:tc>
                <a:extLst>
                  <a:ext uri="{0D108BD9-81ED-4DB2-BD59-A6C34878D82A}">
                    <a16:rowId xmlns:a16="http://schemas.microsoft.com/office/drawing/2014/main" val="1232999594"/>
                  </a:ext>
                </a:extLst>
              </a:tr>
              <a:tr h="0">
                <a:tc>
                  <a:txBody>
                    <a:bodyPr/>
                    <a:lstStyle/>
                    <a:p>
                      <a:r>
                        <a:rPr lang="en-US" dirty="0"/>
                        <a:t>Dr. Bin Yu</a:t>
                      </a:r>
                    </a:p>
                  </a:txBody>
                  <a:tcPr/>
                </a:tc>
                <a:tc>
                  <a:txBody>
                    <a:bodyPr/>
                    <a:lstStyle/>
                    <a:p>
                      <a:r>
                        <a:rPr lang="en-US" dirty="0"/>
                        <a:t>Associate Professor</a:t>
                      </a:r>
                    </a:p>
                  </a:txBody>
                  <a:tcPr/>
                </a:tc>
                <a:tc>
                  <a:txBody>
                    <a:bodyPr/>
                    <a:lstStyle/>
                    <a:p>
                      <a:r>
                        <a:rPr lang="en-US" dirty="0"/>
                        <a:t>Qingdao University of Science &amp; Technology, China</a:t>
                      </a:r>
                    </a:p>
                  </a:txBody>
                  <a:tcPr/>
                </a:tc>
                <a:extLst>
                  <a:ext uri="{0D108BD9-81ED-4DB2-BD59-A6C34878D82A}">
                    <a16:rowId xmlns:a16="http://schemas.microsoft.com/office/drawing/2014/main" val="1578325221"/>
                  </a:ext>
                </a:extLst>
              </a:tr>
              <a:tr h="370840">
                <a:tc>
                  <a:txBody>
                    <a:bodyPr/>
                    <a:lstStyle/>
                    <a:p>
                      <a:r>
                        <a:rPr lang="en-US" dirty="0"/>
                        <a:t>Dr. Sen Subramanian</a:t>
                      </a:r>
                    </a:p>
                  </a:txBody>
                  <a:tcPr/>
                </a:tc>
                <a:tc>
                  <a:txBody>
                    <a:bodyPr/>
                    <a:lstStyle/>
                    <a:p>
                      <a:r>
                        <a:rPr lang="en-US" dirty="0"/>
                        <a:t>Associate Professor</a:t>
                      </a:r>
                    </a:p>
                  </a:txBody>
                  <a:tcPr/>
                </a:tc>
                <a:tc>
                  <a:txBody>
                    <a:bodyPr/>
                    <a:lstStyle/>
                    <a:p>
                      <a:r>
                        <a:rPr lang="en-US" dirty="0"/>
                        <a:t>South Dakota State University</a:t>
                      </a:r>
                    </a:p>
                  </a:txBody>
                  <a:tcPr/>
                </a:tc>
                <a:extLst>
                  <a:ext uri="{0D108BD9-81ED-4DB2-BD59-A6C34878D82A}">
                    <a16:rowId xmlns:a16="http://schemas.microsoft.com/office/drawing/2014/main" val="2633817273"/>
                  </a:ext>
                </a:extLst>
              </a:tr>
              <a:tr h="370840">
                <a:tc>
                  <a:txBody>
                    <a:bodyPr/>
                    <a:lstStyle/>
                    <a:p>
                      <a:r>
                        <a:rPr lang="en-US" dirty="0"/>
                        <a:t>Dr. Xijin Ge</a:t>
                      </a:r>
                    </a:p>
                  </a:txBody>
                  <a:tcPr/>
                </a:tc>
                <a:tc>
                  <a:txBody>
                    <a:bodyPr/>
                    <a:lstStyle/>
                    <a:p>
                      <a:r>
                        <a:rPr lang="en-US" dirty="0"/>
                        <a:t>Associate Professor</a:t>
                      </a:r>
                    </a:p>
                  </a:txBody>
                  <a:tcPr/>
                </a:tc>
                <a:tc>
                  <a:txBody>
                    <a:bodyPr/>
                    <a:lstStyle/>
                    <a:p>
                      <a:r>
                        <a:rPr lang="en-US" dirty="0"/>
                        <a:t>South Dakota State University</a:t>
                      </a:r>
                    </a:p>
                  </a:txBody>
                  <a:tcPr/>
                </a:tc>
                <a:extLst>
                  <a:ext uri="{0D108BD9-81ED-4DB2-BD59-A6C34878D82A}">
                    <a16:rowId xmlns:a16="http://schemas.microsoft.com/office/drawing/2014/main" val="2053547847"/>
                  </a:ext>
                </a:extLst>
              </a:tr>
              <a:tr h="370840">
                <a:tc>
                  <a:txBody>
                    <a:bodyPr/>
                    <a:lstStyle/>
                    <a:p>
                      <a:r>
                        <a:rPr lang="en-US" dirty="0"/>
                        <a:t>Dr. Russell Wilke</a:t>
                      </a:r>
                    </a:p>
                  </a:txBody>
                  <a:tcPr/>
                </a:tc>
                <a:tc>
                  <a:txBody>
                    <a:bodyPr/>
                    <a:lstStyle/>
                    <a:p>
                      <a:r>
                        <a:rPr lang="en-US" dirty="0"/>
                        <a:t>Dean of Medical School</a:t>
                      </a:r>
                    </a:p>
                  </a:txBody>
                  <a:tcPr/>
                </a:tc>
                <a:tc>
                  <a:txBody>
                    <a:bodyPr/>
                    <a:lstStyle/>
                    <a:p>
                      <a:r>
                        <a:rPr lang="en-US" dirty="0"/>
                        <a:t>University of South Dakota</a:t>
                      </a:r>
                    </a:p>
                  </a:txBody>
                  <a:tcPr/>
                </a:tc>
                <a:extLst>
                  <a:ext uri="{0D108BD9-81ED-4DB2-BD59-A6C34878D82A}">
                    <a16:rowId xmlns:a16="http://schemas.microsoft.com/office/drawing/2014/main" val="3441788200"/>
                  </a:ext>
                </a:extLst>
              </a:tr>
            </a:tbl>
          </a:graphicData>
        </a:graphic>
      </p:graphicFrame>
    </p:spTree>
    <p:extLst>
      <p:ext uri="{BB962C8B-B14F-4D97-AF65-F5344CB8AC3E}">
        <p14:creationId xmlns:p14="http://schemas.microsoft.com/office/powerpoint/2010/main" val="308106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FC2F4-D875-2342-A82D-9515FE31FCCB}"/>
              </a:ext>
            </a:extLst>
          </p:cNvPr>
          <p:cNvSpPr>
            <a:spLocks noGrp="1"/>
          </p:cNvSpPr>
          <p:nvPr>
            <p:ph idx="1"/>
          </p:nvPr>
        </p:nvSpPr>
        <p:spPr>
          <a:xfrm>
            <a:off x="1593436" y="2819400"/>
            <a:ext cx="9782801" cy="3352800"/>
          </a:xfrm>
        </p:spPr>
        <p:txBody>
          <a:bodyPr>
            <a:normAutofit/>
          </a:bodyPr>
          <a:lstStyle/>
          <a:p>
            <a:pPr marL="0" indent="0" algn="ctr">
              <a:buNone/>
            </a:pPr>
            <a:r>
              <a:rPr lang="en-US" sz="4000" b="1"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4" name="Slide Number Placeholder 3">
            <a:extLst>
              <a:ext uri="{FF2B5EF4-FFF2-40B4-BE49-F238E27FC236}">
                <a16:creationId xmlns:a16="http://schemas.microsoft.com/office/drawing/2014/main" id="{42D6C395-5B2B-1248-A0BC-42F8ACB572BF}"/>
              </a:ext>
            </a:extLst>
          </p:cNvPr>
          <p:cNvSpPr>
            <a:spLocks noGrp="1"/>
          </p:cNvSpPr>
          <p:nvPr>
            <p:ph type="sldNum" sz="quarter" idx="12"/>
          </p:nvPr>
        </p:nvSpPr>
        <p:spPr/>
        <p:txBody>
          <a:bodyPr/>
          <a:lstStyle/>
          <a:p>
            <a:fld id="{7DC1BBB0-96F0-4077-A278-0F3FB5C104D3}" type="slidenum">
              <a:rPr lang="en-US" smtClean="0"/>
              <a:t>38</a:t>
            </a:fld>
            <a:endParaRPr lang="en-US" dirty="0"/>
          </a:p>
        </p:txBody>
      </p:sp>
    </p:spTree>
    <p:extLst>
      <p:ext uri="{BB962C8B-B14F-4D97-AF65-F5344CB8AC3E}">
        <p14:creationId xmlns:p14="http://schemas.microsoft.com/office/powerpoint/2010/main" val="388276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99428"/>
            <a:ext cx="9782801" cy="8080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Electronic Medical Record (EMR) Data</a:t>
            </a: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4</a:t>
            </a:fld>
            <a:endParaRPr lang="en-US"/>
          </a:p>
        </p:txBody>
      </p:sp>
      <p:pic>
        <p:nvPicPr>
          <p:cNvPr id="3" name="Picture 2">
            <a:extLst>
              <a:ext uri="{FF2B5EF4-FFF2-40B4-BE49-F238E27FC236}">
                <a16:creationId xmlns:a16="http://schemas.microsoft.com/office/drawing/2014/main" id="{52736BC5-84A6-4850-BC21-3A0F201B38A4}"/>
              </a:ext>
            </a:extLst>
          </p:cNvPr>
          <p:cNvPicPr>
            <a:picLocks noChangeAspect="1"/>
          </p:cNvPicPr>
          <p:nvPr/>
        </p:nvPicPr>
        <p:blipFill>
          <a:blip r:embed="rId3"/>
          <a:stretch>
            <a:fillRect/>
          </a:stretch>
        </p:blipFill>
        <p:spPr>
          <a:xfrm>
            <a:off x="1827212" y="3428999"/>
            <a:ext cx="4573992" cy="2438400"/>
          </a:xfrm>
          <a:prstGeom prst="rect">
            <a:avLst/>
          </a:prstGeom>
        </p:spPr>
      </p:pic>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593435" y="1142999"/>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EMR </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Stores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L</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ongitudinal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H</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ealth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I</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nformation</a:t>
            </a: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Treatment history</a:t>
            </a:r>
          </a:p>
          <a:p>
            <a:pPr lvl="1"/>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Medical history</a:t>
            </a: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A </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Comprehensive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icture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of </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P</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atient’s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M</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edical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H</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istory</a:t>
            </a:r>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Tree>
    <p:extLst>
      <p:ext uri="{BB962C8B-B14F-4D97-AF65-F5344CB8AC3E}">
        <p14:creationId xmlns:p14="http://schemas.microsoft.com/office/powerpoint/2010/main" val="40026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99428"/>
            <a:ext cx="9782801" cy="8080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Machine Learning</a:t>
            </a: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5</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593435" y="1142999"/>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Supervised Learning</a:t>
            </a:r>
          </a:p>
          <a:p>
            <a:pPr lvl="1"/>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Classification and </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regression</a:t>
            </a: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Unsupervised Learning</a:t>
            </a:r>
          </a:p>
          <a:p>
            <a:pPr lvl="1"/>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Clustering and </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dimensionality </a:t>
            </a: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r</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eduction</a:t>
            </a: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Reinforcement Learning</a:t>
            </a: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4" name="Picture 3">
            <a:extLst>
              <a:ext uri="{FF2B5EF4-FFF2-40B4-BE49-F238E27FC236}">
                <a16:creationId xmlns:a16="http://schemas.microsoft.com/office/drawing/2014/main" id="{796FF409-07F4-4A01-8F73-BF20E5625272}"/>
              </a:ext>
            </a:extLst>
          </p:cNvPr>
          <p:cNvPicPr>
            <a:picLocks noChangeAspect="1"/>
          </p:cNvPicPr>
          <p:nvPr/>
        </p:nvPicPr>
        <p:blipFill>
          <a:blip r:embed="rId3"/>
          <a:stretch>
            <a:fillRect/>
          </a:stretch>
        </p:blipFill>
        <p:spPr>
          <a:xfrm>
            <a:off x="2917824" y="3428999"/>
            <a:ext cx="6353175" cy="3238500"/>
          </a:xfrm>
          <a:prstGeom prst="rect">
            <a:avLst/>
          </a:prstGeom>
        </p:spPr>
      </p:pic>
    </p:spTree>
    <p:extLst>
      <p:ext uri="{BB962C8B-B14F-4D97-AF65-F5344CB8AC3E}">
        <p14:creationId xmlns:p14="http://schemas.microsoft.com/office/powerpoint/2010/main" val="250150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99428"/>
            <a:ext cx="9782801" cy="808037"/>
          </a:xfrm>
        </p:spPr>
        <p:txBody>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Machine Learning in Data Analysis</a:t>
            </a: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6</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6246813" y="1345908"/>
            <a:ext cx="5562600"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Analysis of Biological Sequencing</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Structural properties </a:t>
            </a: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p</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rediction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Functional properties prediction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Drug target development</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Fold recognition, etc.</a:t>
            </a:r>
          </a:p>
          <a:p>
            <a:pPr marL="365760" lvl="1" indent="0">
              <a:buNone/>
            </a:pP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Analysis of EMR Data</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Health estimation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Disease prediction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Treatment a</a:t>
            </a:r>
            <a:r>
              <a:rPr lang="en-US" altLang="zh-CN"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id, etc.</a:t>
            </a: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3" name="Picture 2"/>
          <p:cNvPicPr>
            <a:picLocks noChangeAspect="1"/>
          </p:cNvPicPr>
          <p:nvPr/>
        </p:nvPicPr>
        <p:blipFill>
          <a:blip r:embed="rId3"/>
          <a:stretch>
            <a:fillRect/>
          </a:stretch>
        </p:blipFill>
        <p:spPr>
          <a:xfrm>
            <a:off x="1370012" y="1909470"/>
            <a:ext cx="4771855" cy="3444875"/>
          </a:xfrm>
          <a:prstGeom prst="rect">
            <a:avLst/>
          </a:prstGeom>
        </p:spPr>
      </p:pic>
    </p:spTree>
    <p:extLst>
      <p:ext uri="{BB962C8B-B14F-4D97-AF65-F5344CB8AC3E}">
        <p14:creationId xmlns:p14="http://schemas.microsoft.com/office/powerpoint/2010/main" val="214467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fontScale="90000"/>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Tool Development for Sequencing Data Analysis</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7</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Computational Tools are Urgently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N</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eeded </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B</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ecause:</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Gap exists between sequencing data and their functional annotation (0.3%)</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Sequencing data cannot be analyzed by human inspection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High cost of wet </a:t>
            </a: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l</a:t>
            </a:r>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aboratory experiment</a:t>
            </a:r>
          </a:p>
          <a:p>
            <a:pPr marL="365760" lvl="1" indent="0">
              <a:buNone/>
            </a:pPr>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A Comprehensive</a:t>
            </a:r>
            <a:r>
              <a:rPr lang="en-US" sz="26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Sequencing Data Pipeline tool should:</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Covert original sequencing data (Fast) to mathematical matrix for predicting</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Accurately and fast implement prediction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Integrate most popular and recent predictors</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User-friendly and memory efficient</a:t>
            </a: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spTree>
    <p:extLst>
      <p:ext uri="{BB962C8B-B14F-4D97-AF65-F5344CB8AC3E}">
        <p14:creationId xmlns:p14="http://schemas.microsoft.com/office/powerpoint/2010/main" val="171230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522412" y="1295400"/>
            <a:ext cx="10058400" cy="43434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solidFill>
                  <a:srgbClr val="92D050"/>
                </a:solidFill>
              </a:rPr>
              <a:t>Comprehensive Sequencing Data Analysis Tool</a:t>
            </a:r>
            <a:endParaRPr lang="en-US" dirty="0">
              <a:solidFill>
                <a:srgbClr val="92D050"/>
              </a:solidFill>
            </a:endParaRPr>
          </a:p>
        </p:txBody>
      </p:sp>
      <p:sp>
        <p:nvSpPr>
          <p:cNvPr id="8" name="Rounded Rectangle 7"/>
          <p:cNvSpPr/>
          <p:nvPr/>
        </p:nvSpPr>
        <p:spPr>
          <a:xfrm>
            <a:off x="1816416" y="2095500"/>
            <a:ext cx="1981200" cy="3200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Overall Designing Idea of Pipeline Tool</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8</a:t>
            </a:fld>
            <a:endParaRPr lang="en-US"/>
          </a:p>
        </p:txBody>
      </p:sp>
      <p:sp>
        <p:nvSpPr>
          <p:cNvPr id="3" name="Rounded Rectangle 2"/>
          <p:cNvSpPr/>
          <p:nvPr/>
        </p:nvSpPr>
        <p:spPr>
          <a:xfrm>
            <a:off x="9294812" y="2057400"/>
            <a:ext cx="1981200" cy="3200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Predicting Models Construction</a:t>
            </a:r>
            <a:endParaRPr lang="en-US" dirty="0"/>
          </a:p>
        </p:txBody>
      </p:sp>
      <p:sp>
        <p:nvSpPr>
          <p:cNvPr id="4" name="Flowchart: Magnetic Disk 3"/>
          <p:cNvSpPr/>
          <p:nvPr/>
        </p:nvSpPr>
        <p:spPr>
          <a:xfrm>
            <a:off x="2054224" y="2971800"/>
            <a:ext cx="1524000" cy="60960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Seq</a:t>
            </a:r>
            <a:r>
              <a:rPr lang="en-US" dirty="0" smtClean="0"/>
              <a:t> Data</a:t>
            </a:r>
            <a:endParaRPr lang="en-US" dirty="0"/>
          </a:p>
        </p:txBody>
      </p:sp>
      <p:sp>
        <p:nvSpPr>
          <p:cNvPr id="7" name="Flowchart: Magnetic Disk 6"/>
          <p:cNvSpPr/>
          <p:nvPr/>
        </p:nvSpPr>
        <p:spPr>
          <a:xfrm>
            <a:off x="2054224" y="3886200"/>
            <a:ext cx="1524000" cy="60960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Label</a:t>
            </a:r>
            <a:endParaRPr lang="en-US" dirty="0"/>
          </a:p>
        </p:txBody>
      </p:sp>
      <p:sp>
        <p:nvSpPr>
          <p:cNvPr id="5" name="Right Arrow 4"/>
          <p:cNvSpPr/>
          <p:nvPr/>
        </p:nvSpPr>
        <p:spPr>
          <a:xfrm>
            <a:off x="3806824" y="3505200"/>
            <a:ext cx="5487988"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336414" y="2095500"/>
            <a:ext cx="1981200" cy="3200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Feature</a:t>
            </a:r>
          </a:p>
          <a:p>
            <a:pPr algn="ctr"/>
            <a:r>
              <a:rPr lang="en-US" dirty="0" smtClean="0"/>
              <a:t>Extraction</a:t>
            </a:r>
            <a:endParaRPr lang="en-US" dirty="0"/>
          </a:p>
        </p:txBody>
      </p:sp>
      <p:sp>
        <p:nvSpPr>
          <p:cNvPr id="14" name="Right Arrow 13"/>
          <p:cNvSpPr/>
          <p:nvPr/>
        </p:nvSpPr>
        <p:spPr>
          <a:xfrm>
            <a:off x="3804919" y="3505200"/>
            <a:ext cx="5334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328724" y="3505200"/>
            <a:ext cx="2966087"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847204" y="2095500"/>
            <a:ext cx="1981200" cy="320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Feature Selection or Dimensionality Reduction</a:t>
            </a:r>
            <a:endParaRPr lang="en-US" dirty="0"/>
          </a:p>
        </p:txBody>
      </p:sp>
      <p:sp>
        <p:nvSpPr>
          <p:cNvPr id="17" name="Right Arrow 16"/>
          <p:cNvSpPr/>
          <p:nvPr/>
        </p:nvSpPr>
        <p:spPr>
          <a:xfrm>
            <a:off x="6316346" y="3505200"/>
            <a:ext cx="5334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830472" y="3505200"/>
            <a:ext cx="464339"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1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3" grpId="0" animBg="1"/>
      <p:bldP spid="4" grpId="0" animBg="1"/>
      <p:bldP spid="7" grpId="0" animBg="1"/>
      <p:bldP spid="5" grpId="0" animBg="1"/>
      <p:bldP spid="5" grpId="1" animBg="1"/>
      <p:bldP spid="10" grpId="0" animBg="1"/>
      <p:bldP spid="14" grpId="0" animBg="1"/>
      <p:bldP spid="15" grpId="0" animBg="1"/>
      <p:bldP spid="15" grpId="1"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7088" y="228600"/>
            <a:ext cx="9782801" cy="808037"/>
          </a:xfrm>
        </p:spPr>
        <p:txBody>
          <a:bodyPr>
            <a:normAutofit/>
          </a:bodyPr>
          <a:lstStyle/>
          <a:p>
            <a:r>
              <a:rPr lang="en-US"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 Extraction</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349E92F3-D36C-464C-9184-5BE821DCD6A5}"/>
              </a:ext>
            </a:extLst>
          </p:cNvPr>
          <p:cNvSpPr>
            <a:spLocks noGrp="1"/>
          </p:cNvSpPr>
          <p:nvPr>
            <p:ph type="sldNum" sz="quarter" idx="12"/>
          </p:nvPr>
        </p:nvSpPr>
        <p:spPr/>
        <p:txBody>
          <a:bodyPr/>
          <a:lstStyle/>
          <a:p>
            <a:fld id="{7DC1BBB0-96F0-4077-A278-0F3FB5C104D3}" type="slidenum">
              <a:rPr lang="en-US" smtClean="0"/>
              <a:t>9</a:t>
            </a:fld>
            <a:endParaRPr lang="en-US"/>
          </a:p>
        </p:txBody>
      </p:sp>
      <p:sp>
        <p:nvSpPr>
          <p:cNvPr id="9" name="Content Placeholder 2">
            <a:extLst>
              <a:ext uri="{FF2B5EF4-FFF2-40B4-BE49-F238E27FC236}">
                <a16:creationId xmlns:a16="http://schemas.microsoft.com/office/drawing/2014/main" id="{7F5DAA0A-2D4B-4E4A-90AA-A18256B2D855}"/>
              </a:ext>
            </a:extLst>
          </p:cNvPr>
          <p:cNvSpPr txBox="1">
            <a:spLocks/>
          </p:cNvSpPr>
          <p:nvPr/>
        </p:nvSpPr>
        <p:spPr>
          <a:xfrm>
            <a:off x="1607088" y="1345908"/>
            <a:ext cx="10202325"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600" dirty="0" smtClean="0">
                <a:solidFill>
                  <a:schemeClr val="tx2"/>
                </a:solidFill>
                <a:latin typeface="Tahoma" panose="020B0604030504040204" pitchFamily="34" charset="0"/>
                <a:ea typeface="Tahoma" panose="020B0604030504040204" pitchFamily="34" charset="0"/>
                <a:cs typeface="Tahoma" panose="020B0604030504040204" pitchFamily="34" charset="0"/>
              </a:rPr>
              <a:t>Transforming Sequencing Data into mathematical expression</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Sequencing property</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Physicochemical property</a:t>
            </a: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Evolution</a:t>
            </a: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Structure </a:t>
            </a:r>
            <a:endParaRPr lang="en-US" sz="18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2200" dirty="0"/>
          </a:p>
          <a:p>
            <a:pPr lvl="1"/>
            <a:endParaRPr lang="en-US" sz="2200" dirty="0"/>
          </a:p>
        </p:txBody>
      </p:sp>
      <p:pic>
        <p:nvPicPr>
          <p:cNvPr id="3" name="Picture 2"/>
          <p:cNvPicPr>
            <a:picLocks noChangeAspect="1"/>
          </p:cNvPicPr>
          <p:nvPr/>
        </p:nvPicPr>
        <p:blipFill>
          <a:blip r:embed="rId3"/>
          <a:stretch>
            <a:fillRect/>
          </a:stretch>
        </p:blipFill>
        <p:spPr>
          <a:xfrm>
            <a:off x="2513012" y="3778593"/>
            <a:ext cx="6734175" cy="2124075"/>
          </a:xfrm>
          <a:prstGeom prst="rect">
            <a:avLst/>
          </a:prstGeom>
        </p:spPr>
      </p:pic>
    </p:spTree>
    <p:extLst>
      <p:ext uri="{BB962C8B-B14F-4D97-AF65-F5344CB8AC3E}">
        <p14:creationId xmlns:p14="http://schemas.microsoft.com/office/powerpoint/2010/main" val="23981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10167</TotalTime>
  <Words>3118</Words>
  <Application>Microsoft Office PowerPoint</Application>
  <PresentationFormat>Custom</PresentationFormat>
  <Paragraphs>457</Paragraphs>
  <Slides>38</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Euphemia</vt:lpstr>
      <vt:lpstr>Arial</vt:lpstr>
      <vt:lpstr>Cambria Math</vt:lpstr>
      <vt:lpstr>Tahoma</vt:lpstr>
      <vt:lpstr>Wingdings</vt:lpstr>
      <vt:lpstr>Math 16x9</vt:lpstr>
      <vt:lpstr>Machine Learning Algorithms and Computational Tools Development for Analysis of Sequencing and EMR Data </vt:lpstr>
      <vt:lpstr>Outlines</vt:lpstr>
      <vt:lpstr>Next-Generation Sequencing (NGS) Data</vt:lpstr>
      <vt:lpstr>Electronic Medical Record (EMR) Data</vt:lpstr>
      <vt:lpstr>Machine Learning</vt:lpstr>
      <vt:lpstr>Machine Learning in Data Analysis</vt:lpstr>
      <vt:lpstr>Tool Development for Sequencing Data Analysis</vt:lpstr>
      <vt:lpstr>Overall Designing Idea of Pipeline Tool</vt:lpstr>
      <vt:lpstr>Feature Extraction</vt:lpstr>
      <vt:lpstr>Feature Extraction Methods</vt:lpstr>
      <vt:lpstr>DNA or RNA Feature Extraction - Kmer</vt:lpstr>
      <vt:lpstr>DNA or RNA Feature Extraction - Kmer</vt:lpstr>
      <vt:lpstr>Protein Feature Extraction - Kmer</vt:lpstr>
      <vt:lpstr>Feature Selection</vt:lpstr>
      <vt:lpstr>Feature Selection Methods</vt:lpstr>
      <vt:lpstr>Dimensionality Reduction</vt:lpstr>
      <vt:lpstr>Dimensionality Reduction Method</vt:lpstr>
      <vt:lpstr>Model Construction</vt:lpstr>
      <vt:lpstr>Deep Learning Classification</vt:lpstr>
      <vt:lpstr>Model Evaluation</vt:lpstr>
      <vt:lpstr>ALLFEATURE</vt:lpstr>
      <vt:lpstr>Prediction Task of DNA Sequencing</vt:lpstr>
      <vt:lpstr>SELF-INTRODUCTION Publications</vt:lpstr>
      <vt:lpstr>Skills</vt:lpstr>
      <vt:lpstr>RESEARCH PROJECTS</vt:lpstr>
      <vt:lpstr>PREDICTING OUTCOMES OF CKD FROM EMR DATA</vt:lpstr>
      <vt:lpstr>PREDICTION RESULTS </vt:lpstr>
      <vt:lpstr>RESEARCH PROJECTS</vt:lpstr>
      <vt:lpstr>OVERVIEW OF TOOL</vt:lpstr>
      <vt:lpstr>APPLICATION</vt:lpstr>
      <vt:lpstr>RESEARCH PROJECTS</vt:lpstr>
      <vt:lpstr>SINGLE-CELL RNA-SEQ ANALYSIS</vt:lpstr>
      <vt:lpstr>CELL TYPE PREDICTION FROM scRNA-seq</vt:lpstr>
      <vt:lpstr>CELL TYPE CLASSIFICATION FROM scRNA-seq</vt:lpstr>
      <vt:lpstr>RESEARCH PROJECTS</vt:lpstr>
      <vt:lpstr>GENEQC</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Machine learning methods to Bioinformatics &amp; Biomedical Data</dc:title>
  <dc:creator>Gu Shaopeng</dc:creator>
  <cp:lastModifiedBy>Gu,Shaopeng</cp:lastModifiedBy>
  <cp:revision>333</cp:revision>
  <dcterms:created xsi:type="dcterms:W3CDTF">2019-04-23T14:49:08Z</dcterms:created>
  <dcterms:modified xsi:type="dcterms:W3CDTF">2019-10-16T22:03:22Z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