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7" r:id="rId9"/>
    <p:sldId id="261" r:id="rId10"/>
    <p:sldId id="263" r:id="rId11"/>
    <p:sldId id="268"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4B46A-8939-4712-ABBE-58C04BB9B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D813C0-3BBB-4E03-A0E1-11BC007FAD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3767C4-9507-43CA-A0EA-C01BFBE181D1}"/>
              </a:ext>
            </a:extLst>
          </p:cNvPr>
          <p:cNvSpPr>
            <a:spLocks noGrp="1"/>
          </p:cNvSpPr>
          <p:nvPr>
            <p:ph type="dt" sz="half" idx="10"/>
          </p:nvPr>
        </p:nvSpPr>
        <p:spPr/>
        <p:txBody>
          <a:bodyPr/>
          <a:lstStyle/>
          <a:p>
            <a:fld id="{CED66443-86DC-4677-B568-673898846521}" type="datetimeFigureOut">
              <a:rPr lang="en-IN" smtClean="0"/>
              <a:t>22-06-2024</a:t>
            </a:fld>
            <a:endParaRPr lang="en-IN"/>
          </a:p>
        </p:txBody>
      </p:sp>
      <p:sp>
        <p:nvSpPr>
          <p:cNvPr id="5" name="Footer Placeholder 4">
            <a:extLst>
              <a:ext uri="{FF2B5EF4-FFF2-40B4-BE49-F238E27FC236}">
                <a16:creationId xmlns:a16="http://schemas.microsoft.com/office/drawing/2014/main" id="{5F27C2AE-B10E-4C29-B9FD-220A4D6EB7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98305-C257-4783-8F66-61BE7FAFC75B}"/>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12345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0380-9787-4CA6-A0E6-5F2142FF02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A68E76-000D-467F-953B-4FBBA2775EE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A1253A-ED39-4797-813C-8E9F68203D80}"/>
              </a:ext>
            </a:extLst>
          </p:cNvPr>
          <p:cNvSpPr>
            <a:spLocks noGrp="1"/>
          </p:cNvSpPr>
          <p:nvPr>
            <p:ph type="dt" sz="half" idx="10"/>
          </p:nvPr>
        </p:nvSpPr>
        <p:spPr/>
        <p:txBody>
          <a:bodyPr/>
          <a:lstStyle/>
          <a:p>
            <a:fld id="{CED66443-86DC-4677-B568-673898846521}" type="datetimeFigureOut">
              <a:rPr lang="en-IN" smtClean="0"/>
              <a:t>22-06-2024</a:t>
            </a:fld>
            <a:endParaRPr lang="en-IN"/>
          </a:p>
        </p:txBody>
      </p:sp>
      <p:sp>
        <p:nvSpPr>
          <p:cNvPr id="5" name="Footer Placeholder 4">
            <a:extLst>
              <a:ext uri="{FF2B5EF4-FFF2-40B4-BE49-F238E27FC236}">
                <a16:creationId xmlns:a16="http://schemas.microsoft.com/office/drawing/2014/main" id="{142D5BF9-87D4-4E20-A0AB-71323950F2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DC3035-00ED-4692-8EAD-FB580D048EDB}"/>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858947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8D98CC-C1A3-4CD1-9762-21551A0C81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B17A28-06DD-4063-993C-E49B11C21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7B55DE-73C4-4A17-B7E0-CE4A622FC676}"/>
              </a:ext>
            </a:extLst>
          </p:cNvPr>
          <p:cNvSpPr>
            <a:spLocks noGrp="1"/>
          </p:cNvSpPr>
          <p:nvPr>
            <p:ph type="dt" sz="half" idx="10"/>
          </p:nvPr>
        </p:nvSpPr>
        <p:spPr/>
        <p:txBody>
          <a:bodyPr/>
          <a:lstStyle/>
          <a:p>
            <a:fld id="{CED66443-86DC-4677-B568-673898846521}" type="datetimeFigureOut">
              <a:rPr lang="en-IN" smtClean="0"/>
              <a:t>22-06-2024</a:t>
            </a:fld>
            <a:endParaRPr lang="en-IN"/>
          </a:p>
        </p:txBody>
      </p:sp>
      <p:sp>
        <p:nvSpPr>
          <p:cNvPr id="5" name="Footer Placeholder 4">
            <a:extLst>
              <a:ext uri="{FF2B5EF4-FFF2-40B4-BE49-F238E27FC236}">
                <a16:creationId xmlns:a16="http://schemas.microsoft.com/office/drawing/2014/main" id="{3BE2C0C0-A50C-4531-AA39-E24BF4ADB8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299506-E53C-44C1-A117-821630E60F6B}"/>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81884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8DA3F-0995-4E4A-9007-97ADE32154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1C3688-4DB4-4189-8744-CD536AC2D3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070826-610B-48E0-9934-9D2630248A14}"/>
              </a:ext>
            </a:extLst>
          </p:cNvPr>
          <p:cNvSpPr>
            <a:spLocks noGrp="1"/>
          </p:cNvSpPr>
          <p:nvPr>
            <p:ph type="dt" sz="half" idx="10"/>
          </p:nvPr>
        </p:nvSpPr>
        <p:spPr/>
        <p:txBody>
          <a:bodyPr/>
          <a:lstStyle/>
          <a:p>
            <a:fld id="{CED66443-86DC-4677-B568-673898846521}" type="datetimeFigureOut">
              <a:rPr lang="en-IN" smtClean="0"/>
              <a:t>22-06-2024</a:t>
            </a:fld>
            <a:endParaRPr lang="en-IN"/>
          </a:p>
        </p:txBody>
      </p:sp>
      <p:sp>
        <p:nvSpPr>
          <p:cNvPr id="5" name="Footer Placeholder 4">
            <a:extLst>
              <a:ext uri="{FF2B5EF4-FFF2-40B4-BE49-F238E27FC236}">
                <a16:creationId xmlns:a16="http://schemas.microsoft.com/office/drawing/2014/main" id="{9AA05D79-EFEB-4F24-B8E1-33DD4525CF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534C73-E412-4FD3-A1C0-38F2041120C6}"/>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569728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B562A-2105-4E98-8FD6-68720D1FA4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58C1AE-F523-43A0-BF40-FDDF31B93B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4725D7-F892-4855-8C57-523AF37A5BD2}"/>
              </a:ext>
            </a:extLst>
          </p:cNvPr>
          <p:cNvSpPr>
            <a:spLocks noGrp="1"/>
          </p:cNvSpPr>
          <p:nvPr>
            <p:ph type="dt" sz="half" idx="10"/>
          </p:nvPr>
        </p:nvSpPr>
        <p:spPr/>
        <p:txBody>
          <a:bodyPr/>
          <a:lstStyle/>
          <a:p>
            <a:fld id="{CED66443-86DC-4677-B568-673898846521}" type="datetimeFigureOut">
              <a:rPr lang="en-IN" smtClean="0"/>
              <a:t>22-06-2024</a:t>
            </a:fld>
            <a:endParaRPr lang="en-IN"/>
          </a:p>
        </p:txBody>
      </p:sp>
      <p:sp>
        <p:nvSpPr>
          <p:cNvPr id="5" name="Footer Placeholder 4">
            <a:extLst>
              <a:ext uri="{FF2B5EF4-FFF2-40B4-BE49-F238E27FC236}">
                <a16:creationId xmlns:a16="http://schemas.microsoft.com/office/drawing/2014/main" id="{FB9C092A-5D46-4F34-B7EB-C5567BE6A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52C51A-23F2-4E5F-BC0F-A6706D81A205}"/>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00393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2693-6B24-4A81-BD8A-00B11909A0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AC592E-D5BB-403A-AD33-71F972D780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66C6BB-8B7C-41B1-8B66-F5213BEA416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EA28E5-79CF-41E3-BDE7-2988348D1606}"/>
              </a:ext>
            </a:extLst>
          </p:cNvPr>
          <p:cNvSpPr>
            <a:spLocks noGrp="1"/>
          </p:cNvSpPr>
          <p:nvPr>
            <p:ph type="dt" sz="half" idx="10"/>
          </p:nvPr>
        </p:nvSpPr>
        <p:spPr/>
        <p:txBody>
          <a:bodyPr/>
          <a:lstStyle/>
          <a:p>
            <a:fld id="{CED66443-86DC-4677-B568-673898846521}" type="datetimeFigureOut">
              <a:rPr lang="en-IN" smtClean="0"/>
              <a:t>22-06-2024</a:t>
            </a:fld>
            <a:endParaRPr lang="en-IN"/>
          </a:p>
        </p:txBody>
      </p:sp>
      <p:sp>
        <p:nvSpPr>
          <p:cNvPr id="6" name="Footer Placeholder 5">
            <a:extLst>
              <a:ext uri="{FF2B5EF4-FFF2-40B4-BE49-F238E27FC236}">
                <a16:creationId xmlns:a16="http://schemas.microsoft.com/office/drawing/2014/main" id="{2CF44C47-7947-4576-9649-6C14CE0BFE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0BD231-647F-4331-ADBE-0D84F9AE32CD}"/>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408708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4043-1CEF-491F-BE81-E8D482F888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AF6F3B-1B8E-4684-8322-208E668E2E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6B01D6-D775-4E3E-B4DE-BBF2A86A95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9558DE-6612-4560-B3C1-352A4C2389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0B6D63-4992-4077-A40F-0DF3A429A8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5F9DF3-D43A-404B-B451-80694EEB2FF9}"/>
              </a:ext>
            </a:extLst>
          </p:cNvPr>
          <p:cNvSpPr>
            <a:spLocks noGrp="1"/>
          </p:cNvSpPr>
          <p:nvPr>
            <p:ph type="dt" sz="half" idx="10"/>
          </p:nvPr>
        </p:nvSpPr>
        <p:spPr/>
        <p:txBody>
          <a:bodyPr/>
          <a:lstStyle/>
          <a:p>
            <a:fld id="{CED66443-86DC-4677-B568-673898846521}" type="datetimeFigureOut">
              <a:rPr lang="en-IN" smtClean="0"/>
              <a:t>22-06-2024</a:t>
            </a:fld>
            <a:endParaRPr lang="en-IN"/>
          </a:p>
        </p:txBody>
      </p:sp>
      <p:sp>
        <p:nvSpPr>
          <p:cNvPr id="8" name="Footer Placeholder 7">
            <a:extLst>
              <a:ext uri="{FF2B5EF4-FFF2-40B4-BE49-F238E27FC236}">
                <a16:creationId xmlns:a16="http://schemas.microsoft.com/office/drawing/2014/main" id="{EF48F053-08F8-40C2-90C9-168AFF6367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5E2F1E-D165-4426-BD9B-30934E3DF2CF}"/>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4282444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E22FE-1313-447F-A379-162343AA01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0000F6-4C61-4F94-8975-7DF5019AB01A}"/>
              </a:ext>
            </a:extLst>
          </p:cNvPr>
          <p:cNvSpPr>
            <a:spLocks noGrp="1"/>
          </p:cNvSpPr>
          <p:nvPr>
            <p:ph type="dt" sz="half" idx="10"/>
          </p:nvPr>
        </p:nvSpPr>
        <p:spPr/>
        <p:txBody>
          <a:bodyPr/>
          <a:lstStyle/>
          <a:p>
            <a:fld id="{CED66443-86DC-4677-B568-673898846521}" type="datetimeFigureOut">
              <a:rPr lang="en-IN" smtClean="0"/>
              <a:t>22-06-2024</a:t>
            </a:fld>
            <a:endParaRPr lang="en-IN"/>
          </a:p>
        </p:txBody>
      </p:sp>
      <p:sp>
        <p:nvSpPr>
          <p:cNvPr id="4" name="Footer Placeholder 3">
            <a:extLst>
              <a:ext uri="{FF2B5EF4-FFF2-40B4-BE49-F238E27FC236}">
                <a16:creationId xmlns:a16="http://schemas.microsoft.com/office/drawing/2014/main" id="{BE099C9E-B103-4608-B3C8-75D861603C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BFF951-5573-48C6-AD42-D626ABF1C082}"/>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28883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965A0-5805-4FF6-AFA1-6F2E6C594F6D}"/>
              </a:ext>
            </a:extLst>
          </p:cNvPr>
          <p:cNvSpPr>
            <a:spLocks noGrp="1"/>
          </p:cNvSpPr>
          <p:nvPr>
            <p:ph type="dt" sz="half" idx="10"/>
          </p:nvPr>
        </p:nvSpPr>
        <p:spPr/>
        <p:txBody>
          <a:bodyPr/>
          <a:lstStyle/>
          <a:p>
            <a:fld id="{CED66443-86DC-4677-B568-673898846521}" type="datetimeFigureOut">
              <a:rPr lang="en-IN" smtClean="0"/>
              <a:t>22-06-2024</a:t>
            </a:fld>
            <a:endParaRPr lang="en-IN"/>
          </a:p>
        </p:txBody>
      </p:sp>
      <p:sp>
        <p:nvSpPr>
          <p:cNvPr id="3" name="Footer Placeholder 2">
            <a:extLst>
              <a:ext uri="{FF2B5EF4-FFF2-40B4-BE49-F238E27FC236}">
                <a16:creationId xmlns:a16="http://schemas.microsoft.com/office/drawing/2014/main" id="{419012DA-3388-461F-8FB0-3EAB4FBE46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34F04E-AF5A-486F-B2BF-2C10E6ED448E}"/>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715942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8C94-AD81-4140-A72A-5A00D2469A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901423-0FCA-4CEF-B1DA-A4DD33E2C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9E9726-89C6-425C-A4B7-46CBC6CEC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BCF680-8B9F-494D-9D79-9DCFE38FFCD3}"/>
              </a:ext>
            </a:extLst>
          </p:cNvPr>
          <p:cNvSpPr>
            <a:spLocks noGrp="1"/>
          </p:cNvSpPr>
          <p:nvPr>
            <p:ph type="dt" sz="half" idx="10"/>
          </p:nvPr>
        </p:nvSpPr>
        <p:spPr/>
        <p:txBody>
          <a:bodyPr/>
          <a:lstStyle/>
          <a:p>
            <a:fld id="{CED66443-86DC-4677-B568-673898846521}" type="datetimeFigureOut">
              <a:rPr lang="en-IN" smtClean="0"/>
              <a:t>22-06-2024</a:t>
            </a:fld>
            <a:endParaRPr lang="en-IN"/>
          </a:p>
        </p:txBody>
      </p:sp>
      <p:sp>
        <p:nvSpPr>
          <p:cNvPr id="6" name="Footer Placeholder 5">
            <a:extLst>
              <a:ext uri="{FF2B5EF4-FFF2-40B4-BE49-F238E27FC236}">
                <a16:creationId xmlns:a16="http://schemas.microsoft.com/office/drawing/2014/main" id="{3DE44419-2D34-482C-B337-9B9CDC7F79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C65591-36BE-4232-A399-19B497B6DCD2}"/>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235500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8D74-3F8B-4C03-8E89-E2A98923C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475190-04B7-458D-8F74-1691FF3B6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9F2E5F-9E10-48D0-AC1C-77D48BEE5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AAA7AE-13D8-46CE-A58C-95A6020E0EC8}"/>
              </a:ext>
            </a:extLst>
          </p:cNvPr>
          <p:cNvSpPr>
            <a:spLocks noGrp="1"/>
          </p:cNvSpPr>
          <p:nvPr>
            <p:ph type="dt" sz="half" idx="10"/>
          </p:nvPr>
        </p:nvSpPr>
        <p:spPr/>
        <p:txBody>
          <a:bodyPr/>
          <a:lstStyle/>
          <a:p>
            <a:fld id="{CED66443-86DC-4677-B568-673898846521}" type="datetimeFigureOut">
              <a:rPr lang="en-IN" smtClean="0"/>
              <a:t>22-06-2024</a:t>
            </a:fld>
            <a:endParaRPr lang="en-IN"/>
          </a:p>
        </p:txBody>
      </p:sp>
      <p:sp>
        <p:nvSpPr>
          <p:cNvPr id="6" name="Footer Placeholder 5">
            <a:extLst>
              <a:ext uri="{FF2B5EF4-FFF2-40B4-BE49-F238E27FC236}">
                <a16:creationId xmlns:a16="http://schemas.microsoft.com/office/drawing/2014/main" id="{EDDEAB9E-0B55-4413-8D64-8BA7029272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E546E2-5E23-4DA2-AB1F-21EE2A60567F}"/>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16840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6D7087-C8AD-4A89-B701-5866175E9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1089C8-1A9A-4B72-AA71-2A36163CE8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C5DC46-93CD-4D78-9F9A-B846B1CC83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66443-86DC-4677-B568-673898846521}" type="datetimeFigureOut">
              <a:rPr lang="en-IN" smtClean="0"/>
              <a:t>22-06-2024</a:t>
            </a:fld>
            <a:endParaRPr lang="en-IN"/>
          </a:p>
        </p:txBody>
      </p:sp>
      <p:sp>
        <p:nvSpPr>
          <p:cNvPr id="5" name="Footer Placeholder 4">
            <a:extLst>
              <a:ext uri="{FF2B5EF4-FFF2-40B4-BE49-F238E27FC236}">
                <a16:creationId xmlns:a16="http://schemas.microsoft.com/office/drawing/2014/main" id="{A578037C-B482-45E9-821E-B03F0A4FE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257624-EE6A-4DE8-B946-2E950FA43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1FD71-186C-446C-982B-324BDB8BA5C6}" type="slidenum">
              <a:rPr lang="en-IN" smtClean="0"/>
              <a:t>‹#›</a:t>
            </a:fld>
            <a:endParaRPr lang="en-IN"/>
          </a:p>
        </p:txBody>
      </p:sp>
    </p:spTree>
    <p:extLst>
      <p:ext uri="{BB962C8B-B14F-4D97-AF65-F5344CB8AC3E}">
        <p14:creationId xmlns:p14="http://schemas.microsoft.com/office/powerpoint/2010/main" val="3729764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B2FBF-D72B-48D0-B899-86997158B514}"/>
              </a:ext>
            </a:extLst>
          </p:cNvPr>
          <p:cNvSpPr>
            <a:spLocks noGrp="1"/>
          </p:cNvSpPr>
          <p:nvPr>
            <p:ph type="ctrTitle"/>
          </p:nvPr>
        </p:nvSpPr>
        <p:spPr>
          <a:xfrm>
            <a:off x="699247" y="1853883"/>
            <a:ext cx="11123407" cy="2387600"/>
          </a:xfrm>
        </p:spPr>
        <p:txBody>
          <a:bodyPr>
            <a:normAutofit fontScale="90000"/>
          </a:bodyPr>
          <a:lstStyle/>
          <a:p>
            <a:br>
              <a:rPr lang="en-IN" dirty="0"/>
            </a:br>
            <a:r>
              <a:rPr lang="en-IN" b="1" dirty="0">
                <a:solidFill>
                  <a:srgbClr val="7030A0"/>
                </a:solidFill>
                <a:latin typeface="+mn-lt"/>
              </a:rPr>
              <a:t>CYBER GYAN VIRTUAL INTERNSHIP PROGRAM</a:t>
            </a:r>
            <a:br>
              <a:rPr lang="en-IN" b="1" dirty="0">
                <a:solidFill>
                  <a:srgbClr val="7030A0"/>
                </a:solidFill>
                <a:latin typeface="+mn-lt"/>
              </a:rPr>
            </a:br>
            <a:r>
              <a:rPr lang="en-IN" b="1" dirty="0">
                <a:solidFill>
                  <a:srgbClr val="FF0000"/>
                </a:solidFill>
                <a:latin typeface="+mn-lt"/>
              </a:rPr>
              <a:t>Centre for Development of Advanced Computing (CDAC), Noida</a:t>
            </a:r>
            <a:br>
              <a:rPr lang="en-IN" dirty="0"/>
            </a:br>
            <a:endParaRPr lang="en-IN" dirty="0"/>
          </a:p>
        </p:txBody>
      </p:sp>
      <p:sp>
        <p:nvSpPr>
          <p:cNvPr id="3" name="Subtitle 2">
            <a:extLst>
              <a:ext uri="{FF2B5EF4-FFF2-40B4-BE49-F238E27FC236}">
                <a16:creationId xmlns:a16="http://schemas.microsoft.com/office/drawing/2014/main" id="{25F3F978-7F15-4F28-9D3C-6B8BB85EC013}"/>
              </a:ext>
            </a:extLst>
          </p:cNvPr>
          <p:cNvSpPr>
            <a:spLocks noGrp="1"/>
          </p:cNvSpPr>
          <p:nvPr>
            <p:ph type="subTitle" idx="1"/>
          </p:nvPr>
        </p:nvSpPr>
        <p:spPr/>
        <p:txBody>
          <a:bodyPr/>
          <a:lstStyle/>
          <a:p>
            <a:r>
              <a:rPr lang="en-IN" sz="3200" b="1" u="sng" dirty="0">
                <a:solidFill>
                  <a:schemeClr val="accent1">
                    <a:lumMod val="75000"/>
                  </a:schemeClr>
                </a:solidFill>
              </a:rPr>
              <a:t>Submitted By:</a:t>
            </a:r>
            <a:endParaRPr lang="en-IN" sz="3200" b="1" dirty="0">
              <a:solidFill>
                <a:schemeClr val="accent1">
                  <a:lumMod val="75000"/>
                </a:schemeClr>
              </a:solidFill>
            </a:endParaRPr>
          </a:p>
          <a:p>
            <a:r>
              <a:rPr lang="en-IN" sz="2800" b="1" dirty="0">
                <a:solidFill>
                  <a:srgbClr val="00B050"/>
                </a:solidFill>
              </a:rPr>
              <a:t>Tanisha Prakash</a:t>
            </a:r>
          </a:p>
          <a:p>
            <a:r>
              <a:rPr lang="en-IN" sz="2800" b="1" dirty="0">
                <a:solidFill>
                  <a:srgbClr val="00B050"/>
                </a:solidFill>
              </a:rPr>
              <a:t>Project Trainee, (May-June) 2024</a:t>
            </a:r>
          </a:p>
          <a:p>
            <a:endParaRPr lang="en-IN" dirty="0"/>
          </a:p>
        </p:txBody>
      </p:sp>
    </p:spTree>
    <p:extLst>
      <p:ext uri="{BB962C8B-B14F-4D97-AF65-F5344CB8AC3E}">
        <p14:creationId xmlns:p14="http://schemas.microsoft.com/office/powerpoint/2010/main" val="2684957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E909-9657-4C07-9973-C30CC2B2B266}"/>
              </a:ext>
            </a:extLst>
          </p:cNvPr>
          <p:cNvSpPr>
            <a:spLocks noGrp="1"/>
          </p:cNvSpPr>
          <p:nvPr>
            <p:ph type="title"/>
          </p:nvPr>
        </p:nvSpPr>
        <p:spPr/>
        <p:txBody>
          <a:bodyPr>
            <a:normAutofit/>
          </a:bodyPr>
          <a:lstStyle/>
          <a:p>
            <a:pPr algn="ctr"/>
            <a:r>
              <a:rPr lang="en-US" b="1" dirty="0">
                <a:solidFill>
                  <a:schemeClr val="accent1">
                    <a:lumMod val="75000"/>
                  </a:schemeClr>
                </a:solidFill>
                <a:latin typeface="+mn-lt"/>
              </a:rPr>
              <a:t>HOW TO PREVENT RANSOMWARE ATTACKS?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0EA6CD7B-8113-43C5-9F98-8235D99268D7}"/>
              </a:ext>
            </a:extLst>
          </p:cNvPr>
          <p:cNvSpPr>
            <a:spLocks noGrp="1"/>
          </p:cNvSpPr>
          <p:nvPr>
            <p:ph idx="1"/>
          </p:nvPr>
        </p:nvSpPr>
        <p:spPr/>
        <p:txBody>
          <a:bodyPr>
            <a:normAutofit fontScale="77500" lnSpcReduction="20000"/>
          </a:bodyPr>
          <a:lstStyle/>
          <a:p>
            <a:r>
              <a:rPr lang="en-US" b="1" dirty="0">
                <a:latin typeface="Times New Roman" panose="02020603050405020304" pitchFamily="18" charset="0"/>
                <a:cs typeface="Times New Roman" panose="02020603050405020304" pitchFamily="18" charset="0"/>
              </a:rPr>
              <a:t>Back Up Your Data: </a:t>
            </a:r>
            <a:r>
              <a:rPr lang="en-US" dirty="0">
                <a:latin typeface="Times New Roman" panose="02020603050405020304" pitchFamily="18" charset="0"/>
                <a:cs typeface="Times New Roman" panose="02020603050405020304" pitchFamily="18" charset="0"/>
              </a:rPr>
              <a:t>Regularly back up your files to the cloud and an external hard drive. If infected, you can restore your system from these backups.</a:t>
            </a:r>
          </a:p>
          <a:p>
            <a:r>
              <a:rPr lang="en-US" b="1" dirty="0">
                <a:latin typeface="Times New Roman" panose="02020603050405020304" pitchFamily="18" charset="0"/>
                <a:cs typeface="Times New Roman" panose="02020603050405020304" pitchFamily="18" charset="0"/>
              </a:rPr>
              <a:t>Secure Your Backups</a:t>
            </a:r>
            <a:r>
              <a:rPr lang="en-US" dirty="0">
                <a:latin typeface="Times New Roman" panose="02020603050405020304" pitchFamily="18" charset="0"/>
                <a:cs typeface="Times New Roman" panose="02020603050405020304" pitchFamily="18" charset="0"/>
              </a:rPr>
              <a:t>: Ensure backups are not accessible from the systems they are backing up to prevent ransomware from encrypting or deleting them.</a:t>
            </a:r>
          </a:p>
          <a:p>
            <a:r>
              <a:rPr lang="en-US" b="1" dirty="0">
                <a:latin typeface="Times New Roman" panose="02020603050405020304" pitchFamily="18" charset="0"/>
                <a:cs typeface="Times New Roman" panose="02020603050405020304" pitchFamily="18" charset="0"/>
              </a:rPr>
              <a:t>Use Security Software: </a:t>
            </a:r>
            <a:r>
              <a:rPr lang="en-US" dirty="0">
                <a:latin typeface="Times New Roman" panose="02020603050405020304" pitchFamily="18" charset="0"/>
                <a:cs typeface="Times New Roman" panose="02020603050405020304" pitchFamily="18" charset="0"/>
              </a:rPr>
              <a:t>Protect all devices with comprehensive security software and keep it updated to patch vulnerabilities.</a:t>
            </a:r>
          </a:p>
          <a:p>
            <a:r>
              <a:rPr lang="en-US" b="1" dirty="0">
                <a:latin typeface="Times New Roman" panose="02020603050405020304" pitchFamily="18" charset="0"/>
                <a:cs typeface="Times New Roman" panose="02020603050405020304" pitchFamily="18" charset="0"/>
              </a:rPr>
              <a:t>Practice Safe Surfing: </a:t>
            </a:r>
            <a:r>
              <a:rPr lang="en-US" dirty="0">
                <a:latin typeface="Times New Roman" panose="02020603050405020304" pitchFamily="18" charset="0"/>
                <a:cs typeface="Times New Roman" panose="02020603050405020304" pitchFamily="18" charset="0"/>
              </a:rPr>
              <a:t>Be cautious with emails, texts, and downloads. Only interact with trusted sources to avoid social engineering attacks.</a:t>
            </a:r>
          </a:p>
          <a:p>
            <a:r>
              <a:rPr lang="en-US" b="1" dirty="0">
                <a:latin typeface="Times New Roman" panose="02020603050405020304" pitchFamily="18" charset="0"/>
                <a:cs typeface="Times New Roman" panose="02020603050405020304" pitchFamily="18" charset="0"/>
              </a:rPr>
              <a:t>Use Secure Networks</a:t>
            </a:r>
            <a:r>
              <a:rPr lang="en-US" dirty="0">
                <a:latin typeface="Times New Roman" panose="02020603050405020304" pitchFamily="18" charset="0"/>
                <a:cs typeface="Times New Roman" panose="02020603050405020304" pitchFamily="18" charset="0"/>
              </a:rPr>
              <a:t>: Avoid public Wi-Fi. Use a VPN for secure internet connections wherever you are.</a:t>
            </a:r>
          </a:p>
          <a:p>
            <a:r>
              <a:rPr lang="en-US" b="1" dirty="0">
                <a:latin typeface="Times New Roman" panose="02020603050405020304" pitchFamily="18" charset="0"/>
                <a:cs typeface="Times New Roman" panose="02020603050405020304" pitchFamily="18" charset="0"/>
              </a:rPr>
              <a:t>Stay Informed: </a:t>
            </a:r>
            <a:r>
              <a:rPr lang="en-US" dirty="0">
                <a:latin typeface="Times New Roman" panose="02020603050405020304" pitchFamily="18" charset="0"/>
                <a:cs typeface="Times New Roman" panose="02020603050405020304" pitchFamily="18" charset="0"/>
              </a:rPr>
              <a:t>Keep up with the latest ransomware threats and available decryption tools.</a:t>
            </a:r>
          </a:p>
          <a:p>
            <a:r>
              <a:rPr lang="en-US" b="1" dirty="0">
                <a:latin typeface="Times New Roman" panose="02020603050405020304" pitchFamily="18" charset="0"/>
                <a:cs typeface="Times New Roman" panose="02020603050405020304" pitchFamily="18" charset="0"/>
              </a:rPr>
              <a:t>Implement Security Awareness: </a:t>
            </a:r>
            <a:r>
              <a:rPr lang="en-US" dirty="0">
                <a:latin typeface="Times New Roman" panose="02020603050405020304" pitchFamily="18" charset="0"/>
                <a:cs typeface="Times New Roman" panose="02020603050405020304" pitchFamily="18" charset="0"/>
              </a:rPr>
              <a:t>Regularly train and test your organization on security practices to avoid phishing and social engineering attacks.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433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E909-9657-4C07-9973-C30CC2B2B266}"/>
              </a:ext>
            </a:extLst>
          </p:cNvPr>
          <p:cNvSpPr>
            <a:spLocks noGrp="1"/>
          </p:cNvSpPr>
          <p:nvPr>
            <p:ph type="title"/>
          </p:nvPr>
        </p:nvSpPr>
        <p:spPr/>
        <p:txBody>
          <a:bodyPr>
            <a:normAutofit/>
          </a:bodyPr>
          <a:lstStyle/>
          <a:p>
            <a:pPr algn="ctr"/>
            <a:r>
              <a:rPr lang="en-US" b="1" dirty="0">
                <a:solidFill>
                  <a:schemeClr val="accent1">
                    <a:lumMod val="75000"/>
                  </a:schemeClr>
                </a:solidFill>
                <a:latin typeface="+mn-lt"/>
              </a:rPr>
              <a:t>Median Dwell Time for Ransomware Attacks (in Days)</a:t>
            </a:r>
            <a:endParaRPr lang="en-IN" b="1" dirty="0">
              <a:solidFill>
                <a:schemeClr val="accent1">
                  <a:lumMod val="75000"/>
                </a:schemeClr>
              </a:solidFill>
              <a:latin typeface="+mn-lt"/>
            </a:endParaRPr>
          </a:p>
        </p:txBody>
      </p:sp>
      <p:pic>
        <p:nvPicPr>
          <p:cNvPr id="5122" name="Picture 2">
            <a:extLst>
              <a:ext uri="{FF2B5EF4-FFF2-40B4-BE49-F238E27FC236}">
                <a16:creationId xmlns:a16="http://schemas.microsoft.com/office/drawing/2014/main" id="{B366225E-C037-B744-A368-67DBD8CFFB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2885" y="2539218"/>
            <a:ext cx="10515600" cy="17795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AD7FFD5-A5D1-7D16-3839-A9CAB672FC98}"/>
              </a:ext>
            </a:extLst>
          </p:cNvPr>
          <p:cNvSpPr txBox="1"/>
          <p:nvPr/>
        </p:nvSpPr>
        <p:spPr>
          <a:xfrm>
            <a:off x="1253412" y="4791010"/>
            <a:ext cx="9554547" cy="646331"/>
          </a:xfrm>
          <a:prstGeom prst="rect">
            <a:avLst/>
          </a:prstGeom>
          <a:noFill/>
        </p:spPr>
        <p:txBody>
          <a:bodyPr wrap="square">
            <a:spAutoFit/>
          </a:bodyPr>
          <a:lstStyle/>
          <a:p>
            <a:r>
              <a:rPr lang="en-US" b="0" i="1" dirty="0">
                <a:solidFill>
                  <a:srgbClr val="212529"/>
                </a:solidFill>
                <a:effectLst/>
                <a:highlight>
                  <a:srgbClr val="FFFFFF"/>
                </a:highlight>
                <a:latin typeface="Times New Roman" panose="02020603050405020304" pitchFamily="18" charset="0"/>
                <a:cs typeface="Times New Roman" panose="02020603050405020304" pitchFamily="18" charset="0"/>
              </a:rPr>
              <a:t>The median dwell time for ransomware attacks is 72.75 days, in comparison to all threats at 56 days (including ransomware).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180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0CBAF-CF99-43FF-8DB2-AE143F4C799E}"/>
              </a:ext>
            </a:extLst>
          </p:cNvPr>
          <p:cNvSpPr>
            <a:spLocks noGrp="1"/>
          </p:cNvSpPr>
          <p:nvPr>
            <p:ph idx="1"/>
          </p:nvPr>
        </p:nvSpPr>
        <p:spPr>
          <a:xfrm>
            <a:off x="838200" y="882127"/>
            <a:ext cx="10515600" cy="5294836"/>
          </a:xfrm>
        </p:spPr>
        <p:txBody>
          <a:bodyPr>
            <a:normAutofit/>
          </a:bodyPr>
          <a:lstStyle/>
          <a:p>
            <a:pPr marL="0" indent="0" algn="ctr">
              <a:buNone/>
            </a:pPr>
            <a:endParaRPr lang="en-IN" sz="6000" b="1" dirty="0">
              <a:solidFill>
                <a:srgbClr val="FF0000"/>
              </a:solidFill>
              <a:effectLst>
                <a:outerShdw blurRad="38100" dist="38100" dir="2700000" algn="tl">
                  <a:srgbClr val="000000">
                    <a:alpha val="43137"/>
                  </a:srgbClr>
                </a:outerShdw>
              </a:effectLst>
            </a:endParaRPr>
          </a:p>
          <a:p>
            <a:pPr marL="0" indent="0" algn="ctr">
              <a:buNone/>
            </a:pPr>
            <a:r>
              <a:rPr lang="en-IN" sz="7200" b="1" dirty="0">
                <a:solidFill>
                  <a:srgbClr val="FF0000"/>
                </a:solidFill>
                <a:effectLst>
                  <a:outerShdw blurRad="38100" dist="38100" dir="2700000" algn="tl">
                    <a:srgbClr val="000000">
                      <a:alpha val="43137"/>
                    </a:srgbClr>
                  </a:outerShdw>
                </a:effectLst>
              </a:rPr>
              <a:t>THANKYOU</a:t>
            </a:r>
          </a:p>
        </p:txBody>
      </p:sp>
    </p:spTree>
    <p:extLst>
      <p:ext uri="{BB962C8B-B14F-4D97-AF65-F5344CB8AC3E}">
        <p14:creationId xmlns:p14="http://schemas.microsoft.com/office/powerpoint/2010/main" val="1880524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FE9DE-B4DD-4375-A7C7-42894A763DFE}"/>
              </a:ext>
            </a:extLst>
          </p:cNvPr>
          <p:cNvSpPr>
            <a:spLocks noGrp="1"/>
          </p:cNvSpPr>
          <p:nvPr>
            <p:ph idx="1"/>
          </p:nvPr>
        </p:nvSpPr>
        <p:spPr>
          <a:xfrm>
            <a:off x="838200" y="570155"/>
            <a:ext cx="10515600" cy="5606808"/>
          </a:xfrm>
        </p:spPr>
        <p:txBody>
          <a:bodyPr>
            <a:normAutofit/>
          </a:bodyPr>
          <a:lstStyle/>
          <a:p>
            <a:pPr marL="0" indent="0" algn="ctr">
              <a:buNone/>
            </a:pPr>
            <a:endParaRPr lang="en-IN" sz="5400" b="1" dirty="0">
              <a:solidFill>
                <a:schemeClr val="accent1">
                  <a:lumMod val="75000"/>
                </a:schemeClr>
              </a:solidFill>
            </a:endParaRPr>
          </a:p>
          <a:p>
            <a:pPr marL="0" indent="0" algn="ctr">
              <a:buNone/>
            </a:pPr>
            <a:r>
              <a:rPr lang="en-IN" sz="5400" b="1" dirty="0">
                <a:solidFill>
                  <a:schemeClr val="accent1">
                    <a:lumMod val="75000"/>
                  </a:schemeClr>
                </a:solidFill>
              </a:rPr>
              <a:t>TOPIC NAME</a:t>
            </a:r>
            <a:endParaRPr lang="en-IN" sz="5400" dirty="0"/>
          </a:p>
        </p:txBody>
      </p:sp>
      <p:sp>
        <p:nvSpPr>
          <p:cNvPr id="2" name="TextBox 1">
            <a:extLst>
              <a:ext uri="{FF2B5EF4-FFF2-40B4-BE49-F238E27FC236}">
                <a16:creationId xmlns:a16="http://schemas.microsoft.com/office/drawing/2014/main" id="{888F5C38-81FD-AD69-E20C-B456D779779F}"/>
              </a:ext>
            </a:extLst>
          </p:cNvPr>
          <p:cNvSpPr txBox="1"/>
          <p:nvPr/>
        </p:nvSpPr>
        <p:spPr>
          <a:xfrm>
            <a:off x="1595533" y="3087254"/>
            <a:ext cx="9535886" cy="76944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en-US" sz="4400" dirty="0"/>
              <a:t>BUILDING A RANSOMWARE  SIMULATOR</a:t>
            </a:r>
            <a:endParaRPr lang="en-IN" sz="4400" dirty="0"/>
          </a:p>
        </p:txBody>
      </p:sp>
      <p:pic>
        <p:nvPicPr>
          <p:cNvPr id="1026" name="Picture 2" descr="Virus Computer PNG Transparent Images Free Download | Vector Files | Pngtree">
            <a:extLst>
              <a:ext uri="{FF2B5EF4-FFF2-40B4-BE49-F238E27FC236}">
                <a16:creationId xmlns:a16="http://schemas.microsoft.com/office/drawing/2014/main" id="{9882A481-3FC5-3624-CC8B-AB88A45094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9079" cy="2901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83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6E0E-17C8-4F9D-BD09-4258FF437AD0}"/>
              </a:ext>
            </a:extLst>
          </p:cNvPr>
          <p:cNvSpPr>
            <a:spLocks noGrp="1"/>
          </p:cNvSpPr>
          <p:nvPr>
            <p:ph type="title"/>
          </p:nvPr>
        </p:nvSpPr>
        <p:spPr/>
        <p:txBody>
          <a:bodyPr>
            <a:normAutofit/>
          </a:bodyPr>
          <a:lstStyle/>
          <a:p>
            <a:pPr algn="ctr"/>
            <a:r>
              <a:rPr lang="en-IN" sz="5400" b="1" dirty="0">
                <a:solidFill>
                  <a:schemeClr val="accent1">
                    <a:lumMod val="75000"/>
                  </a:schemeClr>
                </a:solidFill>
                <a:latin typeface="+mn-lt"/>
              </a:rPr>
              <a:t>PROBLEM STATEMENT</a:t>
            </a:r>
          </a:p>
        </p:txBody>
      </p:sp>
      <p:sp>
        <p:nvSpPr>
          <p:cNvPr id="3" name="Content Placeholder 2">
            <a:extLst>
              <a:ext uri="{FF2B5EF4-FFF2-40B4-BE49-F238E27FC236}">
                <a16:creationId xmlns:a16="http://schemas.microsoft.com/office/drawing/2014/main" id="{1D75E085-D0A6-44B0-871E-FA75FA7EDE96}"/>
              </a:ext>
            </a:extLst>
          </p:cNvPr>
          <p:cNvSpPr>
            <a:spLocks noGrp="1"/>
          </p:cNvSpPr>
          <p:nvPr>
            <p:ph idx="1"/>
          </p:nvPr>
        </p:nvSpPr>
        <p:spPr>
          <a:xfrm>
            <a:off x="838200" y="2245503"/>
            <a:ext cx="10515600" cy="2046579"/>
          </a:xfrm>
        </p:spPr>
        <p:txBody>
          <a:bodyPr/>
          <a:lstStyle/>
          <a:p>
            <a:pPr marL="0" indent="0">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Building a Ransomware Simulator: Design, build &amp; encrypts a test file and displays a ransom message on VM. The project aims to develop a program that mimics the behaviour of ransomware, but without causing any actual harm. The program will simulate the encryption process, displaying a ransom note, and potentially disabling functionalities to test security measures and user awareness.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050" name="Picture 2" descr="laptop virus Icon - Free PNG &amp; SVG 1015296 - Noun Project">
            <a:extLst>
              <a:ext uri="{FF2B5EF4-FFF2-40B4-BE49-F238E27FC236}">
                <a16:creationId xmlns:a16="http://schemas.microsoft.com/office/drawing/2014/main" id="{C4FB3159-DA05-2F56-1941-FABDE448B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5663" y="34290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986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F1AF-BE34-4539-882C-09C1DC9612E4}"/>
              </a:ext>
            </a:extLst>
          </p:cNvPr>
          <p:cNvSpPr>
            <a:spLocks noGrp="1"/>
          </p:cNvSpPr>
          <p:nvPr>
            <p:ph type="title"/>
          </p:nvPr>
        </p:nvSpPr>
        <p:spPr/>
        <p:txBody>
          <a:bodyPr>
            <a:normAutofit/>
          </a:bodyPr>
          <a:lstStyle/>
          <a:p>
            <a:pPr algn="ctr"/>
            <a:r>
              <a:rPr lang="en-IN" sz="5400" b="1" dirty="0">
                <a:solidFill>
                  <a:schemeClr val="accent1">
                    <a:lumMod val="75000"/>
                  </a:schemeClr>
                </a:solidFill>
                <a:latin typeface="+mn-lt"/>
              </a:rPr>
              <a:t>TECHNOLOGY/TOOLS TO BE USED</a:t>
            </a:r>
          </a:p>
        </p:txBody>
      </p:sp>
      <p:sp>
        <p:nvSpPr>
          <p:cNvPr id="3" name="Content Placeholder 2">
            <a:extLst>
              <a:ext uri="{FF2B5EF4-FFF2-40B4-BE49-F238E27FC236}">
                <a16:creationId xmlns:a16="http://schemas.microsoft.com/office/drawing/2014/main" id="{C3133650-9D88-4CAC-A4E6-CF1C7260C621}"/>
              </a:ext>
            </a:extLst>
          </p:cNvPr>
          <p:cNvSpPr>
            <a:spLocks noGrp="1"/>
          </p:cNvSpPr>
          <p:nvPr>
            <p:ph idx="1"/>
          </p:nvPr>
        </p:nvSpPr>
        <p:spPr/>
        <p:txBody>
          <a:bodyPr>
            <a:normAutofit fontScale="62500" lnSpcReduction="20000"/>
          </a:bodyPr>
          <a:lstStyle/>
          <a:p>
            <a:pPr indent="0" algn="just">
              <a:lnSpc>
                <a:spcPct val="107000"/>
              </a:lnSpc>
              <a:buNone/>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Creating a ransomware simulator involves using various tools and technologies to mimic the behaviour of real ransomware while ensuring no actual harm is caused to the user's data. Here are some tools and technologies used in this project:</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IN" sz="26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Programming language:</a:t>
            </a:r>
            <a:r>
              <a:rPr lang="en-IN" sz="2600" b="1"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600" u="sng"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685800" algn="just">
              <a:lnSpc>
                <a:spcPct val="107000"/>
              </a:lnSpc>
            </a:pPr>
            <a:r>
              <a:rPr lang="en-IN" sz="2600" b="1" dirty="0">
                <a:effectLst/>
                <a:latin typeface="Times New Roman" panose="02020603050405020304" pitchFamily="18" charset="0"/>
                <a:ea typeface="Calibri" panose="020F0502020204030204" pitchFamily="34" charset="0"/>
                <a:cs typeface="Times New Roman" panose="02020603050405020304" pitchFamily="18" charset="0"/>
              </a:rPr>
              <a:t>- Python </a:t>
            </a: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is used due to its simplicity and powerful libraries for file manipulation, encryption, and GUI development.</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6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Frameworks and Libraries: </a:t>
            </a:r>
            <a:endParaRPr lang="en-IN" sz="2600" u="sng"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685800" algn="just">
              <a:lnSpc>
                <a:spcPct val="107000"/>
              </a:lnSpc>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 Cryptography library: </a:t>
            </a:r>
            <a:r>
              <a:rPr lang="en-IN" sz="2600" b="1" dirty="0" err="1">
                <a:effectLst/>
                <a:latin typeface="Times New Roman" panose="02020603050405020304" pitchFamily="18" charset="0"/>
                <a:ea typeface="Calibri" panose="020F0502020204030204" pitchFamily="34" charset="0"/>
                <a:cs typeface="Times New Roman" panose="02020603050405020304" pitchFamily="18" charset="0"/>
              </a:rPr>
              <a:t>PyCryptodome</a:t>
            </a: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 (Python library) provides cryptographic functions including encryption and decryption.</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685800" algn="just">
              <a:lnSpc>
                <a:spcPct val="107000"/>
              </a:lnSpc>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-File Manipulation Libraries: </a:t>
            </a:r>
            <a:r>
              <a:rPr lang="en-IN" sz="2600" b="1" dirty="0" err="1">
                <a:effectLst/>
                <a:latin typeface="Times New Roman" panose="02020603050405020304" pitchFamily="18" charset="0"/>
                <a:ea typeface="Calibri" panose="020F0502020204030204" pitchFamily="34" charset="0"/>
                <a:cs typeface="Times New Roman" panose="02020603050405020304" pitchFamily="18" charset="0"/>
              </a:rPr>
              <a:t>os</a:t>
            </a:r>
            <a:r>
              <a:rPr lang="en-IN" sz="2600" b="1"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2600" b="1" dirty="0" err="1">
                <a:effectLst/>
                <a:latin typeface="Times New Roman" panose="02020603050405020304" pitchFamily="18" charset="0"/>
                <a:ea typeface="Calibri" panose="020F0502020204030204" pitchFamily="34" charset="0"/>
                <a:cs typeface="Times New Roman" panose="02020603050405020304" pitchFamily="18" charset="0"/>
              </a:rPr>
              <a:t>shutil</a:t>
            </a:r>
            <a:r>
              <a:rPr lang="en-IN" sz="2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Python library) are used for file and directory operations like renaming and moving files.</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685800" algn="just">
              <a:lnSpc>
                <a:spcPct val="107000"/>
              </a:lnSpc>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-GUI Development: </a:t>
            </a:r>
            <a:r>
              <a:rPr lang="en-IN" sz="2600" b="1" dirty="0" err="1">
                <a:effectLst/>
                <a:latin typeface="Times New Roman" panose="02020603050405020304" pitchFamily="18" charset="0"/>
                <a:ea typeface="Calibri" panose="020F0502020204030204" pitchFamily="34" charset="0"/>
                <a:cs typeface="Times New Roman" panose="02020603050405020304" pitchFamily="18" charset="0"/>
              </a:rPr>
              <a:t>Tkinter</a:t>
            </a:r>
            <a:r>
              <a:rPr lang="en-IN" sz="2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(Python library)</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685800" algn="just">
              <a:lnSpc>
                <a:spcPct val="107000"/>
              </a:lnSpc>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-Image Processing: Pillow (Python library) is used to add image processing capabilities.</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Tools:</a:t>
            </a:r>
            <a:endParaRPr lang="en-IN" sz="2600" u="sng"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685800" algn="just">
              <a:lnSpc>
                <a:spcPct val="107000"/>
              </a:lnSpc>
              <a:spcAft>
                <a:spcPts val="800"/>
              </a:spcAf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-Development Environment: </a:t>
            </a:r>
            <a:r>
              <a:rPr lang="en-IN" sz="2600" b="1" dirty="0">
                <a:effectLst/>
                <a:latin typeface="Times New Roman" panose="02020603050405020304" pitchFamily="18" charset="0"/>
                <a:ea typeface="Calibri" panose="020F0502020204030204" pitchFamily="34" charset="0"/>
                <a:cs typeface="Times New Roman" panose="02020603050405020304" pitchFamily="18" charset="0"/>
              </a:rPr>
              <a:t>Visual Studio Code</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15745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410F-B9F5-47F2-A0C9-3ECBB887D9B9}"/>
              </a:ext>
            </a:extLst>
          </p:cNvPr>
          <p:cNvSpPr>
            <a:spLocks noGrp="1"/>
          </p:cNvSpPr>
          <p:nvPr>
            <p:ph type="title"/>
          </p:nvPr>
        </p:nvSpPr>
        <p:spPr/>
        <p:txBody>
          <a:bodyPr>
            <a:normAutofit/>
          </a:bodyPr>
          <a:lstStyle/>
          <a:p>
            <a:pPr algn="ctr"/>
            <a:r>
              <a:rPr lang="en-US" b="1" dirty="0">
                <a:solidFill>
                  <a:schemeClr val="accent1">
                    <a:lumMod val="75000"/>
                  </a:schemeClr>
                </a:solidFill>
                <a:latin typeface="+mn-lt"/>
              </a:rPr>
              <a:t>WHAT IS RANSOMWARE?</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F2468FB3-9719-448B-9ACC-929397752B9F}"/>
              </a:ext>
            </a:extLst>
          </p:cNvPr>
          <p:cNvSpPr>
            <a:spLocks noGrp="1"/>
          </p:cNvSpPr>
          <p:nvPr>
            <p:ph idx="1"/>
          </p:nvPr>
        </p:nvSpPr>
        <p:spPr>
          <a:xfrm>
            <a:off x="838200" y="1825625"/>
            <a:ext cx="7400732" cy="43513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Ransomware is malware that employs encryption to hold a victim’s information at ransom. A user or organization’s critical data is encrypted so that they cannot access files, databases, or applications. A ransom is then demanded to provide access. </a:t>
            </a:r>
          </a:p>
          <a:p>
            <a:pPr marL="0" indent="0">
              <a:buNone/>
            </a:pPr>
            <a:r>
              <a:rPr lang="en-US" sz="2000" dirty="0">
                <a:latin typeface="Times New Roman" panose="02020603050405020304" pitchFamily="18" charset="0"/>
                <a:cs typeface="Times New Roman" panose="02020603050405020304" pitchFamily="18" charset="0"/>
              </a:rPr>
              <a:t>Ransomware is often designed to spread across a network and target database and file servers, and can thus quickly paralyze an entire organization.</a:t>
            </a:r>
          </a:p>
          <a:p>
            <a:pPr marL="0" indent="0">
              <a:buNone/>
            </a:pPr>
            <a:r>
              <a:rPr lang="en-US" sz="2000" dirty="0">
                <a:latin typeface="Times New Roman" panose="02020603050405020304" pitchFamily="18" charset="0"/>
                <a:cs typeface="Times New Roman" panose="02020603050405020304" pitchFamily="18" charset="0"/>
              </a:rPr>
              <a:t> It is a growing threat, generating billions of dollars in payments to cybercriminals and inflicting significant damage and expenses for businesses and governmental organizations.</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3074" name="Picture 2" descr="Hacker Png Images - Free Download on Freepik">
            <a:extLst>
              <a:ext uri="{FF2B5EF4-FFF2-40B4-BE49-F238E27FC236}">
                <a16:creationId xmlns:a16="http://schemas.microsoft.com/office/drawing/2014/main" id="{897D9B69-07D9-ED20-72A6-330BAF6EA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8932" y="1529395"/>
            <a:ext cx="3646712" cy="3799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57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410F-B9F5-47F2-A0C9-3ECBB887D9B9}"/>
              </a:ext>
            </a:extLst>
          </p:cNvPr>
          <p:cNvSpPr>
            <a:spLocks noGrp="1"/>
          </p:cNvSpPr>
          <p:nvPr>
            <p:ph type="title"/>
          </p:nvPr>
        </p:nvSpPr>
        <p:spPr/>
        <p:txBody>
          <a:bodyPr>
            <a:normAutofit/>
          </a:bodyPr>
          <a:lstStyle/>
          <a:p>
            <a:pPr algn="ctr"/>
            <a:r>
              <a:rPr lang="en-US" b="1" dirty="0">
                <a:solidFill>
                  <a:schemeClr val="accent1">
                    <a:lumMod val="75000"/>
                  </a:schemeClr>
                </a:solidFill>
                <a:latin typeface="+mn-lt"/>
              </a:rPr>
              <a:t>TYPES OF RANSOMWARE</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F2468FB3-9719-448B-9ACC-929397752B9F}"/>
              </a:ext>
            </a:extLst>
          </p:cNvPr>
          <p:cNvSpPr>
            <a:spLocks noGrp="1"/>
          </p:cNvSpPr>
          <p:nvPr>
            <p:ph idx="1"/>
          </p:nvPr>
        </p:nvSpPr>
        <p:spPr/>
        <p:txBody>
          <a:bodyPr>
            <a:normAutofit/>
          </a:bodyPr>
          <a:lstStyle/>
          <a:p>
            <a:pPr marL="0" indent="0" algn="l">
              <a:buNone/>
            </a:pPr>
            <a:r>
              <a:rPr lang="en-US" sz="1600" b="0" i="0" dirty="0">
                <a:solidFill>
                  <a:srgbClr val="000000"/>
                </a:solidFill>
                <a:effectLst/>
                <a:highlight>
                  <a:srgbClr val="FFFFFF"/>
                </a:highlight>
                <a:latin typeface="Times New Roman" panose="02020603050405020304" pitchFamily="18" charset="0"/>
                <a:cs typeface="Times New Roman" panose="02020603050405020304" pitchFamily="18" charset="0"/>
              </a:rPr>
              <a:t>The most common </a:t>
            </a:r>
            <a:r>
              <a:rPr lang="en-US" sz="1600" b="1" i="0" dirty="0">
                <a:solidFill>
                  <a:srgbClr val="000000"/>
                </a:solidFill>
                <a:effectLst/>
                <a:highlight>
                  <a:srgbClr val="FFFFFF"/>
                </a:highlight>
                <a:latin typeface="Times New Roman" panose="02020603050405020304" pitchFamily="18" charset="0"/>
                <a:cs typeface="Times New Roman" panose="02020603050405020304" pitchFamily="18" charset="0"/>
              </a:rPr>
              <a:t>types of ransomware</a:t>
            </a:r>
            <a:r>
              <a:rPr lang="en-US" sz="1600" b="0" i="0" dirty="0">
                <a:solidFill>
                  <a:srgbClr val="000000"/>
                </a:solidFill>
                <a:effectLst/>
                <a:highlight>
                  <a:srgbClr val="FFFFFF"/>
                </a:highlight>
                <a:latin typeface="Times New Roman" panose="02020603050405020304" pitchFamily="18" charset="0"/>
                <a:cs typeface="Times New Roman" panose="02020603050405020304" pitchFamily="18" charset="0"/>
              </a:rPr>
              <a:t> include:</a:t>
            </a:r>
          </a:p>
          <a:p>
            <a:pPr algn="l"/>
            <a:r>
              <a:rPr lang="en-US" sz="1600" b="1" i="0" dirty="0">
                <a:solidFill>
                  <a:srgbClr val="292929"/>
                </a:solidFill>
                <a:effectLst/>
                <a:highlight>
                  <a:srgbClr val="FFFFFF"/>
                </a:highlight>
                <a:latin typeface="Times New Roman" panose="02020603050405020304" pitchFamily="18" charset="0"/>
                <a:cs typeface="Times New Roman" panose="02020603050405020304" pitchFamily="18" charset="0"/>
              </a:rPr>
              <a:t>Crypto Ransomware or Encryptors : </a:t>
            </a:r>
            <a:r>
              <a:rPr lang="en-US" sz="16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Encyrptors</a:t>
            </a:r>
            <a:r>
              <a:rPr lang="en-US" sz="1600" b="0" i="0" dirty="0">
                <a:solidFill>
                  <a:srgbClr val="000000"/>
                </a:solidFill>
                <a:effectLst/>
                <a:highlight>
                  <a:srgbClr val="FFFFFF"/>
                </a:highlight>
                <a:latin typeface="Times New Roman" panose="02020603050405020304" pitchFamily="18" charset="0"/>
                <a:cs typeface="Times New Roman" panose="02020603050405020304" pitchFamily="18" charset="0"/>
              </a:rPr>
              <a:t> are one of the most well-known and damaging variants. This type encrypts the files and data within a system, making the content inaccessible without a decryption key.</a:t>
            </a:r>
          </a:p>
          <a:p>
            <a:pPr algn="l"/>
            <a:r>
              <a:rPr lang="en-US" sz="1600" b="1" i="0" dirty="0">
                <a:solidFill>
                  <a:srgbClr val="292929"/>
                </a:solidFill>
                <a:effectLst/>
                <a:highlight>
                  <a:srgbClr val="FFFFFF"/>
                </a:highlight>
                <a:latin typeface="Times New Roman" panose="02020603050405020304" pitchFamily="18" charset="0"/>
                <a:cs typeface="Times New Roman" panose="02020603050405020304" pitchFamily="18" charset="0"/>
              </a:rPr>
              <a:t>Lockers : </a:t>
            </a:r>
            <a:r>
              <a:rPr lang="en-US" sz="1600" b="0" i="0" dirty="0">
                <a:solidFill>
                  <a:srgbClr val="000000"/>
                </a:solidFill>
                <a:effectLst/>
                <a:highlight>
                  <a:srgbClr val="FFFFFF"/>
                </a:highlight>
                <a:latin typeface="Times New Roman" panose="02020603050405020304" pitchFamily="18" charset="0"/>
                <a:cs typeface="Times New Roman" panose="02020603050405020304" pitchFamily="18" charset="0"/>
              </a:rPr>
              <a:t>Lockers completely lock you out of your system, so your files and applications are inaccessible. A lock screen displays the ransom demand, possibly with a countdown clock to increase urgency and drive victims to act.</a:t>
            </a:r>
          </a:p>
          <a:p>
            <a:pPr algn="l"/>
            <a:r>
              <a:rPr lang="en-US" sz="1600" b="1" i="0" dirty="0">
                <a:solidFill>
                  <a:srgbClr val="292929"/>
                </a:solidFill>
                <a:effectLst/>
                <a:highlight>
                  <a:srgbClr val="FFFFFF"/>
                </a:highlight>
                <a:latin typeface="Times New Roman" panose="02020603050405020304" pitchFamily="18" charset="0"/>
                <a:cs typeface="Times New Roman" panose="02020603050405020304" pitchFamily="18" charset="0"/>
              </a:rPr>
              <a:t>Scareware : </a:t>
            </a:r>
            <a:r>
              <a:rPr lang="en-US" sz="1600" i="0" dirty="0">
                <a:solidFill>
                  <a:srgbClr val="292929"/>
                </a:solidFill>
                <a:effectLst/>
                <a:highlight>
                  <a:srgbClr val="FFFFFF"/>
                </a:highlight>
                <a:latin typeface="Times New Roman" panose="02020603050405020304" pitchFamily="18" charset="0"/>
                <a:cs typeface="Times New Roman" panose="02020603050405020304" pitchFamily="18" charset="0"/>
              </a:rPr>
              <a:t>Scareware </a:t>
            </a:r>
            <a:r>
              <a:rPr lang="en-US" sz="1600" b="0" i="0" dirty="0">
                <a:solidFill>
                  <a:srgbClr val="000000"/>
                </a:solidFill>
                <a:effectLst/>
                <a:highlight>
                  <a:srgbClr val="FFFFFF"/>
                </a:highlight>
                <a:latin typeface="Times New Roman" panose="02020603050405020304" pitchFamily="18" charset="0"/>
                <a:cs typeface="Times New Roman" panose="02020603050405020304" pitchFamily="18" charset="0"/>
              </a:rPr>
              <a:t>is fake software that claims to have detected a virus or other issue on your computer and directs you to pay to resolve the problem. Some types of scareware lock the computer, while others simply flood the screen with pop-up alerts without actually damaging files.</a:t>
            </a:r>
          </a:p>
          <a:p>
            <a:pPr algn="l"/>
            <a:r>
              <a:rPr lang="en-US" sz="1600" b="1" i="0" dirty="0" err="1">
                <a:solidFill>
                  <a:srgbClr val="292929"/>
                </a:solidFill>
                <a:effectLst/>
                <a:highlight>
                  <a:srgbClr val="FFFFFF"/>
                </a:highlight>
                <a:latin typeface="Times New Roman" panose="02020603050405020304" pitchFamily="18" charset="0"/>
                <a:cs typeface="Times New Roman" panose="02020603050405020304" pitchFamily="18" charset="0"/>
              </a:rPr>
              <a:t>Doxware</a:t>
            </a:r>
            <a:r>
              <a:rPr lang="en-US" sz="1600" b="1" i="0" dirty="0">
                <a:solidFill>
                  <a:srgbClr val="292929"/>
                </a:solidFill>
                <a:effectLst/>
                <a:highlight>
                  <a:srgbClr val="FFFFFF"/>
                </a:highlight>
                <a:latin typeface="Times New Roman" panose="02020603050405020304" pitchFamily="18" charset="0"/>
                <a:cs typeface="Times New Roman" panose="02020603050405020304" pitchFamily="18" charset="0"/>
              </a:rPr>
              <a:t> or </a:t>
            </a:r>
            <a:r>
              <a:rPr lang="en-US" sz="1600" b="1" i="0" dirty="0" err="1">
                <a:solidFill>
                  <a:srgbClr val="292929"/>
                </a:solidFill>
                <a:effectLst/>
                <a:highlight>
                  <a:srgbClr val="FFFFFF"/>
                </a:highlight>
                <a:latin typeface="Times New Roman" panose="02020603050405020304" pitchFamily="18" charset="0"/>
                <a:cs typeface="Times New Roman" panose="02020603050405020304" pitchFamily="18" charset="0"/>
              </a:rPr>
              <a:t>Leakware</a:t>
            </a:r>
            <a:r>
              <a:rPr lang="en-US" sz="1600" b="1" i="0" dirty="0">
                <a:solidFill>
                  <a:srgbClr val="292929"/>
                </a:solidFill>
                <a:effectLst/>
                <a:highlight>
                  <a:srgbClr val="FFFFFF"/>
                </a:highlight>
                <a:latin typeface="Times New Roman" panose="02020603050405020304" pitchFamily="18" charset="0"/>
                <a:cs typeface="Times New Roman" panose="02020603050405020304" pitchFamily="18" charset="0"/>
              </a:rPr>
              <a:t> : </a:t>
            </a:r>
            <a:r>
              <a:rPr lang="en-US" sz="16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Leakware</a:t>
            </a:r>
            <a:r>
              <a:rPr lang="en-US" sz="1600" b="0" i="0" dirty="0">
                <a:solidFill>
                  <a:srgbClr val="000000"/>
                </a:solidFill>
                <a:effectLst/>
                <a:highlight>
                  <a:srgbClr val="FFFFFF"/>
                </a:highlight>
                <a:latin typeface="Times New Roman" panose="02020603050405020304" pitchFamily="18" charset="0"/>
                <a:cs typeface="Times New Roman" panose="02020603050405020304" pitchFamily="18" charset="0"/>
              </a:rPr>
              <a:t> threatens to distribute sensitive personal or company information online, and many people panic and pay the ransom to prevent private data from falling into the wrong hands or entering the public domain. One variation is police-themed ransomware, which claims to be law enforcement and warns that illegal online activity has been detected, but jail time can be avoided by paying a fine.</a:t>
            </a:r>
          </a:p>
          <a:p>
            <a:pPr algn="l"/>
            <a:r>
              <a:rPr lang="en-US" sz="1600" b="1" i="0" dirty="0">
                <a:solidFill>
                  <a:srgbClr val="292929"/>
                </a:solidFill>
                <a:effectLst/>
                <a:highlight>
                  <a:srgbClr val="FFFFFF"/>
                </a:highlight>
                <a:latin typeface="Times New Roman" panose="02020603050405020304" pitchFamily="18" charset="0"/>
                <a:cs typeface="Times New Roman" panose="02020603050405020304" pitchFamily="18" charset="0"/>
              </a:rPr>
              <a:t>RaaS (Ransomware as a Service) : </a:t>
            </a:r>
            <a:r>
              <a:rPr lang="en-US" sz="1600" dirty="0">
                <a:solidFill>
                  <a:srgbClr val="292929"/>
                </a:solidFill>
                <a:highlight>
                  <a:srgbClr val="FFFFFF"/>
                </a:highlight>
                <a:latin typeface="Times New Roman" panose="02020603050405020304" pitchFamily="18" charset="0"/>
                <a:cs typeface="Times New Roman" panose="02020603050405020304" pitchFamily="18" charset="0"/>
              </a:rPr>
              <a:t>Raas </a:t>
            </a:r>
            <a:r>
              <a:rPr lang="en-US" sz="1600" b="0" i="0" dirty="0">
                <a:solidFill>
                  <a:srgbClr val="000000"/>
                </a:solidFill>
                <a:effectLst/>
                <a:highlight>
                  <a:srgbClr val="FFFFFF"/>
                </a:highlight>
                <a:latin typeface="Times New Roman" panose="02020603050405020304" pitchFamily="18" charset="0"/>
                <a:cs typeface="Times New Roman" panose="02020603050405020304" pitchFamily="18" charset="0"/>
              </a:rPr>
              <a:t>refers to malware hosted anonymously by a “professional” hacker that handles all aspects of the attack, from distributing ransomware to collecting payments and restoring access, in return for a cut of the loot.</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77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410F-B9F5-47F2-A0C9-3ECBB887D9B9}"/>
              </a:ext>
            </a:extLst>
          </p:cNvPr>
          <p:cNvSpPr>
            <a:spLocks noGrp="1"/>
          </p:cNvSpPr>
          <p:nvPr>
            <p:ph type="title"/>
          </p:nvPr>
        </p:nvSpPr>
        <p:spPr/>
        <p:txBody>
          <a:bodyPr>
            <a:normAutofit/>
          </a:bodyPr>
          <a:lstStyle/>
          <a:p>
            <a:pPr algn="ctr"/>
            <a:r>
              <a:rPr lang="en-US" b="1" dirty="0">
                <a:solidFill>
                  <a:schemeClr val="accent1">
                    <a:lumMod val="75000"/>
                  </a:schemeClr>
                </a:solidFill>
                <a:latin typeface="+mn-lt"/>
              </a:rPr>
              <a:t>RANSOMWARE ATTACK SIMULATION</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F2468FB3-9719-448B-9ACC-929397752B9F}"/>
              </a:ext>
            </a:extLst>
          </p:cNvPr>
          <p:cNvSpPr>
            <a:spLocks noGrp="1"/>
          </p:cNvSpPr>
          <p:nvPr>
            <p:ph idx="1"/>
          </p:nvPr>
        </p:nvSpPr>
        <p:spPr>
          <a:xfrm>
            <a:off x="662473" y="1690688"/>
            <a:ext cx="10963469" cy="4728773"/>
          </a:xfrm>
        </p:spPr>
        <p:txBody>
          <a:bodyPr>
            <a:normAutofit fontScale="55000" lnSpcReduction="20000"/>
          </a:bodyPr>
          <a:lstStyle/>
          <a:p>
            <a:pPr indent="0" algn="just">
              <a:lnSpc>
                <a:spcPct val="107000"/>
              </a:lnSpc>
              <a:buNone/>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The typical workflow of a ransomware attack is described below:</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IN" sz="2500" b="1" u="sng" dirty="0">
                <a:effectLst/>
                <a:latin typeface="Times New Roman" panose="02020603050405020304" pitchFamily="18" charset="0"/>
                <a:ea typeface="Calibri" panose="020F0502020204030204" pitchFamily="34" charset="0"/>
                <a:cs typeface="Times New Roman" panose="02020603050405020304" pitchFamily="18" charset="0"/>
              </a:rPr>
              <a:t>Initial Infection:</a:t>
            </a:r>
          </a:p>
          <a:p>
            <a:pPr lvl="0" algn="just">
              <a:lnSpc>
                <a:spcPct val="107000"/>
              </a:lnSpc>
              <a:buFontTx/>
              <a:buChar char="-"/>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Victim Acquires Ransomware: The process begins when the victim unknowingly acquires ransomware through various methods such as email attachments, exploit kits, or malicious links. This can occur via phishing emails, drive-by downloads, or other forms of social engineering attacks. </a:t>
            </a:r>
          </a:p>
          <a:p>
            <a:pPr marL="0" lvl="0" indent="0" algn="just">
              <a:lnSpc>
                <a:spcPct val="107000"/>
              </a:lnSpc>
              <a:buNone/>
            </a:pPr>
            <a:r>
              <a:rPr lang="en-IN" sz="2500" b="1" u="sng" dirty="0">
                <a:effectLst/>
                <a:latin typeface="Times New Roman" panose="02020603050405020304" pitchFamily="18" charset="0"/>
                <a:ea typeface="Calibri" panose="020F0502020204030204" pitchFamily="34" charset="0"/>
                <a:cs typeface="Times New Roman" panose="02020603050405020304" pitchFamily="18" charset="0"/>
              </a:rPr>
              <a:t>Contacting Command-and-Control (C&amp;C) Server:</a:t>
            </a:r>
          </a:p>
          <a:p>
            <a:pPr lvl="0" algn="just">
              <a:lnSpc>
                <a:spcPct val="107000"/>
              </a:lnSpc>
              <a:buFontTx/>
              <a:buChar char="-"/>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Ransomware Contacts Attacker’s C&amp;C Server: Once the ransomware is executed on the victim's machine, it initiates communication with the attacker's Command-and-Control (C&amp;C) server. This server acts as the control hub for the ransomware.</a:t>
            </a:r>
            <a:endParaRPr lang="en-IN" sz="25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buFontTx/>
              <a:buChar char="-"/>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 Downloading Public Key: The ransomware downloads a public key from the C&amp;C server. This key will be used to encrypt the victim's data. </a:t>
            </a:r>
            <a:endParaRPr lang="en-IN" sz="2500" dirty="0">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IN" sz="2500" b="1" u="sng" dirty="0">
                <a:effectLst/>
                <a:latin typeface="Times New Roman" panose="02020603050405020304" pitchFamily="18" charset="0"/>
                <a:ea typeface="Calibri" panose="020F0502020204030204" pitchFamily="34" charset="0"/>
                <a:cs typeface="Times New Roman" panose="02020603050405020304" pitchFamily="18" charset="0"/>
              </a:rPr>
              <a:t>Data Encryption and Ransom Note:</a:t>
            </a:r>
            <a:endParaRPr lang="en-IN" sz="2500" b="1" u="sng"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buFontTx/>
              <a:buChar char="-"/>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Data Encryption: Using the downloaded public key, the ransomware begins encrypting files on the victim's system, rendering them inaccessible without the corresponding private key.</a:t>
            </a:r>
            <a:endParaRPr lang="en-IN" sz="25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buFontTx/>
              <a:buChar char="-"/>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 Ransom Note: After the data is encrypted, the ransomware displays a ransom note on the victim's screen. This note provides instructions on how to pay the ransom (typically in cryptocurrency like Bitcoin) in order to receive the private key needed to decrypt the data.</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None/>
            </a:pPr>
            <a:r>
              <a:rPr lang="en-IN" sz="2500" b="1" u="sng" dirty="0">
                <a:effectLst/>
                <a:latin typeface="Times New Roman" panose="02020603050405020304" pitchFamily="18" charset="0"/>
                <a:ea typeface="Calibri" panose="020F0502020204030204" pitchFamily="34" charset="0"/>
                <a:cs typeface="Times New Roman" panose="02020603050405020304" pitchFamily="18" charset="0"/>
              </a:rPr>
              <a:t>Ransom Payment and Decryption:</a:t>
            </a:r>
          </a:p>
          <a:p>
            <a:pPr lvl="0" algn="just">
              <a:lnSpc>
                <a:spcPct val="107000"/>
              </a:lnSpc>
              <a:buFontTx/>
              <a:buChar char="-"/>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Ransom Payment: The victim is instructed to pay the ransom amount to a specified cryptocurrency wallet.</a:t>
            </a:r>
          </a:p>
          <a:p>
            <a:pPr lvl="0" algn="just">
              <a:lnSpc>
                <a:spcPct val="107000"/>
              </a:lnSpc>
              <a:buFontTx/>
              <a:buChar char="-"/>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 Private Key Delivery: After the ransom is paid, the attacker sends the private key to the victim. This key can be used to decrypt the encrypted data, restoring access to the victim’s files.</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59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ansomware Attack Simulation Services | CyberSecOp ...">
            <a:extLst>
              <a:ext uri="{FF2B5EF4-FFF2-40B4-BE49-F238E27FC236}">
                <a16:creationId xmlns:a16="http://schemas.microsoft.com/office/drawing/2014/main" id="{A78A3B56-50F2-C72D-C26A-35C084CB87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0022" y="774441"/>
            <a:ext cx="10171958" cy="5309118"/>
          </a:xfrm>
          <a:prstGeom prst="rect">
            <a:avLst/>
          </a:prstGeom>
          <a:noFill/>
          <a:ln>
            <a:noFill/>
          </a:ln>
        </p:spPr>
      </p:pic>
    </p:spTree>
    <p:extLst>
      <p:ext uri="{BB962C8B-B14F-4D97-AF65-F5344CB8AC3E}">
        <p14:creationId xmlns:p14="http://schemas.microsoft.com/office/powerpoint/2010/main" val="30121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17D6-16B6-4411-B196-A4A5D6372644}"/>
              </a:ext>
            </a:extLst>
          </p:cNvPr>
          <p:cNvSpPr>
            <a:spLocks noGrp="1"/>
          </p:cNvSpPr>
          <p:nvPr>
            <p:ph type="title"/>
          </p:nvPr>
        </p:nvSpPr>
        <p:spPr/>
        <p:txBody>
          <a:bodyPr>
            <a:normAutofit/>
          </a:bodyPr>
          <a:lstStyle/>
          <a:p>
            <a:pPr algn="ctr"/>
            <a:r>
              <a:rPr lang="en-US" b="1" dirty="0">
                <a:solidFill>
                  <a:schemeClr val="accent1">
                    <a:lumMod val="75000"/>
                  </a:schemeClr>
                </a:solidFill>
                <a:latin typeface="+mn-lt"/>
              </a:rPr>
              <a:t>WHY RANSOMWARE ATTACKS ARE SPREADING?</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AEFACB69-66AE-4A5E-A06B-4DFD45A40E31}"/>
              </a:ext>
            </a:extLst>
          </p:cNvPr>
          <p:cNvSpPr>
            <a:spLocks noGrp="1"/>
          </p:cNvSpPr>
          <p:nvPr>
            <p:ph idx="1"/>
          </p:nvPr>
        </p:nvSpPr>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Ransomware attacks and their variants are rapidly evolving to counter preventive technologies for several reasons: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Easy availability of malware kits that can be used to create new malware samples on demand</a:t>
            </a:r>
          </a:p>
          <a:p>
            <a:r>
              <a:rPr lang="en-US" sz="2000" dirty="0">
                <a:latin typeface="Times New Roman" panose="02020603050405020304" pitchFamily="18" charset="0"/>
                <a:cs typeface="Times New Roman" panose="02020603050405020304" pitchFamily="18" charset="0"/>
              </a:rPr>
              <a:t>Use of known good generic interpreters to create cross-platform ransomware (for example, Ransom32 uses Node.js with a JavaScript payload).</a:t>
            </a:r>
          </a:p>
          <a:p>
            <a:r>
              <a:rPr lang="en-US" sz="2000" dirty="0">
                <a:latin typeface="Times New Roman" panose="02020603050405020304" pitchFamily="18" charset="0"/>
                <a:cs typeface="Times New Roman" panose="02020603050405020304" pitchFamily="18" charset="0"/>
              </a:rPr>
              <a:t>Use of new techniques, such as encrypting the complete disk instead of selected files.</a:t>
            </a:r>
          </a:p>
          <a:p>
            <a:r>
              <a:rPr lang="en-US" sz="2000" dirty="0">
                <a:latin typeface="Times New Roman" panose="02020603050405020304" pitchFamily="18" charset="0"/>
                <a:cs typeface="Times New Roman" panose="02020603050405020304" pitchFamily="18" charset="0"/>
              </a:rPr>
              <a:t>Today’s thieves don’t even have to be tech savvy. Ransomware marketplaces have sprouted up online, offering malware strains for any would-be cybercrook and generating extra profit for the malware authors, who often ask for a cut in the ransom proceeds.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599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1224</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 CYBER GYAN VIRTUAL INTERNSHIP PROGRAM Centre for Development of Advanced Computing (CDAC), Noida </vt:lpstr>
      <vt:lpstr>PowerPoint Presentation</vt:lpstr>
      <vt:lpstr>PROBLEM STATEMENT</vt:lpstr>
      <vt:lpstr>TECHNOLOGY/TOOLS TO BE USED</vt:lpstr>
      <vt:lpstr>WHAT IS RANSOMWARE?</vt:lpstr>
      <vt:lpstr>TYPES OF RANSOMWARE</vt:lpstr>
      <vt:lpstr>RANSOMWARE ATTACK SIMULATION</vt:lpstr>
      <vt:lpstr>PowerPoint Presentation</vt:lpstr>
      <vt:lpstr>WHY RANSOMWARE ATTACKS ARE SPREADING?</vt:lpstr>
      <vt:lpstr>HOW TO PREVENT RANSOMWARE ATTACKS?</vt:lpstr>
      <vt:lpstr>Median Dwell Time for Ransomware Attacks (in Days)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GYAN VIRTUAL INTERNSHIP PROGRAM CDAC, Noida</dc:title>
  <dc:creator>Kajal Kashyap</dc:creator>
  <cp:lastModifiedBy>Tanisha Prakash</cp:lastModifiedBy>
  <cp:revision>11</cp:revision>
  <dcterms:created xsi:type="dcterms:W3CDTF">2024-06-18T09:23:29Z</dcterms:created>
  <dcterms:modified xsi:type="dcterms:W3CDTF">2024-06-22T06:33:14Z</dcterms:modified>
</cp:coreProperties>
</file>