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3" r:id="rId4"/>
    <p:sldId id="264" r:id="rId5"/>
    <p:sldId id="265" r:id="rId6"/>
    <p:sldId id="266" r:id="rId7"/>
    <p:sldId id="267" r:id="rId8"/>
    <p:sldId id="269" r:id="rId9"/>
    <p:sldId id="275" r:id="rId10"/>
    <p:sldId id="273" r:id="rId11"/>
    <p:sldId id="294" r:id="rId12"/>
    <p:sldId id="295" r:id="rId13"/>
    <p:sldId id="274" r:id="rId14"/>
    <p:sldId id="296" r:id="rId15"/>
    <p:sldId id="297" r:id="rId16"/>
    <p:sldId id="271" r:id="rId17"/>
    <p:sldId id="276" r:id="rId18"/>
    <p:sldId id="277" r:id="rId19"/>
    <p:sldId id="278" r:id="rId20"/>
    <p:sldId id="279" r:id="rId21"/>
    <p:sldId id="280" r:id="rId22"/>
    <p:sldId id="282" r:id="rId23"/>
    <p:sldId id="283" r:id="rId24"/>
    <p:sldId id="281" r:id="rId25"/>
    <p:sldId id="284" r:id="rId26"/>
    <p:sldId id="285" r:id="rId27"/>
    <p:sldId id="287" r:id="rId28"/>
    <p:sldId id="286" r:id="rId29"/>
    <p:sldId id="288" r:id="rId30"/>
    <p:sldId id="290" r:id="rId31"/>
    <p:sldId id="289" r:id="rId32"/>
    <p:sldId id="291"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340713-841A-459B-B14A-88C93BEF838C}">
          <p14:sldIdLst/>
        </p14:section>
        <p14:section name="Untitled Section" id="{5C12A2E2-8294-42C4-AB27-DCD0B80E299B}">
          <p14:sldIdLst>
            <p14:sldId id="257"/>
            <p14:sldId id="259"/>
            <p14:sldId id="263"/>
            <p14:sldId id="264"/>
            <p14:sldId id="265"/>
            <p14:sldId id="266"/>
            <p14:sldId id="267"/>
            <p14:sldId id="269"/>
            <p14:sldId id="275"/>
            <p14:sldId id="273"/>
            <p14:sldId id="294"/>
            <p14:sldId id="295"/>
            <p14:sldId id="274"/>
            <p14:sldId id="296"/>
            <p14:sldId id="297"/>
            <p14:sldId id="271"/>
            <p14:sldId id="276"/>
            <p14:sldId id="277"/>
            <p14:sldId id="278"/>
            <p14:sldId id="279"/>
            <p14:sldId id="280"/>
            <p14:sldId id="282"/>
            <p14:sldId id="283"/>
            <p14:sldId id="281"/>
            <p14:sldId id="284"/>
            <p14:sldId id="285"/>
            <p14:sldId id="287"/>
            <p14:sldId id="286"/>
            <p14:sldId id="288"/>
            <p14:sldId id="290"/>
            <p14:sldId id="289"/>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F09B639-D9C9-4705-8374-F7CA8F84F8F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83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CC753-F210-4A3A-9E84-8A17D75E5BEC}"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158052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04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08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411662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683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137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543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69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46911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CC753-F210-4A3A-9E84-8A17D75E5BEC}"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9B639-D9C9-4705-8374-F7CA8F84F8F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47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CC753-F210-4A3A-9E84-8A17D75E5BEC}"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53113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CC753-F210-4A3A-9E84-8A17D75E5BEC}"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9B639-D9C9-4705-8374-F7CA8F84F8F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03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CC753-F210-4A3A-9E84-8A17D75E5BEC}"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9B639-D9C9-4705-8374-F7CA8F84F8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4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CC753-F210-4A3A-9E84-8A17D75E5BEC}" type="datetimeFigureOut">
              <a:rPr lang="en-IN" smtClean="0"/>
              <a:t>29-12-2022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342725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CC753-F210-4A3A-9E84-8A17D75E5BEC}"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B639-D9C9-4705-8374-F7CA8F84F8F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99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CC753-F210-4A3A-9E84-8A17D75E5BEC}"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9B639-D9C9-4705-8374-F7CA8F84F8FB}" type="slidenum">
              <a:rPr lang="en-IN" smtClean="0"/>
              <a:t>‹#›</a:t>
            </a:fld>
            <a:endParaRPr lang="en-IN"/>
          </a:p>
        </p:txBody>
      </p:sp>
    </p:spTree>
    <p:extLst>
      <p:ext uri="{BB962C8B-B14F-4D97-AF65-F5344CB8AC3E}">
        <p14:creationId xmlns:p14="http://schemas.microsoft.com/office/powerpoint/2010/main" val="391439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1CC753-F210-4A3A-9E84-8A17D75E5BEC}" type="datetimeFigureOut">
              <a:rPr lang="en-IN" smtClean="0"/>
              <a:t>29-12-2022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09B639-D9C9-4705-8374-F7CA8F84F8FB}" type="slidenum">
              <a:rPr lang="en-IN" smtClean="0"/>
              <a:t>‹#›</a:t>
            </a:fld>
            <a:endParaRPr lang="en-IN"/>
          </a:p>
        </p:txBody>
      </p:sp>
    </p:spTree>
    <p:extLst>
      <p:ext uri="{BB962C8B-B14F-4D97-AF65-F5344CB8AC3E}">
        <p14:creationId xmlns:p14="http://schemas.microsoft.com/office/powerpoint/2010/main" val="17443492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a16="http://schemas.microsoft.com/office/drawing/2014/main" id="{C3972A9A-BAB0-FF8D-408A-F03FDE4C27C8}"/>
              </a:ext>
            </a:extLst>
          </p:cNvPr>
          <p:cNvPicPr>
            <a:picLocks noChangeAspect="1"/>
          </p:cNvPicPr>
          <p:nvPr/>
        </p:nvPicPr>
        <p:blipFill>
          <a:blip r:embed="rId2"/>
          <a:stretch>
            <a:fillRect/>
          </a:stretch>
        </p:blipFill>
        <p:spPr>
          <a:xfrm>
            <a:off x="5149525" y="680720"/>
            <a:ext cx="6199195" cy="5466080"/>
          </a:xfrm>
          <a:prstGeom prst="rect">
            <a:avLst/>
          </a:prstGeom>
        </p:spPr>
      </p:pic>
      <p:sp>
        <p:nvSpPr>
          <p:cNvPr id="4" name="Title 1">
            <a:extLst>
              <a:ext uri="{FF2B5EF4-FFF2-40B4-BE49-F238E27FC236}">
                <a16:creationId xmlns:a16="http://schemas.microsoft.com/office/drawing/2014/main" id="{7319FF82-ADDD-44F9-2B2E-9034E0B4671D}"/>
              </a:ext>
            </a:extLst>
          </p:cNvPr>
          <p:cNvSpPr txBox="1">
            <a:spLocks/>
          </p:cNvSpPr>
          <p:nvPr/>
        </p:nvSpPr>
        <p:spPr>
          <a:xfrm>
            <a:off x="944880" y="518160"/>
            <a:ext cx="4104640" cy="4632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600" b="1" u="sng" dirty="0">
                <a:effectLst>
                  <a:outerShdw blurRad="38100" dist="38100" dir="2700000" algn="tl">
                    <a:srgbClr val="000000">
                      <a:alpha val="43137"/>
                    </a:srgbClr>
                  </a:outerShdw>
                </a:effectLst>
              </a:rPr>
            </a:br>
            <a:r>
              <a:rPr lang="en-US" b="1" u="sng" dirty="0">
                <a:effectLst>
                  <a:outerShdw blurRad="38100" dist="38100" dir="2700000" algn="tl">
                    <a:srgbClr val="000000">
                      <a:alpha val="43137"/>
                    </a:srgbClr>
                  </a:outerShdw>
                </a:effectLst>
              </a:rPr>
              <a:t>HOUSING: PRICE PREDICTION</a:t>
            </a:r>
          </a:p>
          <a:p>
            <a:endParaRPr lang="en-US" b="1" u="sng" dirty="0">
              <a:solidFill>
                <a:srgbClr val="7030A0"/>
              </a:solidFill>
              <a:effectLst>
                <a:outerShdw blurRad="38100" dist="38100" dir="2700000" algn="tl">
                  <a:srgbClr val="000000">
                    <a:alpha val="43137"/>
                  </a:srgbClr>
                </a:outerShdw>
              </a:effectLst>
            </a:endParaRPr>
          </a:p>
          <a:p>
            <a:endParaRPr lang="en-US" b="1" u="sng" dirty="0">
              <a:solidFill>
                <a:srgbClr val="7030A0"/>
              </a:solidFill>
              <a:effectLst>
                <a:outerShdw blurRad="38100" dist="38100" dir="2700000" algn="tl">
                  <a:srgbClr val="000000">
                    <a:alpha val="43137"/>
                  </a:srgbClr>
                </a:outerShdw>
              </a:effectLst>
            </a:endParaRPr>
          </a:p>
          <a:p>
            <a:endParaRPr lang="en-US" sz="3200" b="1" u="sng" dirty="0">
              <a:solidFill>
                <a:schemeClr val="accent4">
                  <a:lumMod val="50000"/>
                </a:schemeClr>
              </a:solidFill>
              <a:effectLst>
                <a:outerShdw blurRad="38100" dist="38100" dir="2700000" algn="tl">
                  <a:srgbClr val="000000">
                    <a:alpha val="43137"/>
                  </a:srgbClr>
                </a:outerShdw>
              </a:effectLst>
            </a:endParaRPr>
          </a:p>
          <a:p>
            <a:endParaRPr lang="en-US" sz="3200" b="1" u="sng" dirty="0">
              <a:solidFill>
                <a:schemeClr val="accent4">
                  <a:lumMod val="50000"/>
                </a:schemeClr>
              </a:solidFill>
              <a:effectLst>
                <a:outerShdw blurRad="38100" dist="38100" dir="2700000" algn="tl">
                  <a:srgbClr val="000000">
                    <a:alpha val="43137"/>
                  </a:srgbClr>
                </a:outerShdw>
              </a:effectLst>
            </a:endParaRPr>
          </a:p>
          <a:p>
            <a:endParaRPr lang="en-US" sz="3200" b="1" u="sng" dirty="0">
              <a:solidFill>
                <a:schemeClr val="accent4">
                  <a:lumMod val="50000"/>
                </a:schemeClr>
              </a:solidFill>
              <a:effectLst>
                <a:outerShdw blurRad="38100" dist="38100" dir="2700000" algn="tl">
                  <a:srgbClr val="000000">
                    <a:alpha val="43137"/>
                  </a:srgbClr>
                </a:outerShdw>
              </a:effectLst>
            </a:endParaRPr>
          </a:p>
          <a:p>
            <a:r>
              <a:rPr lang="en-US" sz="3200" b="1" u="sng" dirty="0">
                <a:solidFill>
                  <a:schemeClr val="accent4">
                    <a:lumMod val="50000"/>
                  </a:schemeClr>
                </a:solidFill>
                <a:effectLst>
                  <a:outerShdw blurRad="38100" dist="38100" dir="2700000" algn="tl">
                    <a:srgbClr val="000000">
                      <a:alpha val="43137"/>
                    </a:srgbClr>
                  </a:outerShdw>
                </a:effectLst>
              </a:rPr>
              <a:t>By – Akshay Shingavi</a:t>
            </a:r>
          </a:p>
          <a:p>
            <a:endParaRPr lang="en-IN" sz="3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320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4F1B650-B64C-6B26-32D2-5F8F0FFA4C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7163"/>
          <a:stretch/>
        </p:blipFill>
        <p:spPr bwMode="auto">
          <a:xfrm>
            <a:off x="759779" y="721360"/>
            <a:ext cx="5183822" cy="54051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418E3AF-DFC7-9550-C550-893417354B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66" b="54074"/>
          <a:stretch/>
        </p:blipFill>
        <p:spPr bwMode="auto">
          <a:xfrm>
            <a:off x="5943601" y="721360"/>
            <a:ext cx="5499473" cy="540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53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Observations</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800" dirty="0" err="1">
                <a:solidFill>
                  <a:srgbClr val="333333"/>
                </a:solidFill>
                <a:latin typeface="ff2"/>
              </a:rPr>
              <a:t>MSZoning</a:t>
            </a:r>
            <a:r>
              <a:rPr lang="en-US" sz="1800" dirty="0">
                <a:solidFill>
                  <a:srgbClr val="333333"/>
                </a:solidFill>
                <a:latin typeface="ff2"/>
              </a:rPr>
              <a:t> - Residential low-density zoning is discovered to have the highest count for the sale's feature general zoning classification (</a:t>
            </a:r>
            <a:r>
              <a:rPr lang="en-US" sz="1800" dirty="0" err="1">
                <a:solidFill>
                  <a:srgbClr val="333333"/>
                </a:solidFill>
                <a:latin typeface="ff2"/>
              </a:rPr>
              <a:t>MSZoning</a:t>
            </a:r>
            <a:r>
              <a:rPr lang="en-US" sz="1800" dirty="0">
                <a:solidFill>
                  <a:srgbClr val="333333"/>
                </a:solidFill>
                <a:latin typeface="ff2"/>
              </a:rPr>
              <a:t>).</a:t>
            </a:r>
          </a:p>
          <a:p>
            <a:pPr marL="0" indent="0">
              <a:buNone/>
            </a:pPr>
            <a:r>
              <a:rPr lang="en-US" sz="1800" dirty="0">
                <a:solidFill>
                  <a:srgbClr val="333333"/>
                </a:solidFill>
                <a:latin typeface="ff2"/>
              </a:rPr>
              <a:t>Street - The maximum number for the feature Type of road access to property may be seen under Paved Streets (Street).</a:t>
            </a:r>
          </a:p>
          <a:p>
            <a:pPr marL="0" indent="0">
              <a:buNone/>
            </a:pPr>
            <a:r>
              <a:rPr lang="en-US" sz="1800" dirty="0" err="1">
                <a:solidFill>
                  <a:srgbClr val="333333"/>
                </a:solidFill>
                <a:latin typeface="ff2"/>
              </a:rPr>
              <a:t>LotShape</a:t>
            </a:r>
            <a:r>
              <a:rPr lang="en-US" sz="1800" dirty="0">
                <a:solidFill>
                  <a:srgbClr val="333333"/>
                </a:solidFill>
                <a:latin typeface="ff2"/>
              </a:rPr>
              <a:t> - There is a maximum count for the trait "generic shape" of properties with regular shapes (</a:t>
            </a:r>
            <a:r>
              <a:rPr lang="en-US" sz="1800" dirty="0" err="1">
                <a:solidFill>
                  <a:srgbClr val="333333"/>
                </a:solidFill>
                <a:latin typeface="ff2"/>
              </a:rPr>
              <a:t>LotShape</a:t>
            </a:r>
            <a:r>
              <a:rPr lang="en-US" sz="1800" dirty="0">
                <a:solidFill>
                  <a:srgbClr val="333333"/>
                </a:solidFill>
                <a:latin typeface="ff2"/>
              </a:rPr>
              <a:t>).</a:t>
            </a:r>
          </a:p>
          <a:p>
            <a:pPr marL="0" indent="0">
              <a:buNone/>
            </a:pPr>
            <a:r>
              <a:rPr lang="en-US" sz="1800" dirty="0">
                <a:solidFill>
                  <a:srgbClr val="333333"/>
                </a:solidFill>
                <a:latin typeface="ff2"/>
              </a:rPr>
              <a:t>land contour - The greatest count for a property's trait flatness is seen in a nearly level or level property (land contour).</a:t>
            </a:r>
          </a:p>
          <a:p>
            <a:pPr marL="0" indent="0">
              <a:buNone/>
            </a:pPr>
            <a:r>
              <a:rPr lang="en-US" sz="1800" dirty="0" err="1">
                <a:solidFill>
                  <a:srgbClr val="333333"/>
                </a:solidFill>
                <a:latin typeface="ff2"/>
              </a:rPr>
              <a:t>LotConfig</a:t>
            </a:r>
            <a:r>
              <a:rPr lang="en-US" sz="1800" dirty="0">
                <a:solidFill>
                  <a:srgbClr val="333333"/>
                </a:solidFill>
                <a:latin typeface="ff2"/>
              </a:rPr>
              <a:t> - The feature lot configuration has a maximum count for the inner lot specified property (</a:t>
            </a:r>
            <a:r>
              <a:rPr lang="en-US" sz="1800" dirty="0" err="1">
                <a:solidFill>
                  <a:srgbClr val="333333"/>
                </a:solidFill>
                <a:latin typeface="ff2"/>
              </a:rPr>
              <a:t>LotConfig</a:t>
            </a:r>
            <a:r>
              <a:rPr lang="en-US" sz="1800" dirty="0">
                <a:solidFill>
                  <a:srgbClr val="333333"/>
                </a:solidFill>
                <a:latin typeface="ff2"/>
              </a:rPr>
              <a:t>).</a:t>
            </a:r>
          </a:p>
          <a:p>
            <a:pPr marL="0" indent="0">
              <a:buNone/>
            </a:pPr>
            <a:r>
              <a:rPr lang="en-US" sz="1800" dirty="0" err="1">
                <a:solidFill>
                  <a:srgbClr val="333333"/>
                </a:solidFill>
                <a:latin typeface="ff2"/>
              </a:rPr>
              <a:t>LandSlope</a:t>
            </a:r>
            <a:r>
              <a:rPr lang="en-US" sz="1800" dirty="0">
                <a:solidFill>
                  <a:srgbClr val="333333"/>
                </a:solidFill>
                <a:latin typeface="ff2"/>
              </a:rPr>
              <a:t> - A property with a gentle slope will have the most features relative to its "slope" (land slope).</a:t>
            </a:r>
          </a:p>
          <a:p>
            <a:pPr marL="0" indent="0">
              <a:buNone/>
            </a:pPr>
            <a:r>
              <a:rPr lang="en-US" sz="1800" dirty="0">
                <a:solidFill>
                  <a:srgbClr val="333333"/>
                </a:solidFill>
                <a:latin typeface="ff2"/>
              </a:rPr>
              <a:t>Condition1 - Norm has the highest count, it is followed by </a:t>
            </a:r>
            <a:r>
              <a:rPr lang="en-US" sz="1800" dirty="0" err="1">
                <a:solidFill>
                  <a:srgbClr val="333333"/>
                </a:solidFill>
                <a:latin typeface="ff2"/>
              </a:rPr>
              <a:t>Feedr</a:t>
            </a:r>
            <a:r>
              <a:rPr lang="en-US" sz="1800" dirty="0">
                <a:solidFill>
                  <a:srgbClr val="333333"/>
                </a:solidFill>
                <a:latin typeface="ff2"/>
              </a:rPr>
              <a:t>.</a:t>
            </a:r>
          </a:p>
          <a:p>
            <a:pPr marL="0" indent="0">
              <a:buNone/>
            </a:pPr>
            <a:r>
              <a:rPr lang="en-US" sz="1800" dirty="0">
                <a:solidFill>
                  <a:srgbClr val="333333"/>
                </a:solidFill>
                <a:latin typeface="ff2"/>
              </a:rPr>
              <a:t>Condition2 - Even here Norm has the highest count, however others are very less as compare to Norm.</a:t>
            </a:r>
          </a:p>
          <a:p>
            <a:pPr marL="0" indent="0">
              <a:buNone/>
            </a:pPr>
            <a:r>
              <a:rPr lang="en-US" sz="1800" dirty="0" err="1">
                <a:solidFill>
                  <a:srgbClr val="333333"/>
                </a:solidFill>
                <a:latin typeface="ff2"/>
              </a:rPr>
              <a:t>BldgType</a:t>
            </a:r>
            <a:r>
              <a:rPr lang="en-US" sz="1800" dirty="0">
                <a:solidFill>
                  <a:srgbClr val="333333"/>
                </a:solidFill>
                <a:latin typeface="ff2"/>
              </a:rPr>
              <a:t> - Most of the buildings are 1 Farm type, were as others are too less as compared with 1 Farm type.</a:t>
            </a:r>
          </a:p>
          <a:p>
            <a:pPr marL="0" indent="0">
              <a:buNone/>
            </a:pPr>
            <a:r>
              <a:rPr lang="en-US" sz="1800" dirty="0" err="1">
                <a:solidFill>
                  <a:srgbClr val="333333"/>
                </a:solidFill>
                <a:latin typeface="ff2"/>
              </a:rPr>
              <a:t>HouseStyle</a:t>
            </a:r>
            <a:r>
              <a:rPr lang="en-US" sz="1800" dirty="0">
                <a:solidFill>
                  <a:srgbClr val="333333"/>
                </a:solidFill>
                <a:latin typeface="ff2"/>
              </a:rPr>
              <a:t> - Most of the houses are 1 Story, they are followed by 2 Story and 1.5 respectively.</a:t>
            </a:r>
          </a:p>
        </p:txBody>
      </p:sp>
    </p:spTree>
    <p:extLst>
      <p:ext uri="{BB962C8B-B14F-4D97-AF65-F5344CB8AC3E}">
        <p14:creationId xmlns:p14="http://schemas.microsoft.com/office/powerpoint/2010/main" val="222682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Observations</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800" dirty="0" err="1">
                <a:solidFill>
                  <a:srgbClr val="333333"/>
                </a:solidFill>
                <a:latin typeface="ff2"/>
              </a:rPr>
              <a:t>RoofStyle</a:t>
            </a:r>
            <a:r>
              <a:rPr lang="en-US" sz="1800" dirty="0">
                <a:solidFill>
                  <a:srgbClr val="333333"/>
                </a:solidFill>
                <a:latin typeface="ff2"/>
              </a:rPr>
              <a:t> - Most of them have </a:t>
            </a:r>
            <a:r>
              <a:rPr lang="en-US" sz="1800" dirty="0" err="1">
                <a:solidFill>
                  <a:srgbClr val="333333"/>
                </a:solidFill>
                <a:latin typeface="ff2"/>
              </a:rPr>
              <a:t>chosed</a:t>
            </a:r>
            <a:r>
              <a:rPr lang="en-US" sz="1800" dirty="0">
                <a:solidFill>
                  <a:srgbClr val="333333"/>
                </a:solidFill>
                <a:latin typeface="ff2"/>
              </a:rPr>
              <a:t> Gable </a:t>
            </a:r>
            <a:r>
              <a:rPr lang="en-US" sz="1800" dirty="0" err="1">
                <a:solidFill>
                  <a:srgbClr val="333333"/>
                </a:solidFill>
                <a:latin typeface="ff2"/>
              </a:rPr>
              <a:t>RoofStyle</a:t>
            </a:r>
            <a:r>
              <a:rPr lang="en-US" sz="1800" dirty="0">
                <a:solidFill>
                  <a:srgbClr val="333333"/>
                </a:solidFill>
                <a:latin typeface="ff2"/>
              </a:rPr>
              <a:t>, it is followed by Hip.</a:t>
            </a:r>
          </a:p>
          <a:p>
            <a:pPr marL="0" indent="0">
              <a:buNone/>
            </a:pPr>
            <a:r>
              <a:rPr lang="en-US" sz="1800" dirty="0" err="1">
                <a:solidFill>
                  <a:srgbClr val="333333"/>
                </a:solidFill>
                <a:latin typeface="ff2"/>
              </a:rPr>
              <a:t>RoofMatl</a:t>
            </a:r>
            <a:r>
              <a:rPr lang="en-US" sz="1800" dirty="0">
                <a:solidFill>
                  <a:srgbClr val="333333"/>
                </a:solidFill>
                <a:latin typeface="ff2"/>
              </a:rPr>
              <a:t> - </a:t>
            </a:r>
            <a:r>
              <a:rPr lang="en-US" sz="1800" dirty="0" err="1">
                <a:solidFill>
                  <a:srgbClr val="333333"/>
                </a:solidFill>
                <a:latin typeface="ff2"/>
              </a:rPr>
              <a:t>Compshg</a:t>
            </a:r>
            <a:r>
              <a:rPr lang="en-US" sz="1800" dirty="0">
                <a:solidFill>
                  <a:srgbClr val="333333"/>
                </a:solidFill>
                <a:latin typeface="ff2"/>
              </a:rPr>
              <a:t> have highest count, while other are </a:t>
            </a:r>
            <a:r>
              <a:rPr lang="en-US" sz="1800" dirty="0" err="1">
                <a:solidFill>
                  <a:srgbClr val="333333"/>
                </a:solidFill>
                <a:latin typeface="ff2"/>
              </a:rPr>
              <a:t>vess</a:t>
            </a:r>
            <a:r>
              <a:rPr lang="en-US" sz="1800" dirty="0">
                <a:solidFill>
                  <a:srgbClr val="333333"/>
                </a:solidFill>
                <a:latin typeface="ff2"/>
              </a:rPr>
              <a:t> less as compared to it.</a:t>
            </a:r>
          </a:p>
          <a:p>
            <a:pPr marL="0" indent="0">
              <a:buNone/>
            </a:pPr>
            <a:r>
              <a:rPr lang="en-US" sz="1800" dirty="0">
                <a:solidFill>
                  <a:srgbClr val="333333"/>
                </a:solidFill>
                <a:latin typeface="ff2"/>
              </a:rPr>
              <a:t>Exterior1st - </a:t>
            </a:r>
            <a:r>
              <a:rPr lang="en-US" sz="1800" dirty="0" err="1">
                <a:solidFill>
                  <a:srgbClr val="333333"/>
                </a:solidFill>
                <a:latin typeface="ff2"/>
              </a:rPr>
              <a:t>Vinylsd</a:t>
            </a:r>
            <a:r>
              <a:rPr lang="en-US" sz="1800" dirty="0">
                <a:solidFill>
                  <a:srgbClr val="333333"/>
                </a:solidFill>
                <a:latin typeface="ff2"/>
              </a:rPr>
              <a:t> have highest count, it is followed by </a:t>
            </a:r>
            <a:r>
              <a:rPr lang="en-US" sz="1800" dirty="0" err="1">
                <a:solidFill>
                  <a:srgbClr val="333333"/>
                </a:solidFill>
                <a:latin typeface="ff2"/>
              </a:rPr>
              <a:t>metalsd</a:t>
            </a:r>
            <a:r>
              <a:rPr lang="en-US" sz="1800" dirty="0">
                <a:solidFill>
                  <a:srgbClr val="333333"/>
                </a:solidFill>
                <a:latin typeface="ff2"/>
              </a:rPr>
              <a:t> and </a:t>
            </a:r>
            <a:r>
              <a:rPr lang="en-US" sz="1800" dirty="0" err="1">
                <a:solidFill>
                  <a:srgbClr val="333333"/>
                </a:solidFill>
                <a:latin typeface="ff2"/>
              </a:rPr>
              <a:t>hdfborad</a:t>
            </a:r>
            <a:r>
              <a:rPr lang="en-US" sz="1800" dirty="0">
                <a:solidFill>
                  <a:srgbClr val="333333"/>
                </a:solidFill>
                <a:latin typeface="ff2"/>
              </a:rPr>
              <a:t>.</a:t>
            </a:r>
          </a:p>
          <a:p>
            <a:pPr marL="0" indent="0">
              <a:buNone/>
            </a:pPr>
            <a:r>
              <a:rPr lang="en-US" sz="1800" dirty="0">
                <a:solidFill>
                  <a:srgbClr val="333333"/>
                </a:solidFill>
                <a:latin typeface="ff2"/>
              </a:rPr>
              <a:t>Exterior2nd - Maximum counts for the feature Exterior covering for Vinyl Siding exterior-2 covering on house.</a:t>
            </a:r>
          </a:p>
          <a:p>
            <a:pPr marL="0" indent="0">
              <a:buNone/>
            </a:pPr>
            <a:r>
              <a:rPr lang="en-US" sz="1800" dirty="0" err="1">
                <a:solidFill>
                  <a:srgbClr val="333333"/>
                </a:solidFill>
                <a:latin typeface="ff2"/>
              </a:rPr>
              <a:t>MasVnrType</a:t>
            </a:r>
            <a:r>
              <a:rPr lang="en-US" sz="1800" dirty="0">
                <a:solidFill>
                  <a:srgbClr val="333333"/>
                </a:solidFill>
                <a:latin typeface="ff2"/>
              </a:rPr>
              <a:t> - The maximum count for masonry veneer type (</a:t>
            </a:r>
            <a:r>
              <a:rPr lang="en-US" sz="1800" dirty="0" err="1">
                <a:solidFill>
                  <a:srgbClr val="333333"/>
                </a:solidFill>
                <a:latin typeface="ff2"/>
              </a:rPr>
              <a:t>MasVnrType</a:t>
            </a:r>
            <a:r>
              <a:rPr lang="en-US" sz="1800" dirty="0">
                <a:solidFill>
                  <a:srgbClr val="333333"/>
                </a:solidFill>
                <a:latin typeface="ff2"/>
              </a:rPr>
              <a:t>) is zero.</a:t>
            </a:r>
          </a:p>
          <a:p>
            <a:pPr marL="0" indent="0">
              <a:buNone/>
            </a:pPr>
            <a:r>
              <a:rPr lang="en-US" sz="1800" dirty="0" err="1">
                <a:solidFill>
                  <a:srgbClr val="333333"/>
                </a:solidFill>
                <a:latin typeface="ff2"/>
              </a:rPr>
              <a:t>ExterQual</a:t>
            </a:r>
            <a:r>
              <a:rPr lang="en-US" sz="1800" dirty="0">
                <a:solidFill>
                  <a:srgbClr val="333333"/>
                </a:solidFill>
                <a:latin typeface="ff2"/>
              </a:rPr>
              <a:t> - For Typical/Average (TA), the outside material's quality has the highest weight, while features evaluates this factor has the lowest weight.</a:t>
            </a:r>
          </a:p>
          <a:p>
            <a:pPr marL="0" indent="0">
              <a:buNone/>
            </a:pPr>
            <a:r>
              <a:rPr lang="en-US" sz="1800" dirty="0" err="1">
                <a:solidFill>
                  <a:srgbClr val="333333"/>
                </a:solidFill>
                <a:latin typeface="ff2"/>
              </a:rPr>
              <a:t>ExterCond</a:t>
            </a:r>
            <a:r>
              <a:rPr lang="en-US" sz="1800" dirty="0">
                <a:solidFill>
                  <a:srgbClr val="333333"/>
                </a:solidFill>
                <a:latin typeface="ff2"/>
              </a:rPr>
              <a:t> - The external material's or average (TA) state has the highest feature count. the material on the outside is evaluated for its current state.</a:t>
            </a:r>
          </a:p>
          <a:p>
            <a:pPr marL="0" indent="0">
              <a:buNone/>
            </a:pPr>
            <a:r>
              <a:rPr lang="en-US" sz="1800" dirty="0">
                <a:solidFill>
                  <a:srgbClr val="333333"/>
                </a:solidFill>
                <a:latin typeface="ff2"/>
              </a:rPr>
              <a:t>Foundation - For foundations made of cinder blocks and poured concrete, the count is at its highest (Foundation).</a:t>
            </a:r>
          </a:p>
          <a:p>
            <a:pPr marL="0" indent="0">
              <a:buNone/>
            </a:pPr>
            <a:r>
              <a:rPr lang="en-US" sz="1800" dirty="0" err="1">
                <a:solidFill>
                  <a:srgbClr val="333333"/>
                </a:solidFill>
                <a:latin typeface="ff2"/>
              </a:rPr>
              <a:t>BsmtQual</a:t>
            </a:r>
            <a:r>
              <a:rPr lang="en-US" sz="1800" dirty="0">
                <a:solidFill>
                  <a:srgbClr val="333333"/>
                </a:solidFill>
                <a:latin typeface="ff2"/>
              </a:rPr>
              <a:t> - Number of features is significant for good and mediocre quality basement heights. considers the basement's height.</a:t>
            </a:r>
          </a:p>
        </p:txBody>
      </p:sp>
    </p:spTree>
    <p:extLst>
      <p:ext uri="{BB962C8B-B14F-4D97-AF65-F5344CB8AC3E}">
        <p14:creationId xmlns:p14="http://schemas.microsoft.com/office/powerpoint/2010/main" val="385714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9E006EB-68F4-BB92-CE99-0D6D4679D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333" b="30963"/>
          <a:stretch/>
        </p:blipFill>
        <p:spPr bwMode="auto">
          <a:xfrm>
            <a:off x="749618" y="711200"/>
            <a:ext cx="5556645" cy="54762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7A61F3B-C400-0122-CF60-3D6391F973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593" b="7897"/>
          <a:stretch/>
        </p:blipFill>
        <p:spPr bwMode="auto">
          <a:xfrm>
            <a:off x="6459538" y="711198"/>
            <a:ext cx="4982844" cy="547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4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Observations</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800" dirty="0" err="1">
                <a:solidFill>
                  <a:srgbClr val="333333"/>
                </a:solidFill>
                <a:latin typeface="ff2"/>
              </a:rPr>
              <a:t>BsmtCond</a:t>
            </a:r>
            <a:r>
              <a:rPr lang="en-US" sz="1800" dirty="0">
                <a:solidFill>
                  <a:srgbClr val="333333"/>
                </a:solidFill>
                <a:latin typeface="ff2"/>
              </a:rPr>
              <a:t> - The count is high for the trait for Typical/Average(TA) general condition of the basement. evaluates the basement's overall condition.</a:t>
            </a:r>
          </a:p>
          <a:p>
            <a:pPr marL="0" indent="0">
              <a:buNone/>
            </a:pPr>
            <a:r>
              <a:rPr lang="en-US" sz="1800" dirty="0" err="1">
                <a:solidFill>
                  <a:srgbClr val="333333"/>
                </a:solidFill>
                <a:latin typeface="ff2"/>
              </a:rPr>
              <a:t>BsmtExposure</a:t>
            </a:r>
            <a:r>
              <a:rPr lang="en-US" sz="1800" dirty="0">
                <a:solidFill>
                  <a:srgbClr val="333333"/>
                </a:solidFill>
                <a:latin typeface="ff2"/>
              </a:rPr>
              <a:t> - The feature count for No Exposure garden level walls is maximum. refers to garden level or walkout walls (</a:t>
            </a:r>
            <a:r>
              <a:rPr lang="en-US" sz="1800" dirty="0" err="1">
                <a:solidFill>
                  <a:srgbClr val="333333"/>
                </a:solidFill>
                <a:latin typeface="ff2"/>
              </a:rPr>
              <a:t>BsmtExposure</a:t>
            </a:r>
            <a:r>
              <a:rPr lang="en-US" sz="1800" dirty="0">
                <a:solidFill>
                  <a:srgbClr val="333333"/>
                </a:solidFill>
                <a:latin typeface="ff2"/>
              </a:rPr>
              <a:t>).</a:t>
            </a:r>
          </a:p>
          <a:p>
            <a:pPr marL="0" indent="0">
              <a:buNone/>
            </a:pPr>
            <a:r>
              <a:rPr lang="en-US" sz="1800" dirty="0">
                <a:solidFill>
                  <a:srgbClr val="333333"/>
                </a:solidFill>
                <a:latin typeface="ff2"/>
              </a:rPr>
              <a:t>BsmtFinType1 - The count is highest for the feature Rating of Basement Finished Area for unfinished Rating of Basement Finished Area-1.</a:t>
            </a:r>
          </a:p>
          <a:p>
            <a:pPr marL="0" indent="0">
              <a:buNone/>
            </a:pPr>
            <a:r>
              <a:rPr lang="en-US" sz="1800" dirty="0">
                <a:solidFill>
                  <a:srgbClr val="333333"/>
                </a:solidFill>
                <a:latin typeface="ff2"/>
              </a:rPr>
              <a:t>BsmtFinType2 - count for feature Rating of basement completed area (if many types) is at its highest for unfinished Rating of basement finished area-2.</a:t>
            </a:r>
          </a:p>
          <a:p>
            <a:pPr marL="0" indent="0">
              <a:buNone/>
            </a:pPr>
            <a:r>
              <a:rPr lang="en-US" sz="1800" dirty="0">
                <a:solidFill>
                  <a:srgbClr val="333333"/>
                </a:solidFill>
                <a:latin typeface="ff2"/>
              </a:rPr>
              <a:t>Heating - Excellent Heating condition and quality For the quality and condition of the feature Heating, the count is high.</a:t>
            </a:r>
          </a:p>
          <a:p>
            <a:pPr marL="0" indent="0">
              <a:buNone/>
            </a:pPr>
            <a:r>
              <a:rPr lang="en-US" sz="1800" dirty="0" err="1">
                <a:solidFill>
                  <a:srgbClr val="333333"/>
                </a:solidFill>
                <a:latin typeface="ff2"/>
              </a:rPr>
              <a:t>HeatingQC</a:t>
            </a:r>
            <a:r>
              <a:rPr lang="en-US" sz="1800" dirty="0">
                <a:solidFill>
                  <a:srgbClr val="333333"/>
                </a:solidFill>
                <a:latin typeface="ff2"/>
              </a:rPr>
              <a:t> - Yes, the central air conditioning function has the most number of uses.</a:t>
            </a:r>
          </a:p>
          <a:p>
            <a:pPr marL="0" indent="0">
              <a:buNone/>
            </a:pPr>
            <a:r>
              <a:rPr lang="en-US" sz="1800" dirty="0" err="1">
                <a:solidFill>
                  <a:srgbClr val="333333"/>
                </a:solidFill>
                <a:latin typeface="ff2"/>
              </a:rPr>
              <a:t>CentralAir</a:t>
            </a:r>
            <a:r>
              <a:rPr lang="en-US" sz="1800" dirty="0">
                <a:solidFill>
                  <a:srgbClr val="333333"/>
                </a:solidFill>
                <a:latin typeface="ff2"/>
              </a:rPr>
              <a:t> - The count is high for the feature Electrical system for Standard Circuit Breakers &amp; Romex Electrical system.</a:t>
            </a:r>
          </a:p>
        </p:txBody>
      </p:sp>
    </p:spTree>
    <p:extLst>
      <p:ext uri="{BB962C8B-B14F-4D97-AF65-F5344CB8AC3E}">
        <p14:creationId xmlns:p14="http://schemas.microsoft.com/office/powerpoint/2010/main" val="343385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Observations</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800" dirty="0">
                <a:solidFill>
                  <a:srgbClr val="333333"/>
                </a:solidFill>
                <a:latin typeface="ff2"/>
              </a:rPr>
              <a:t>Electrical - The count is highest for the feature Kitchen quality for Typical/Average (TA) and excellent Kitchen quality.</a:t>
            </a:r>
          </a:p>
          <a:p>
            <a:pPr marL="0" indent="0">
              <a:buNone/>
            </a:pPr>
            <a:r>
              <a:rPr lang="en-US" sz="1800" dirty="0" err="1">
                <a:solidFill>
                  <a:srgbClr val="333333"/>
                </a:solidFill>
                <a:latin typeface="ff2"/>
              </a:rPr>
              <a:t>KitchenQual</a:t>
            </a:r>
            <a:r>
              <a:rPr lang="en-US" sz="1800" dirty="0">
                <a:solidFill>
                  <a:srgbClr val="333333"/>
                </a:solidFill>
                <a:latin typeface="ff2"/>
              </a:rPr>
              <a:t> - The majority of the points for "Usual Functionality" relate to "Home Functionality" (assume typical unless exceptions are.</a:t>
            </a:r>
          </a:p>
          <a:p>
            <a:pPr marL="0" indent="0">
              <a:buNone/>
            </a:pPr>
            <a:r>
              <a:rPr lang="en-US" sz="1800" dirty="0">
                <a:solidFill>
                  <a:srgbClr val="333333"/>
                </a:solidFill>
                <a:latin typeface="ff2"/>
              </a:rPr>
              <a:t>Functional - The count is high for the feature Fireplace quality for good fireplace quality.</a:t>
            </a:r>
          </a:p>
          <a:p>
            <a:pPr marL="0" indent="0">
              <a:buNone/>
            </a:pPr>
            <a:r>
              <a:rPr lang="en-US" sz="1800" dirty="0" err="1">
                <a:solidFill>
                  <a:srgbClr val="333333"/>
                </a:solidFill>
                <a:latin typeface="ff2"/>
              </a:rPr>
              <a:t>GarageType</a:t>
            </a:r>
            <a:r>
              <a:rPr lang="en-US" sz="1800" dirty="0">
                <a:solidFill>
                  <a:srgbClr val="333333"/>
                </a:solidFill>
                <a:latin typeface="ff2"/>
              </a:rPr>
              <a:t> - For the feature Garage placement, the count is high if the garage is attached to the dwelling.</a:t>
            </a:r>
          </a:p>
          <a:p>
            <a:pPr marL="0" indent="0">
              <a:buNone/>
            </a:pPr>
            <a:r>
              <a:rPr lang="en-US" sz="1800" dirty="0" err="1">
                <a:solidFill>
                  <a:srgbClr val="333333"/>
                </a:solidFill>
                <a:latin typeface="ff2"/>
              </a:rPr>
              <a:t>GarageFinish</a:t>
            </a:r>
            <a:r>
              <a:rPr lang="en-US" sz="1800" dirty="0">
                <a:solidFill>
                  <a:srgbClr val="333333"/>
                </a:solidFill>
                <a:latin typeface="ff2"/>
              </a:rPr>
              <a:t> - The count is at its highest for the garage's showpiece interior finish, which is unfinished.</a:t>
            </a:r>
          </a:p>
          <a:p>
            <a:pPr marL="0" indent="0">
              <a:buNone/>
            </a:pPr>
            <a:r>
              <a:rPr lang="en-US" sz="1800" dirty="0" err="1">
                <a:solidFill>
                  <a:srgbClr val="333333"/>
                </a:solidFill>
                <a:latin typeface="ff2"/>
              </a:rPr>
              <a:t>GarageQual</a:t>
            </a:r>
            <a:r>
              <a:rPr lang="en-US" sz="1800" dirty="0">
                <a:solidFill>
                  <a:srgbClr val="333333"/>
                </a:solidFill>
                <a:latin typeface="ff2"/>
              </a:rPr>
              <a:t> - The count is high for Typical/Average (TA) Garage quality, while the feature Garage quality is low.</a:t>
            </a:r>
          </a:p>
          <a:p>
            <a:pPr marL="0" indent="0">
              <a:buNone/>
            </a:pPr>
            <a:r>
              <a:rPr lang="en-US" sz="1800" dirty="0" err="1">
                <a:solidFill>
                  <a:srgbClr val="333333"/>
                </a:solidFill>
                <a:latin typeface="ff2"/>
              </a:rPr>
              <a:t>GarageCond</a:t>
            </a:r>
            <a:r>
              <a:rPr lang="en-US" sz="1800" dirty="0">
                <a:solidFill>
                  <a:srgbClr val="333333"/>
                </a:solidFill>
                <a:latin typeface="ff2"/>
              </a:rPr>
              <a:t> - The count is high for the Typical/Average (TA) garage condition, but low for the highlight garage condition.</a:t>
            </a:r>
          </a:p>
          <a:p>
            <a:pPr marL="0" indent="0">
              <a:buNone/>
            </a:pPr>
            <a:r>
              <a:rPr lang="en-US" sz="1800" dirty="0" err="1">
                <a:solidFill>
                  <a:srgbClr val="333333"/>
                </a:solidFill>
                <a:latin typeface="ff2"/>
              </a:rPr>
              <a:t>PavedDrive</a:t>
            </a:r>
            <a:r>
              <a:rPr lang="en-US" sz="1800" dirty="0">
                <a:solidFill>
                  <a:srgbClr val="333333"/>
                </a:solidFill>
                <a:latin typeface="ff2"/>
              </a:rPr>
              <a:t> - The count is at its highest for the feature Paved driveway.</a:t>
            </a:r>
          </a:p>
          <a:p>
            <a:pPr marL="0" indent="0">
              <a:buNone/>
            </a:pPr>
            <a:r>
              <a:rPr lang="en-US" sz="1800" dirty="0" err="1">
                <a:solidFill>
                  <a:srgbClr val="333333"/>
                </a:solidFill>
                <a:latin typeface="ff2"/>
              </a:rPr>
              <a:t>SaleType</a:t>
            </a:r>
            <a:r>
              <a:rPr lang="en-US" sz="1800" dirty="0">
                <a:solidFill>
                  <a:srgbClr val="333333"/>
                </a:solidFill>
                <a:latin typeface="ff2"/>
              </a:rPr>
              <a:t> - The count is maximal for Warranty Deed - Conventional type of sales, and for the feature kind of sale.</a:t>
            </a:r>
          </a:p>
          <a:p>
            <a:pPr marL="0" indent="0">
              <a:buNone/>
            </a:pPr>
            <a:r>
              <a:rPr lang="en-US" sz="1800" dirty="0" err="1">
                <a:solidFill>
                  <a:srgbClr val="333333"/>
                </a:solidFill>
                <a:latin typeface="ff2"/>
              </a:rPr>
              <a:t>SaleCondition</a:t>
            </a:r>
            <a:r>
              <a:rPr lang="en-US" sz="1800" dirty="0">
                <a:solidFill>
                  <a:srgbClr val="333333"/>
                </a:solidFill>
                <a:latin typeface="ff2"/>
              </a:rPr>
              <a:t> - The count is large for normal sales conditions, and for the feature condition of sale.</a:t>
            </a:r>
          </a:p>
        </p:txBody>
      </p:sp>
    </p:spTree>
    <p:extLst>
      <p:ext uri="{BB962C8B-B14F-4D97-AF65-F5344CB8AC3E}">
        <p14:creationId xmlns:p14="http://schemas.microsoft.com/office/powerpoint/2010/main" val="373312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E8F-318F-43C0-4152-9FB9DE158CAC}"/>
              </a:ext>
            </a:extLst>
          </p:cNvPr>
          <p:cNvSpPr>
            <a:spLocks noGrp="1"/>
          </p:cNvSpPr>
          <p:nvPr>
            <p:ph type="title"/>
          </p:nvPr>
        </p:nvSpPr>
        <p:spPr>
          <a:xfrm>
            <a:off x="1295402" y="982132"/>
            <a:ext cx="9601196" cy="3447628"/>
          </a:xfrm>
        </p:spPr>
        <p:txBody>
          <a:bodyPr>
            <a:normAutofit/>
          </a:bodyPr>
          <a:lstStyle/>
          <a:p>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a:t>
            </a:r>
            <a:r>
              <a:rPr lang="en-US" dirty="0">
                <a:solidFill>
                  <a:srgbClr val="7030A0"/>
                </a:solidFill>
                <a:effectLst>
                  <a:outerShdw blurRad="38100" dist="38100" dir="2700000" algn="tl">
                    <a:srgbClr val="000000">
                      <a:alpha val="43137"/>
                    </a:srgbClr>
                  </a:outerShdw>
                </a:effectLst>
              </a:rPr>
              <a:t>Data Visualization –</a:t>
            </a:r>
            <a:br>
              <a:rPr lang="en-US" dirty="0">
                <a:solidFill>
                  <a:srgbClr val="7030A0"/>
                </a:solidFill>
                <a:effectLst>
                  <a:outerShdw blurRad="38100" dist="38100" dir="2700000" algn="tl">
                    <a:srgbClr val="000000">
                      <a:alpha val="43137"/>
                    </a:srgbClr>
                  </a:outerShdw>
                </a:effectLst>
              </a:rPr>
            </a:br>
            <a:r>
              <a:rPr lang="en-US" dirty="0">
                <a:solidFill>
                  <a:srgbClr val="7030A0"/>
                </a:solidFill>
                <a:effectLst>
                  <a:outerShdw blurRad="38100" dist="38100" dir="2700000" algn="tl">
                    <a:srgbClr val="000000">
                      <a:alpha val="43137"/>
                    </a:srgbClr>
                  </a:outerShdw>
                </a:effectLst>
              </a:rPr>
              <a:t> Multivariate/Bivariate Graphical</a:t>
            </a:r>
            <a:endParaRPr lang="en-IN" dirty="0"/>
          </a:p>
        </p:txBody>
      </p:sp>
    </p:spTree>
    <p:extLst>
      <p:ext uri="{BB962C8B-B14F-4D97-AF65-F5344CB8AC3E}">
        <p14:creationId xmlns:p14="http://schemas.microsoft.com/office/powerpoint/2010/main" val="1816597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E5CD18D-E9C7-C3FD-1C67-261395984F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844"/>
          <a:stretch/>
        </p:blipFill>
        <p:spPr bwMode="auto">
          <a:xfrm>
            <a:off x="965201" y="756920"/>
            <a:ext cx="4886959" cy="53441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ABAABA-584B-F64A-6427-5BF6269C60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97" b="-1"/>
          <a:stretch/>
        </p:blipFill>
        <p:spPr bwMode="auto">
          <a:xfrm>
            <a:off x="5984240" y="756920"/>
            <a:ext cx="5252719" cy="534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5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800" dirty="0">
                <a:solidFill>
                  <a:srgbClr val="333333"/>
                </a:solidFill>
                <a:latin typeface="ff2"/>
              </a:rPr>
              <a:t>As the number of linear feet of street frontage on a property increases, sales are declining and the sale price is fluctuating between 0 and 3 lakhs. Sales are declining and the sale price is between 0 and 4 lakhs as lot size (lot area) increases. Sales are declining and the sale price is between 0 and 4 lakhs as the Masonry Veneer Area (MasVnrArea) grows. Sales are declining as Type 1 completed square feet (BsmtFinSF1) rise, and the sale price ranges from 0 to 4 lakhs. As unfinished basement square feet (BsmtUnfSF) increase, sales decline and the sale price ranges from 0 to 4 lakhs. There are also some anomalies. Sales are declining as total basement square feet (TotalBsmtSF) increases, and the sale price ranges from 0 to 4 lakhs. Sales are declining as First Floor square feet (FirstFlrSF) increases, and the sale price ranges from 0 to 4 lakhs. As second floor square feet (second floor SF) increases, sales rise by 500–1000 and the sale price ranges from 0–4 lakhs. As above-ground living space (GrLivArea) increases, sales decline and the sale price ranges from 0 to 4 lakhs. Sales are increasing and the sale price ranges from 0 to 4 lakhs as garage area (measured in square feet) increases. As the square footage of wood decks (WoodDeckSF) increases, sales decline and the sale price ranges from 0 to 4 lakhs. As open porch square footage (OpenPorchSF) increases, sales decline and the sale price ranges from 0 to 4 lakhs. Sales are declining as Year Since Built increases, and the sale price is high for recently constructed buildings, ranging from 0 to 4 lakhs. Sales are declining and the sale price is between 1-4 lakhs as of the Year SinceRemodAdded (same as construction date if no remodelling or additions) date, which is increasing. Sales are declining and the sale price is between 0 and 4 lakhs as garage age (the year it was built) increases.</a:t>
            </a:r>
          </a:p>
        </p:txBody>
      </p:sp>
    </p:spTree>
    <p:extLst>
      <p:ext uri="{BB962C8B-B14F-4D97-AF65-F5344CB8AC3E}">
        <p14:creationId xmlns:p14="http://schemas.microsoft.com/office/powerpoint/2010/main" val="1233370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08F95A8-E050-0174-7959-4028D22DEC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695"/>
          <a:stretch/>
        </p:blipFill>
        <p:spPr bwMode="auto">
          <a:xfrm>
            <a:off x="975359" y="711200"/>
            <a:ext cx="5049521" cy="53543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1CFFCDD1-A087-71D7-7500-97C7BCD966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116"/>
          <a:stretch/>
        </p:blipFill>
        <p:spPr bwMode="auto">
          <a:xfrm>
            <a:off x="6167122" y="711200"/>
            <a:ext cx="5333998" cy="535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10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Summary</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fontScale="25000" lnSpcReduction="20000"/>
          </a:bodyPr>
          <a:lstStyle/>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Introduction</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Problem Statement</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What is Housing Price Prediction?</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Need of Housing Price Prediction?</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Exploratory Data Analysis</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Correlation of features with target column</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Preprocessing Steps</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Model Building </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Hyper Parameter Tuning</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Saving the model and prediction results</a:t>
            </a:r>
          </a:p>
          <a:p>
            <a:pPr>
              <a:buFont typeface="Wingdings" panose="05000000000000000000" pitchFamily="2" charset="2"/>
              <a:buChar char="Ø"/>
            </a:pPr>
            <a:r>
              <a:rPr lang="en-US" sz="6400" b="1" dirty="0">
                <a:ln w="0"/>
                <a:solidFill>
                  <a:schemeClr val="accent2">
                    <a:lumMod val="50000"/>
                  </a:schemeClr>
                </a:solidFill>
                <a:effectLst>
                  <a:outerShdw blurRad="38100" dist="25400" dir="5400000" algn="ctr" rotWithShape="0">
                    <a:srgbClr val="6E747A">
                      <a:alpha val="43000"/>
                    </a:srgbClr>
                  </a:outerShdw>
                </a:effectLst>
              </a:rPr>
              <a:t> Conclusion</a:t>
            </a:r>
          </a:p>
          <a:p>
            <a:pPr marL="0" indent="0">
              <a:buNone/>
            </a:pPr>
            <a:endParaRPr lang="en-IN" dirty="0"/>
          </a:p>
        </p:txBody>
      </p:sp>
    </p:spTree>
    <p:extLst>
      <p:ext uri="{BB962C8B-B14F-4D97-AF65-F5344CB8AC3E}">
        <p14:creationId xmlns:p14="http://schemas.microsoft.com/office/powerpoint/2010/main" val="862097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617"/>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b="1" u="sng" dirty="0">
                <a:solidFill>
                  <a:srgbClr val="7030A0"/>
                </a:solidFill>
                <a:effectLst>
                  <a:outerShdw blurRad="38100" dist="38100" dir="2700000" algn="tl">
                    <a:srgbClr val="000000">
                      <a:alpha val="43137"/>
                    </a:srgbClr>
                  </a:outerShdw>
                </a:effectLst>
              </a:rPr>
              <a:t>Observation</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751840" y="1188720"/>
            <a:ext cx="10601960" cy="4947920"/>
          </a:xfrm>
          <a:solidFill>
            <a:schemeClr val="bg1"/>
          </a:solidFill>
        </p:spPr>
        <p:txBody>
          <a:bodyPr>
            <a:noAutofit/>
          </a:bodyPr>
          <a:lstStyle/>
          <a:p>
            <a:pPr marL="0" indent="0">
              <a:buNone/>
            </a:pPr>
            <a:r>
              <a:rPr lang="en-US" sz="1900" dirty="0">
                <a:solidFill>
                  <a:srgbClr val="333333"/>
                </a:solidFill>
                <a:latin typeface="ff2"/>
              </a:rPr>
              <a:t>The sales are strong and the sale price is high for dwellings that are 1-STORY 1946 &amp; NEWER ALL STYLES (20) and 2-STORY 1946 &amp; NEWER (60) in the MSSuubClass. As rates rise, sales and the sale price both rise linearly along with the overall quality of the home's construction (OverallQual). The sales are strong and the sale price is similarly high for homes in 5(Average) overall condition. Both sales and selling prices are high for basement full bathrooms with a count of 0 and 1, or </a:t>
            </a:r>
            <a:r>
              <a:rPr lang="en-US" sz="1900" dirty="0" err="1">
                <a:solidFill>
                  <a:srgbClr val="333333"/>
                </a:solidFill>
                <a:latin typeface="ff2"/>
              </a:rPr>
              <a:t>BsmtFullBath</a:t>
            </a:r>
            <a:r>
              <a:rPr lang="en-US" sz="1900" dirty="0">
                <a:solidFill>
                  <a:srgbClr val="333333"/>
                </a:solidFill>
                <a:latin typeface="ff2"/>
              </a:rPr>
              <a:t>. The sale price and sales volume for 0 Basement half bathrooms (BsmtHalfBath) are both high. Both sales and selling prices are high for full bathrooms above grade (1 and 2). Sales as well as SalePrice are high for homes with 0 and 1 Half bathrooms above grade (</a:t>
            </a:r>
            <a:r>
              <a:rPr lang="en-US" sz="1900" dirty="0" err="1">
                <a:solidFill>
                  <a:srgbClr val="333333"/>
                </a:solidFill>
                <a:latin typeface="ff2"/>
              </a:rPr>
              <a:t>HalfBath</a:t>
            </a:r>
            <a:r>
              <a:rPr lang="en-US" sz="1900" dirty="0">
                <a:solidFill>
                  <a:srgbClr val="333333"/>
                </a:solidFill>
                <a:latin typeface="ff2"/>
              </a:rPr>
              <a:t>).</a:t>
            </a:r>
          </a:p>
          <a:p>
            <a:pPr marL="0" indent="0">
              <a:buNone/>
            </a:pPr>
            <a:r>
              <a:rPr lang="en-US" sz="1900" dirty="0">
                <a:solidFill>
                  <a:srgbClr val="333333"/>
                </a:solidFill>
                <a:latin typeface="ff2"/>
              </a:rPr>
              <a:t>The sales in addition to SalePrice are high for 2, 3, and 4 bedroom above grade (not Included in basement bedrooms) (</a:t>
            </a:r>
            <a:r>
              <a:rPr lang="en-US" sz="1900" dirty="0" err="1">
                <a:solidFill>
                  <a:srgbClr val="333333"/>
                </a:solidFill>
                <a:latin typeface="ff2"/>
              </a:rPr>
              <a:t>BedroomAbvGr</a:t>
            </a:r>
            <a:r>
              <a:rPr lang="en-US" sz="1900" dirty="0">
                <a:solidFill>
                  <a:srgbClr val="333333"/>
                </a:solidFill>
                <a:latin typeface="ff2"/>
              </a:rPr>
              <a:t>). For one Kitchen Above Grade, both sales and sale prices are high. Both the sales volume and the sale price are high for properties with 4 to 9 total rooms over grade (excluding bathrooms).</a:t>
            </a:r>
          </a:p>
          <a:p>
            <a:pPr marL="0" indent="0">
              <a:buNone/>
            </a:pPr>
            <a:r>
              <a:rPr lang="en-US" sz="1900" dirty="0">
                <a:solidFill>
                  <a:srgbClr val="333333"/>
                </a:solidFill>
                <a:latin typeface="ff2"/>
              </a:rPr>
              <a:t>Sales in addition to SalePrice are high for 0 and one fireplaces (Fireplaces). Sales are high for garages with a car capacity of 1 and 2, and the sale price is high for garages with a car capacity of 3. For Month Sold (</a:t>
            </a:r>
            <a:r>
              <a:rPr lang="en-US" sz="1900" dirty="0" err="1">
                <a:solidFill>
                  <a:srgbClr val="333333"/>
                </a:solidFill>
                <a:latin typeface="ff2"/>
              </a:rPr>
              <a:t>MoSold</a:t>
            </a:r>
            <a:r>
              <a:rPr lang="en-US" sz="1900" dirty="0">
                <a:solidFill>
                  <a:srgbClr val="333333"/>
                </a:solidFill>
                <a:latin typeface="ff2"/>
              </a:rPr>
              <a:t>), the sales are good with SalePrice from April to August. The </a:t>
            </a:r>
            <a:r>
              <a:rPr lang="en-US" sz="1900" dirty="0" err="1">
                <a:solidFill>
                  <a:srgbClr val="333333"/>
                </a:solidFill>
                <a:latin typeface="ff2"/>
              </a:rPr>
              <a:t>salePrice</a:t>
            </a:r>
            <a:r>
              <a:rPr lang="en-US" sz="1900" dirty="0">
                <a:solidFill>
                  <a:srgbClr val="333333"/>
                </a:solidFill>
                <a:latin typeface="ff2"/>
              </a:rPr>
              <a:t> &amp; sales are same for all Years Sold.</a:t>
            </a:r>
          </a:p>
        </p:txBody>
      </p:sp>
    </p:spTree>
    <p:extLst>
      <p:ext uri="{BB962C8B-B14F-4D97-AF65-F5344CB8AC3E}">
        <p14:creationId xmlns:p14="http://schemas.microsoft.com/office/powerpoint/2010/main" val="45610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1FB4C9A-634C-CDDB-E72E-40376C78D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180" y="680403"/>
            <a:ext cx="8430260" cy="4684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CBC851-933A-6A8E-EE93-CECDC0D495D8}"/>
              </a:ext>
            </a:extLst>
          </p:cNvPr>
          <p:cNvSpPr txBox="1"/>
          <p:nvPr/>
        </p:nvSpPr>
        <p:spPr>
          <a:xfrm>
            <a:off x="894080" y="5364480"/>
            <a:ext cx="10109200" cy="523220"/>
          </a:xfrm>
          <a:prstGeom prst="rect">
            <a:avLst/>
          </a:prstGeom>
          <a:noFill/>
        </p:spPr>
        <p:txBody>
          <a:bodyPr wrap="square">
            <a:spAutoFit/>
          </a:bodyPr>
          <a:lstStyle/>
          <a:p>
            <a:pPr algn="l"/>
            <a:r>
              <a:rPr lang="en-US" sz="1400" b="1" dirty="0">
                <a:solidFill>
                  <a:srgbClr val="000000"/>
                </a:solidFill>
                <a:latin typeface="Helvetica Neue"/>
              </a:rPr>
              <a:t>According to the bar plot, the column OverallQual is most positively correlated with the goal column and </a:t>
            </a:r>
            <a:r>
              <a:rPr lang="en-US" sz="1400" b="1" dirty="0" err="1">
                <a:solidFill>
                  <a:srgbClr val="000000"/>
                </a:solidFill>
                <a:latin typeface="Helvetica Neue"/>
              </a:rPr>
              <a:t>GarageFinish</a:t>
            </a:r>
            <a:r>
              <a:rPr lang="en-US" sz="1400" b="1" dirty="0">
                <a:solidFill>
                  <a:srgbClr val="000000"/>
                </a:solidFill>
                <a:latin typeface="Helvetica Neue"/>
              </a:rPr>
              <a:t> is most negatively correlated with target column.</a:t>
            </a:r>
          </a:p>
        </p:txBody>
      </p:sp>
    </p:spTree>
    <p:extLst>
      <p:ext uri="{BB962C8B-B14F-4D97-AF65-F5344CB8AC3E}">
        <p14:creationId xmlns:p14="http://schemas.microsoft.com/office/powerpoint/2010/main" val="279054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b="1" dirty="0">
                <a:solidFill>
                  <a:schemeClr val="accent3">
                    <a:lumMod val="50000"/>
                  </a:schemeClr>
                </a:solidFill>
                <a:effectLst>
                  <a:outerShdw blurRad="38100" dist="38100" dir="2700000" algn="tl">
                    <a:srgbClr val="000000">
                      <a:alpha val="43137"/>
                    </a:srgbClr>
                  </a:outerShdw>
                </a:effectLst>
              </a:rPr>
            </a:br>
            <a:r>
              <a:rPr lang="en-IN" b="1" dirty="0">
                <a:solidFill>
                  <a:schemeClr val="accent3">
                    <a:lumMod val="50000"/>
                  </a:schemeClr>
                </a:solidFill>
                <a:effectLst>
                  <a:outerShdw blurRad="38100" dist="38100" dir="2700000" algn="tl">
                    <a:srgbClr val="000000">
                      <a:alpha val="43137"/>
                    </a:srgbClr>
                  </a:outerShdw>
                </a:effectLst>
              </a:rPr>
              <a:t>   </a:t>
            </a:r>
            <a:r>
              <a:rPr lang="en-US" b="1" dirty="0">
                <a:solidFill>
                  <a:schemeClr val="accent3">
                    <a:lumMod val="50000"/>
                  </a:schemeClr>
                </a:solidFill>
                <a:effectLst>
                  <a:outerShdw blurRad="38100" dist="38100" dir="2700000" algn="tl">
                    <a:srgbClr val="000000">
                      <a:alpha val="43137"/>
                    </a:srgbClr>
                  </a:outerShdw>
                </a:effectLst>
              </a:rPr>
              <a:t>Pre-processing Steps</a:t>
            </a:r>
            <a:endParaRPr lang="en-IN" b="1" dirty="0">
              <a:solidFill>
                <a:schemeClr val="accent3">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fontScale="92500" lnSpcReduction="10000"/>
          </a:bodyPr>
          <a:lstStyle/>
          <a:p>
            <a:pPr marL="0" indent="0">
              <a:buNone/>
            </a:pPr>
            <a:r>
              <a:rPr lang="en-US" dirty="0">
                <a:solidFill>
                  <a:schemeClr val="accent6">
                    <a:lumMod val="50000"/>
                  </a:schemeClr>
                </a:solidFill>
                <a:latin typeface="ff2"/>
              </a:rPr>
              <a:t>I have used imputation techniques to handle null values. To increase data normalcy and linearity, I have carried out feature engineering processes such feature extraction and feature selection. Boxplots were used to find outliers, and the percentile approach was used to eliminate them.</a:t>
            </a:r>
          </a:p>
          <a:p>
            <a:pPr marL="0" indent="0">
              <a:buNone/>
            </a:pPr>
            <a:r>
              <a:rPr lang="en-US" dirty="0">
                <a:solidFill>
                  <a:schemeClr val="accent6">
                    <a:lumMod val="50000"/>
                  </a:schemeClr>
                </a:solidFill>
                <a:latin typeface="ff2"/>
              </a:rPr>
              <a:t>Distribution plots were used to identify skewness, and the power transformation approach was used to eliminate it (yeo-</a:t>
            </a:r>
            <a:r>
              <a:rPr lang="en-US" dirty="0" err="1">
                <a:solidFill>
                  <a:schemeClr val="accent6">
                    <a:lumMod val="50000"/>
                  </a:schemeClr>
                </a:solidFill>
                <a:latin typeface="ff2"/>
              </a:rPr>
              <a:t>johnson</a:t>
            </a:r>
            <a:r>
              <a:rPr lang="en-US" dirty="0">
                <a:solidFill>
                  <a:schemeClr val="accent6">
                    <a:lumMod val="50000"/>
                  </a:schemeClr>
                </a:solidFill>
                <a:latin typeface="ff2"/>
              </a:rPr>
              <a:t> method) data using the Ordinal Encoder.</a:t>
            </a:r>
          </a:p>
          <a:p>
            <a:pPr marL="0" indent="0">
              <a:buNone/>
            </a:pPr>
            <a:r>
              <a:rPr lang="en-US" dirty="0">
                <a:solidFill>
                  <a:schemeClr val="accent6">
                    <a:lumMod val="50000"/>
                  </a:schemeClr>
                </a:solidFill>
                <a:latin typeface="ff2"/>
              </a:rPr>
              <a:t>checked the correlation between the dependent and independent variables using Pearson's correlation coefficient. Heatmap and bar plot were used to show the association.</a:t>
            </a:r>
          </a:p>
          <a:p>
            <a:pPr marL="0" indent="0">
              <a:buNone/>
            </a:pPr>
            <a:r>
              <a:rPr lang="en-US" dirty="0">
                <a:solidFill>
                  <a:schemeClr val="accent6">
                    <a:lumMod val="50000"/>
                  </a:schemeClr>
                </a:solidFill>
                <a:latin typeface="ff2"/>
              </a:rPr>
              <a:t>To scale the data, I used the Standard Scalarization technique the multicollinearity problem was solved by determining VIF values.</a:t>
            </a:r>
          </a:p>
        </p:txBody>
      </p:sp>
    </p:spTree>
    <p:extLst>
      <p:ext uri="{BB962C8B-B14F-4D97-AF65-F5344CB8AC3E}">
        <p14:creationId xmlns:p14="http://schemas.microsoft.com/office/powerpoint/2010/main" val="3829230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a:t>
            </a:r>
            <a:r>
              <a:rPr lang="en-US" dirty="0">
                <a:solidFill>
                  <a:srgbClr val="7030A0"/>
                </a:solidFill>
                <a:effectLst>
                  <a:outerShdw blurRad="38100" dist="38100" dir="2700000" algn="tl">
                    <a:srgbClr val="000000">
                      <a:alpha val="43137"/>
                    </a:srgbClr>
                  </a:outerShdw>
                </a:effectLst>
              </a:rPr>
              <a:t>Pre-processing Steps</a:t>
            </a:r>
            <a:endParaRPr lang="en-IN"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fontScale="92500" lnSpcReduction="20000"/>
          </a:bodyPr>
          <a:lstStyle/>
          <a:p>
            <a:pPr marL="0" indent="0">
              <a:buNone/>
            </a:pPr>
            <a:r>
              <a:rPr lang="en-US" dirty="0">
                <a:solidFill>
                  <a:schemeClr val="accent6">
                    <a:lumMod val="50000"/>
                  </a:schemeClr>
                </a:solidFill>
                <a:latin typeface="ff2"/>
              </a:rPr>
              <a:t>To create machine learning models, separate training and testing. The construction of models will be demonstrated in the following phases. </a:t>
            </a:r>
          </a:p>
          <a:p>
            <a:pPr marL="0" indent="0">
              <a:buNone/>
            </a:pPr>
            <a:r>
              <a:rPr lang="en-US" dirty="0">
                <a:solidFill>
                  <a:schemeClr val="accent6">
                    <a:lumMod val="50000"/>
                  </a:schemeClr>
                </a:solidFill>
                <a:latin typeface="ff2"/>
              </a:rPr>
              <a:t>First, the issue description specifies that it is a regression type problem, and we will develop our models and forecast the sale price of the home using regressor techniques.</a:t>
            </a:r>
          </a:p>
          <a:p>
            <a:pPr marL="0" indent="0">
              <a:buNone/>
            </a:pPr>
            <a:r>
              <a:rPr lang="en-US" dirty="0">
                <a:solidFill>
                  <a:schemeClr val="accent6">
                    <a:lumMod val="50000"/>
                  </a:schemeClr>
                </a:solidFill>
                <a:latin typeface="ff2"/>
              </a:rPr>
              <a:t>Second, the analysis and visualization portions showed that several characteristics had linear relationships with labels. So, I believed that these characteristics would be useful in creating models and predicting the sale price of the home. Additionally, these characteristics play a crucial role since they might influence a potential buyer's decision to buy a home based on factors like the neighborhood, property quality, and surroundings.</a:t>
            </a:r>
          </a:p>
          <a:p>
            <a:pPr marL="0" indent="0">
              <a:buNone/>
            </a:pPr>
            <a:r>
              <a:rPr lang="en-US" dirty="0">
                <a:solidFill>
                  <a:schemeClr val="accent6">
                    <a:lumMod val="50000"/>
                  </a:schemeClr>
                </a:solidFill>
                <a:latin typeface="ff2"/>
              </a:rPr>
              <a:t>As a result, I advise that individuals evaluate the characteristics that were seen as being most crucial, including</a:t>
            </a:r>
            <a:endParaRPr lang="en-US" dirty="0">
              <a:solidFill>
                <a:srgbClr val="333333"/>
              </a:solidFill>
              <a:latin typeface="ff2"/>
            </a:endParaRPr>
          </a:p>
        </p:txBody>
      </p:sp>
    </p:spTree>
    <p:extLst>
      <p:ext uri="{BB962C8B-B14F-4D97-AF65-F5344CB8AC3E}">
        <p14:creationId xmlns:p14="http://schemas.microsoft.com/office/powerpoint/2010/main" val="34195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B12C-0FFE-2670-E800-FD1F5710F6D2}"/>
              </a:ext>
            </a:extLst>
          </p:cNvPr>
          <p:cNvSpPr>
            <a:spLocks noGrp="1"/>
          </p:cNvSpPr>
          <p:nvPr>
            <p:ph type="title"/>
          </p:nvPr>
        </p:nvSpPr>
        <p:spPr/>
        <p:txBody>
          <a:bodyPr>
            <a:normAutofit fontScale="90000"/>
          </a:bodyPr>
          <a:lstStyle/>
          <a:p>
            <a:pPr algn="l"/>
            <a:br>
              <a:rPr lang="en-IN" dirty="0"/>
            </a:br>
            <a:r>
              <a:rPr lang="en-IN" dirty="0"/>
              <a:t>Model Building</a:t>
            </a:r>
          </a:p>
        </p:txBody>
      </p:sp>
      <p:sp>
        <p:nvSpPr>
          <p:cNvPr id="3" name="Content Placeholder 2">
            <a:extLst>
              <a:ext uri="{FF2B5EF4-FFF2-40B4-BE49-F238E27FC236}">
                <a16:creationId xmlns:a16="http://schemas.microsoft.com/office/drawing/2014/main" id="{1BCB6835-EB2B-4BBA-B2C0-6B0F6175872C}"/>
              </a:ext>
            </a:extLst>
          </p:cNvPr>
          <p:cNvSpPr>
            <a:spLocks noGrp="1"/>
          </p:cNvSpPr>
          <p:nvPr>
            <p:ph idx="1"/>
          </p:nvPr>
        </p:nvSpPr>
        <p:spPr/>
        <p:txBody>
          <a:bodyPr>
            <a:normAutofit fontScale="92500" lnSpcReduction="10000"/>
          </a:bodyPr>
          <a:lstStyle/>
          <a:p>
            <a:pPr marL="0" indent="0" algn="l">
              <a:buNone/>
            </a:pPr>
            <a:r>
              <a:rPr lang="en-US" sz="1900" b="1" i="0" dirty="0">
                <a:solidFill>
                  <a:schemeClr val="accent1">
                    <a:lumMod val="50000"/>
                  </a:schemeClr>
                </a:solidFill>
                <a:effectLst/>
                <a:latin typeface="inherit"/>
              </a:rPr>
              <a:t>Since the objective variable in this problem, SalePrice, is continuous in nature, I may infer that it is a regression-type problem, and to estimate the selling price of the property, I have employed the following regression techniques.</a:t>
            </a:r>
            <a:endParaRPr lang="en-IN" sz="1900" b="1" i="0" dirty="0">
              <a:solidFill>
                <a:schemeClr val="accent1">
                  <a:lumMod val="50000"/>
                </a:schemeClr>
              </a:solidFill>
              <a:effectLst/>
              <a:latin typeface="inherit"/>
            </a:endParaRPr>
          </a:p>
          <a:p>
            <a:pPr marL="0" indent="0" algn="l">
              <a:buNone/>
            </a:pPr>
            <a:r>
              <a:rPr lang="en-IN" sz="2800" b="1" i="0" dirty="0">
                <a:solidFill>
                  <a:srgbClr val="000000"/>
                </a:solidFill>
                <a:effectLst/>
                <a:latin typeface="inherit"/>
              </a:rPr>
              <a:t>Regression Algorithms</a:t>
            </a:r>
          </a:p>
          <a:p>
            <a:pPr>
              <a:buFont typeface="Wingdings" panose="05000000000000000000" pitchFamily="2" charset="2"/>
              <a:buChar char="Ø"/>
            </a:pPr>
            <a:r>
              <a:rPr lang="en-IN" b="1" i="0" dirty="0">
                <a:solidFill>
                  <a:srgbClr val="0070C0"/>
                </a:solidFill>
                <a:effectLst/>
                <a:latin typeface="inherit"/>
              </a:rPr>
              <a:t>1. RandomForestRegressor</a:t>
            </a:r>
          </a:p>
          <a:p>
            <a:pPr>
              <a:buFont typeface="Wingdings" panose="05000000000000000000" pitchFamily="2" charset="2"/>
              <a:buChar char="Ø"/>
            </a:pPr>
            <a:r>
              <a:rPr lang="en-IN" b="1" i="0" dirty="0">
                <a:solidFill>
                  <a:srgbClr val="0070C0"/>
                </a:solidFill>
                <a:effectLst/>
                <a:latin typeface="inherit"/>
              </a:rPr>
              <a:t>2. Bagging Regressor</a:t>
            </a:r>
          </a:p>
          <a:p>
            <a:pPr>
              <a:buFont typeface="Wingdings" panose="05000000000000000000" pitchFamily="2" charset="2"/>
              <a:buChar char="Ø"/>
            </a:pPr>
            <a:r>
              <a:rPr lang="en-IN" b="1" i="0" dirty="0">
                <a:solidFill>
                  <a:srgbClr val="0070C0"/>
                </a:solidFill>
                <a:effectLst/>
                <a:latin typeface="inherit"/>
              </a:rPr>
              <a:t>3. GradientBoostingRegressor</a:t>
            </a:r>
          </a:p>
          <a:p>
            <a:pPr>
              <a:buFont typeface="Wingdings" panose="05000000000000000000" pitchFamily="2" charset="2"/>
              <a:buChar char="Ø"/>
            </a:pPr>
            <a:r>
              <a:rPr lang="en-IN" b="1" i="0" dirty="0">
                <a:solidFill>
                  <a:srgbClr val="0070C0"/>
                </a:solidFill>
                <a:effectLst/>
                <a:latin typeface="inherit"/>
              </a:rPr>
              <a:t>4. DecisionTreeRegressor</a:t>
            </a:r>
          </a:p>
          <a:p>
            <a:pPr marL="0" indent="0">
              <a:buNone/>
            </a:pPr>
            <a:endParaRPr lang="en-IN" dirty="0"/>
          </a:p>
        </p:txBody>
      </p:sp>
    </p:spTree>
    <p:extLst>
      <p:ext uri="{BB962C8B-B14F-4D97-AF65-F5344CB8AC3E}">
        <p14:creationId xmlns:p14="http://schemas.microsoft.com/office/powerpoint/2010/main" val="382954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7A56-6E58-F93D-D2D4-3719F2870F77}"/>
              </a:ext>
            </a:extLst>
          </p:cNvPr>
          <p:cNvSpPr>
            <a:spLocks noGrp="1"/>
          </p:cNvSpPr>
          <p:nvPr>
            <p:ph type="title"/>
          </p:nvPr>
        </p:nvSpPr>
        <p:spPr/>
        <p:txBody>
          <a:bodyPr/>
          <a:lstStyle/>
          <a:p>
            <a:r>
              <a:rPr lang="en-IN" b="1" i="0" dirty="0">
                <a:solidFill>
                  <a:srgbClr val="0070C0"/>
                </a:solidFill>
                <a:effectLst/>
                <a:latin typeface="inherit"/>
              </a:rPr>
              <a:t>Random Forest Regressor</a:t>
            </a:r>
            <a:endParaRPr lang="en-IN" dirty="0"/>
          </a:p>
        </p:txBody>
      </p:sp>
      <p:pic>
        <p:nvPicPr>
          <p:cNvPr id="8" name="Content Placeholder 7">
            <a:extLst>
              <a:ext uri="{FF2B5EF4-FFF2-40B4-BE49-F238E27FC236}">
                <a16:creationId xmlns:a16="http://schemas.microsoft.com/office/drawing/2014/main" id="{C2B8F27D-1650-32A2-1D11-BA0C0A52109F}"/>
              </a:ext>
            </a:extLst>
          </p:cNvPr>
          <p:cNvPicPr>
            <a:picLocks noGrp="1" noChangeAspect="1"/>
          </p:cNvPicPr>
          <p:nvPr>
            <p:ph sz="half" idx="2"/>
          </p:nvPr>
        </p:nvPicPr>
        <p:blipFill>
          <a:blip r:embed="rId2"/>
          <a:stretch>
            <a:fillRect/>
          </a:stretch>
        </p:blipFill>
        <p:spPr>
          <a:xfrm>
            <a:off x="1675658" y="2550161"/>
            <a:ext cx="5802102" cy="3535680"/>
          </a:xfrm>
        </p:spPr>
      </p:pic>
      <p:sp>
        <p:nvSpPr>
          <p:cNvPr id="6" name="Content Placeholder 5">
            <a:extLst>
              <a:ext uri="{FF2B5EF4-FFF2-40B4-BE49-F238E27FC236}">
                <a16:creationId xmlns:a16="http://schemas.microsoft.com/office/drawing/2014/main" id="{C4699590-FDEF-DAD4-CCFD-44019AC36516}"/>
              </a:ext>
            </a:extLst>
          </p:cNvPr>
          <p:cNvSpPr>
            <a:spLocks noGrp="1"/>
          </p:cNvSpPr>
          <p:nvPr>
            <p:ph sz="quarter" idx="4"/>
          </p:nvPr>
        </p:nvSpPr>
        <p:spPr>
          <a:xfrm>
            <a:off x="7802880" y="2865120"/>
            <a:ext cx="3096094" cy="3010748"/>
          </a:xfrm>
        </p:spPr>
        <p:txBody>
          <a:bodyPr>
            <a:normAutofit/>
          </a:bodyPr>
          <a:lstStyle/>
          <a:p>
            <a:pPr marL="0" indent="0">
              <a:buNone/>
            </a:pPr>
            <a:r>
              <a:rPr lang="en-US" sz="1800" dirty="0"/>
              <a:t> Created a Random Forest Regressor model and got accuracy of approximately 86.24%. (Before Cross Validation R2 Score = 90.07%)</a:t>
            </a:r>
            <a:endParaRPr lang="en-IN" sz="1800" dirty="0"/>
          </a:p>
        </p:txBody>
      </p:sp>
    </p:spTree>
    <p:extLst>
      <p:ext uri="{BB962C8B-B14F-4D97-AF65-F5344CB8AC3E}">
        <p14:creationId xmlns:p14="http://schemas.microsoft.com/office/powerpoint/2010/main" val="225685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7A56-6E58-F93D-D2D4-3719F2870F77}"/>
              </a:ext>
            </a:extLst>
          </p:cNvPr>
          <p:cNvSpPr>
            <a:spLocks noGrp="1"/>
          </p:cNvSpPr>
          <p:nvPr>
            <p:ph type="title"/>
          </p:nvPr>
        </p:nvSpPr>
        <p:spPr/>
        <p:txBody>
          <a:bodyPr/>
          <a:lstStyle/>
          <a:p>
            <a:r>
              <a:rPr lang="en-IN" b="1" i="0" dirty="0">
                <a:solidFill>
                  <a:srgbClr val="0070C0"/>
                </a:solidFill>
                <a:effectLst/>
                <a:latin typeface="inherit"/>
              </a:rPr>
              <a:t>Bagging Regressor</a:t>
            </a:r>
            <a:endParaRPr lang="en-IN" dirty="0"/>
          </a:p>
        </p:txBody>
      </p:sp>
      <p:sp>
        <p:nvSpPr>
          <p:cNvPr id="6" name="Content Placeholder 5">
            <a:extLst>
              <a:ext uri="{FF2B5EF4-FFF2-40B4-BE49-F238E27FC236}">
                <a16:creationId xmlns:a16="http://schemas.microsoft.com/office/drawing/2014/main" id="{C4699590-FDEF-DAD4-CCFD-44019AC36516}"/>
              </a:ext>
            </a:extLst>
          </p:cNvPr>
          <p:cNvSpPr>
            <a:spLocks noGrp="1"/>
          </p:cNvSpPr>
          <p:nvPr>
            <p:ph sz="quarter" idx="4"/>
          </p:nvPr>
        </p:nvSpPr>
        <p:spPr>
          <a:xfrm>
            <a:off x="7802880" y="2865120"/>
            <a:ext cx="3096094" cy="3010748"/>
          </a:xfrm>
        </p:spPr>
        <p:txBody>
          <a:bodyPr>
            <a:normAutofit/>
          </a:bodyPr>
          <a:lstStyle/>
          <a:p>
            <a:pPr marL="0" indent="0">
              <a:buNone/>
            </a:pPr>
            <a:r>
              <a:rPr lang="en-US" sz="1800" dirty="0"/>
              <a:t> Created a Bagging Regressor model and got accuracy of approximately 84.22%. (Before Cross Validation R2 Score = 87.16%)</a:t>
            </a:r>
            <a:endParaRPr lang="en-IN" sz="1800" dirty="0"/>
          </a:p>
        </p:txBody>
      </p:sp>
      <p:pic>
        <p:nvPicPr>
          <p:cNvPr id="10" name="Content Placeholder 9">
            <a:extLst>
              <a:ext uri="{FF2B5EF4-FFF2-40B4-BE49-F238E27FC236}">
                <a16:creationId xmlns:a16="http://schemas.microsoft.com/office/drawing/2014/main" id="{9B9B5C40-8C19-8906-8748-10C486041175}"/>
              </a:ext>
            </a:extLst>
          </p:cNvPr>
          <p:cNvPicPr>
            <a:picLocks noGrp="1" noChangeAspect="1"/>
          </p:cNvPicPr>
          <p:nvPr>
            <p:ph sz="half" idx="2"/>
          </p:nvPr>
        </p:nvPicPr>
        <p:blipFill>
          <a:blip r:embed="rId2"/>
          <a:stretch>
            <a:fillRect/>
          </a:stretch>
        </p:blipFill>
        <p:spPr>
          <a:xfrm>
            <a:off x="1527546" y="2570481"/>
            <a:ext cx="6082293" cy="3484880"/>
          </a:xfrm>
        </p:spPr>
      </p:pic>
    </p:spTree>
    <p:extLst>
      <p:ext uri="{BB962C8B-B14F-4D97-AF65-F5344CB8AC3E}">
        <p14:creationId xmlns:p14="http://schemas.microsoft.com/office/powerpoint/2010/main" val="51465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7A56-6E58-F93D-D2D4-3719F2870F77}"/>
              </a:ext>
            </a:extLst>
          </p:cNvPr>
          <p:cNvSpPr>
            <a:spLocks noGrp="1"/>
          </p:cNvSpPr>
          <p:nvPr>
            <p:ph type="title"/>
          </p:nvPr>
        </p:nvSpPr>
        <p:spPr/>
        <p:txBody>
          <a:bodyPr/>
          <a:lstStyle/>
          <a:p>
            <a:r>
              <a:rPr lang="en-IN" b="1" i="0" dirty="0">
                <a:solidFill>
                  <a:srgbClr val="0070C0"/>
                </a:solidFill>
                <a:effectLst/>
                <a:latin typeface="inherit"/>
              </a:rPr>
              <a:t>Gradient Boosting Regressor</a:t>
            </a:r>
            <a:endParaRPr lang="en-IN" dirty="0"/>
          </a:p>
        </p:txBody>
      </p:sp>
      <p:sp>
        <p:nvSpPr>
          <p:cNvPr id="6" name="Content Placeholder 5">
            <a:extLst>
              <a:ext uri="{FF2B5EF4-FFF2-40B4-BE49-F238E27FC236}">
                <a16:creationId xmlns:a16="http://schemas.microsoft.com/office/drawing/2014/main" id="{C4699590-FDEF-DAD4-CCFD-44019AC36516}"/>
              </a:ext>
            </a:extLst>
          </p:cNvPr>
          <p:cNvSpPr>
            <a:spLocks noGrp="1"/>
          </p:cNvSpPr>
          <p:nvPr>
            <p:ph sz="quarter" idx="4"/>
          </p:nvPr>
        </p:nvSpPr>
        <p:spPr>
          <a:xfrm>
            <a:off x="7802880" y="2865120"/>
            <a:ext cx="3096094" cy="3010748"/>
          </a:xfrm>
        </p:spPr>
        <p:txBody>
          <a:bodyPr>
            <a:normAutofit/>
          </a:bodyPr>
          <a:lstStyle/>
          <a:p>
            <a:pPr marL="0" indent="0">
              <a:buNone/>
            </a:pPr>
            <a:r>
              <a:rPr lang="en-US" sz="1800" dirty="0"/>
              <a:t> Created a Gradient Boosting Regressor model and got accuracy of approximately 91.80%. (Before Cross Validation R2 Score = 88.01%)</a:t>
            </a:r>
            <a:endParaRPr lang="en-IN" sz="1800" dirty="0"/>
          </a:p>
        </p:txBody>
      </p:sp>
      <p:pic>
        <p:nvPicPr>
          <p:cNvPr id="12" name="Content Placeholder 11">
            <a:extLst>
              <a:ext uri="{FF2B5EF4-FFF2-40B4-BE49-F238E27FC236}">
                <a16:creationId xmlns:a16="http://schemas.microsoft.com/office/drawing/2014/main" id="{72315E6B-7F8F-1F1E-D56D-796BE67176BB}"/>
              </a:ext>
            </a:extLst>
          </p:cNvPr>
          <p:cNvPicPr>
            <a:picLocks noGrp="1" noChangeAspect="1"/>
          </p:cNvPicPr>
          <p:nvPr>
            <p:ph sz="half" idx="2"/>
          </p:nvPr>
        </p:nvPicPr>
        <p:blipFill>
          <a:blip r:embed="rId2"/>
          <a:stretch>
            <a:fillRect/>
          </a:stretch>
        </p:blipFill>
        <p:spPr>
          <a:xfrm>
            <a:off x="1545716" y="2560320"/>
            <a:ext cx="5993004" cy="3505199"/>
          </a:xfrm>
        </p:spPr>
      </p:pic>
    </p:spTree>
    <p:extLst>
      <p:ext uri="{BB962C8B-B14F-4D97-AF65-F5344CB8AC3E}">
        <p14:creationId xmlns:p14="http://schemas.microsoft.com/office/powerpoint/2010/main" val="59495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7A56-6E58-F93D-D2D4-3719F2870F77}"/>
              </a:ext>
            </a:extLst>
          </p:cNvPr>
          <p:cNvSpPr>
            <a:spLocks noGrp="1"/>
          </p:cNvSpPr>
          <p:nvPr>
            <p:ph type="title"/>
          </p:nvPr>
        </p:nvSpPr>
        <p:spPr/>
        <p:txBody>
          <a:bodyPr/>
          <a:lstStyle/>
          <a:p>
            <a:r>
              <a:rPr lang="en-IN" b="1" dirty="0">
                <a:solidFill>
                  <a:srgbClr val="0070C0"/>
                </a:solidFill>
                <a:latin typeface="inherit"/>
              </a:rPr>
              <a:t>Decision Tree Regressor</a:t>
            </a:r>
            <a:endParaRPr lang="en-IN" dirty="0"/>
          </a:p>
        </p:txBody>
      </p:sp>
      <p:sp>
        <p:nvSpPr>
          <p:cNvPr id="6" name="Content Placeholder 5">
            <a:extLst>
              <a:ext uri="{FF2B5EF4-FFF2-40B4-BE49-F238E27FC236}">
                <a16:creationId xmlns:a16="http://schemas.microsoft.com/office/drawing/2014/main" id="{C4699590-FDEF-DAD4-CCFD-44019AC36516}"/>
              </a:ext>
            </a:extLst>
          </p:cNvPr>
          <p:cNvSpPr>
            <a:spLocks noGrp="1"/>
          </p:cNvSpPr>
          <p:nvPr>
            <p:ph sz="quarter" idx="4"/>
          </p:nvPr>
        </p:nvSpPr>
        <p:spPr>
          <a:xfrm>
            <a:off x="7802880" y="2865120"/>
            <a:ext cx="3096094" cy="3010748"/>
          </a:xfrm>
        </p:spPr>
        <p:txBody>
          <a:bodyPr>
            <a:normAutofit/>
          </a:bodyPr>
          <a:lstStyle/>
          <a:p>
            <a:pPr marL="0" indent="0">
              <a:buNone/>
            </a:pPr>
            <a:r>
              <a:rPr lang="en-US" sz="1800" dirty="0"/>
              <a:t> Created a Decision Tree Regressor model and got accuracy of approximately 68.32%. (Before Cross Validation R2 Score = 72.75%)</a:t>
            </a:r>
            <a:endParaRPr lang="en-IN" sz="1800" dirty="0"/>
          </a:p>
        </p:txBody>
      </p:sp>
      <p:pic>
        <p:nvPicPr>
          <p:cNvPr id="7" name="Content Placeholder 6">
            <a:extLst>
              <a:ext uri="{FF2B5EF4-FFF2-40B4-BE49-F238E27FC236}">
                <a16:creationId xmlns:a16="http://schemas.microsoft.com/office/drawing/2014/main" id="{7A93AA5B-4290-3951-571F-3126165C9862}"/>
              </a:ext>
            </a:extLst>
          </p:cNvPr>
          <p:cNvPicPr>
            <a:picLocks noGrp="1" noChangeAspect="1"/>
          </p:cNvPicPr>
          <p:nvPr>
            <p:ph sz="half" idx="2"/>
          </p:nvPr>
        </p:nvPicPr>
        <p:blipFill>
          <a:blip r:embed="rId2"/>
          <a:stretch>
            <a:fillRect/>
          </a:stretch>
        </p:blipFill>
        <p:spPr>
          <a:xfrm>
            <a:off x="1562776" y="2600961"/>
            <a:ext cx="5732104" cy="3274378"/>
          </a:xfrm>
        </p:spPr>
      </p:pic>
    </p:spTree>
    <p:extLst>
      <p:ext uri="{BB962C8B-B14F-4D97-AF65-F5344CB8AC3E}">
        <p14:creationId xmlns:p14="http://schemas.microsoft.com/office/powerpoint/2010/main" val="1053564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48-6E7C-6441-F73D-C3CEAE23BB3F}"/>
              </a:ext>
            </a:extLst>
          </p:cNvPr>
          <p:cNvSpPr>
            <a:spLocks noGrp="1"/>
          </p:cNvSpPr>
          <p:nvPr>
            <p:ph type="title"/>
          </p:nvPr>
        </p:nvSpPr>
        <p:spPr/>
        <p:txBody>
          <a:bodyPr/>
          <a:lstStyle/>
          <a:p>
            <a:r>
              <a:rPr lang="en-IN" dirty="0"/>
              <a:t>Hyper Parameter Tuning</a:t>
            </a:r>
          </a:p>
        </p:txBody>
      </p:sp>
      <p:pic>
        <p:nvPicPr>
          <p:cNvPr id="8" name="Content Placeholder 7">
            <a:extLst>
              <a:ext uri="{FF2B5EF4-FFF2-40B4-BE49-F238E27FC236}">
                <a16:creationId xmlns:a16="http://schemas.microsoft.com/office/drawing/2014/main" id="{1E4DD66A-8AFC-2C0C-1B17-DEA4DA376C79}"/>
              </a:ext>
            </a:extLst>
          </p:cNvPr>
          <p:cNvPicPr>
            <a:picLocks noGrp="1" noChangeAspect="1"/>
          </p:cNvPicPr>
          <p:nvPr>
            <p:ph sz="half" idx="2"/>
          </p:nvPr>
        </p:nvPicPr>
        <p:blipFill>
          <a:blip r:embed="rId2"/>
          <a:stretch>
            <a:fillRect/>
          </a:stretch>
        </p:blipFill>
        <p:spPr>
          <a:xfrm>
            <a:off x="1295400" y="2570480"/>
            <a:ext cx="5176520" cy="3556000"/>
          </a:xfrm>
        </p:spPr>
      </p:pic>
      <p:pic>
        <p:nvPicPr>
          <p:cNvPr id="10" name="Content Placeholder 9">
            <a:extLst>
              <a:ext uri="{FF2B5EF4-FFF2-40B4-BE49-F238E27FC236}">
                <a16:creationId xmlns:a16="http://schemas.microsoft.com/office/drawing/2014/main" id="{D323E8E2-E18C-60CD-DBB3-25DF2FC55EB9}"/>
              </a:ext>
            </a:extLst>
          </p:cNvPr>
          <p:cNvPicPr>
            <a:picLocks noGrp="1" noChangeAspect="1"/>
          </p:cNvPicPr>
          <p:nvPr>
            <p:ph sz="quarter" idx="4"/>
          </p:nvPr>
        </p:nvPicPr>
        <p:blipFill>
          <a:blip r:embed="rId3"/>
          <a:stretch>
            <a:fillRect/>
          </a:stretch>
        </p:blipFill>
        <p:spPr>
          <a:xfrm>
            <a:off x="6675119" y="2479040"/>
            <a:ext cx="4612641" cy="2092962"/>
          </a:xfrm>
        </p:spPr>
      </p:pic>
    </p:spTree>
    <p:extLst>
      <p:ext uri="{BB962C8B-B14F-4D97-AF65-F5344CB8AC3E}">
        <p14:creationId xmlns:p14="http://schemas.microsoft.com/office/powerpoint/2010/main" val="138423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Introduction</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fontScale="92500"/>
          </a:bodyPr>
          <a:lstStyle/>
          <a:p>
            <a:pPr marL="0" indent="0">
              <a:buNone/>
            </a:pPr>
            <a:r>
              <a:rPr lang="en-US" b="0" i="0" dirty="0">
                <a:solidFill>
                  <a:schemeClr val="accent6">
                    <a:lumMod val="50000"/>
                  </a:schemeClr>
                </a:solidFill>
                <a:effectLst/>
                <a:latin typeface="ff2"/>
              </a:rPr>
              <a:t>A crucial area of real estate is house price forecasting. The literature makes an effort to extract practical information from historical real estate market data. In order to find models that are helpful to home buyers and sellers, machine learning techniques are used to examine previous real estate transactions. The significant price disparity between homes in the priciest and most affordable suburbs is made clear. Additionally, tests show that the Multiple Linear Regression based on mean squared error measurement is a viable strategy. </a:t>
            </a:r>
          </a:p>
          <a:p>
            <a:pPr marL="0" indent="0">
              <a:buNone/>
            </a:pPr>
            <a:r>
              <a:rPr lang="en-US" b="0" i="0" dirty="0">
                <a:solidFill>
                  <a:schemeClr val="accent6">
                    <a:lumMod val="50000"/>
                  </a:schemeClr>
                </a:solidFill>
                <a:effectLst/>
                <a:latin typeface="ff2"/>
              </a:rPr>
              <a:t>This paper proposes a machine learning approach to forecast home prices based on information about the home (size, construction year, etc.) We will display the code used for each phase of the creation and assessment of our model, followed by its results. This will make our work easier to reproduce. </a:t>
            </a:r>
            <a:endParaRPr lang="en-IN" dirty="0">
              <a:solidFill>
                <a:schemeClr val="accent6">
                  <a:lumMod val="50000"/>
                </a:schemeClr>
              </a:solidFill>
            </a:endParaRPr>
          </a:p>
        </p:txBody>
      </p:sp>
    </p:spTree>
    <p:extLst>
      <p:ext uri="{BB962C8B-B14F-4D97-AF65-F5344CB8AC3E}">
        <p14:creationId xmlns:p14="http://schemas.microsoft.com/office/powerpoint/2010/main" val="4000998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48-6E7C-6441-F73D-C3CEAE23BB3F}"/>
              </a:ext>
            </a:extLst>
          </p:cNvPr>
          <p:cNvSpPr>
            <a:spLocks noGrp="1"/>
          </p:cNvSpPr>
          <p:nvPr>
            <p:ph type="title"/>
          </p:nvPr>
        </p:nvSpPr>
        <p:spPr/>
        <p:txBody>
          <a:bodyPr/>
          <a:lstStyle/>
          <a:p>
            <a:r>
              <a:rPr lang="en-IN" dirty="0"/>
              <a:t>Hyper Parameter Tuning</a:t>
            </a:r>
          </a:p>
        </p:txBody>
      </p:sp>
      <p:sp>
        <p:nvSpPr>
          <p:cNvPr id="12" name="TextBox 11">
            <a:extLst>
              <a:ext uri="{FF2B5EF4-FFF2-40B4-BE49-F238E27FC236}">
                <a16:creationId xmlns:a16="http://schemas.microsoft.com/office/drawing/2014/main" id="{A3B14FFC-B26F-2D51-9A3A-D1A610FCCD7B}"/>
              </a:ext>
            </a:extLst>
          </p:cNvPr>
          <p:cNvSpPr txBox="1"/>
          <p:nvPr/>
        </p:nvSpPr>
        <p:spPr>
          <a:xfrm>
            <a:off x="7381238" y="2828576"/>
            <a:ext cx="3515360" cy="2308324"/>
          </a:xfrm>
          <a:prstGeom prst="rect">
            <a:avLst/>
          </a:prstGeom>
          <a:noFill/>
        </p:spPr>
        <p:txBody>
          <a:bodyPr wrap="square">
            <a:spAutoFit/>
          </a:bodyPr>
          <a:lstStyle/>
          <a:p>
            <a:r>
              <a:rPr lang="en-US" dirty="0">
                <a:effectLst/>
              </a:rPr>
              <a:t>I selected all of the Random Forest Regressor settings, and after fine-tuning the model with the optimal parameters, I increased model accuracy from 86% to 89%. Additionally, mse and rmse readings have decreased, indicating that error has decreased. </a:t>
            </a:r>
          </a:p>
        </p:txBody>
      </p:sp>
      <p:pic>
        <p:nvPicPr>
          <p:cNvPr id="9" name="Content Placeholder 8">
            <a:extLst>
              <a:ext uri="{FF2B5EF4-FFF2-40B4-BE49-F238E27FC236}">
                <a16:creationId xmlns:a16="http://schemas.microsoft.com/office/drawing/2014/main" id="{23885F28-9D8B-0C84-3C2D-084C2A39C268}"/>
              </a:ext>
            </a:extLst>
          </p:cNvPr>
          <p:cNvPicPr>
            <a:picLocks noGrp="1" noChangeAspect="1"/>
          </p:cNvPicPr>
          <p:nvPr>
            <p:ph sz="half" idx="2"/>
          </p:nvPr>
        </p:nvPicPr>
        <p:blipFill>
          <a:blip r:embed="rId2"/>
          <a:stretch>
            <a:fillRect/>
          </a:stretch>
        </p:blipFill>
        <p:spPr>
          <a:xfrm>
            <a:off x="1114901" y="2682770"/>
            <a:ext cx="5428139" cy="3193098"/>
          </a:xfrm>
        </p:spPr>
      </p:pic>
    </p:spTree>
    <p:extLst>
      <p:ext uri="{BB962C8B-B14F-4D97-AF65-F5344CB8AC3E}">
        <p14:creationId xmlns:p14="http://schemas.microsoft.com/office/powerpoint/2010/main" val="630108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F1A2-1AFF-965E-F749-CEC97D085224}"/>
              </a:ext>
            </a:extLst>
          </p:cNvPr>
          <p:cNvSpPr>
            <a:spLocks noGrp="1"/>
          </p:cNvSpPr>
          <p:nvPr>
            <p:ph type="title"/>
          </p:nvPr>
        </p:nvSpPr>
        <p:spPr/>
        <p:txBody>
          <a:bodyPr/>
          <a:lstStyle/>
          <a:p>
            <a:r>
              <a:rPr lang="en-IN" dirty="0"/>
              <a:t>Saving Model Predictions</a:t>
            </a:r>
          </a:p>
        </p:txBody>
      </p:sp>
      <p:pic>
        <p:nvPicPr>
          <p:cNvPr id="5" name="Content Placeholder 4">
            <a:extLst>
              <a:ext uri="{FF2B5EF4-FFF2-40B4-BE49-F238E27FC236}">
                <a16:creationId xmlns:a16="http://schemas.microsoft.com/office/drawing/2014/main" id="{6AE7E370-077D-6D7D-BAD1-7F76E3C7D50D}"/>
              </a:ext>
            </a:extLst>
          </p:cNvPr>
          <p:cNvPicPr>
            <a:picLocks noGrp="1" noChangeAspect="1"/>
          </p:cNvPicPr>
          <p:nvPr>
            <p:ph idx="1"/>
          </p:nvPr>
        </p:nvPicPr>
        <p:blipFill>
          <a:blip r:embed="rId2"/>
          <a:stretch>
            <a:fillRect/>
          </a:stretch>
        </p:blipFill>
        <p:spPr>
          <a:xfrm>
            <a:off x="1381760" y="2486343"/>
            <a:ext cx="5999478" cy="3317875"/>
          </a:xfrm>
        </p:spPr>
      </p:pic>
      <p:sp>
        <p:nvSpPr>
          <p:cNvPr id="6" name="TextBox 5">
            <a:extLst>
              <a:ext uri="{FF2B5EF4-FFF2-40B4-BE49-F238E27FC236}">
                <a16:creationId xmlns:a16="http://schemas.microsoft.com/office/drawing/2014/main" id="{CF04DAA3-E364-3445-DEFB-0231E3A3B3E5}"/>
              </a:ext>
            </a:extLst>
          </p:cNvPr>
          <p:cNvSpPr txBox="1"/>
          <p:nvPr/>
        </p:nvSpPr>
        <p:spPr>
          <a:xfrm>
            <a:off x="7381238" y="2828576"/>
            <a:ext cx="3515360" cy="923330"/>
          </a:xfrm>
          <a:prstGeom prst="rect">
            <a:avLst/>
          </a:prstGeom>
          <a:noFill/>
        </p:spPr>
        <p:txBody>
          <a:bodyPr wrap="square">
            <a:spAutoFit/>
          </a:bodyPr>
          <a:lstStyle/>
          <a:p>
            <a:r>
              <a:rPr lang="en-US" dirty="0">
                <a:effectLst/>
              </a:rPr>
              <a:t>I have saved my model and the image of the left is showing prediction form test data.</a:t>
            </a:r>
          </a:p>
        </p:txBody>
      </p:sp>
    </p:spTree>
    <p:extLst>
      <p:ext uri="{BB962C8B-B14F-4D97-AF65-F5344CB8AC3E}">
        <p14:creationId xmlns:p14="http://schemas.microsoft.com/office/powerpoint/2010/main" val="1073020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91B9-CE91-646B-522D-2AF77B32FFE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14D31A8-EF15-27BF-8B93-268F91B7FA21}"/>
              </a:ext>
            </a:extLst>
          </p:cNvPr>
          <p:cNvSpPr>
            <a:spLocks noGrp="1"/>
          </p:cNvSpPr>
          <p:nvPr>
            <p:ph idx="1"/>
          </p:nvPr>
        </p:nvSpPr>
        <p:spPr/>
        <p:txBody>
          <a:bodyPr>
            <a:normAutofit fontScale="92500" lnSpcReduction="20000"/>
          </a:bodyPr>
          <a:lstStyle/>
          <a:p>
            <a:r>
              <a:rPr lang="en-US" dirty="0"/>
              <a:t>To anticipate the price of homes, we applied machine learning techniques in our project report.</a:t>
            </a:r>
          </a:p>
          <a:p>
            <a:r>
              <a:rPr lang="en-US" dirty="0"/>
              <a:t>The step-by-step process for analyzing the dataset and determining the connection between the features has been described. As a result, we may choose traits that are independent and not associated with one another.</a:t>
            </a:r>
          </a:p>
          <a:p>
            <a:r>
              <a:rPr lang="en-US" dirty="0"/>
              <a:t>These feature sets were then used as input for five algorithms, which produced a csv file with forecasted home prices.</a:t>
            </a:r>
          </a:p>
          <a:p>
            <a:r>
              <a:rPr lang="en-US" dirty="0"/>
              <a:t>As a result, we used several performance measures to determine each model's performance and then compared them using these criteria. Then, we additionally stored the dataframe for the test dataset's anticipated prices.</a:t>
            </a:r>
            <a:endParaRPr lang="en-IN" dirty="0"/>
          </a:p>
        </p:txBody>
      </p:sp>
    </p:spTree>
    <p:extLst>
      <p:ext uri="{BB962C8B-B14F-4D97-AF65-F5344CB8AC3E}">
        <p14:creationId xmlns:p14="http://schemas.microsoft.com/office/powerpoint/2010/main" val="321733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91B9-CE91-646B-522D-2AF77B32FFE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14D31A8-EF15-27BF-8B93-268F91B7FA21}"/>
              </a:ext>
            </a:extLst>
          </p:cNvPr>
          <p:cNvSpPr>
            <a:spLocks noGrp="1"/>
          </p:cNvSpPr>
          <p:nvPr>
            <p:ph idx="1"/>
          </p:nvPr>
        </p:nvSpPr>
        <p:spPr/>
        <p:txBody>
          <a:bodyPr>
            <a:normAutofit/>
          </a:bodyPr>
          <a:lstStyle/>
          <a:p>
            <a:r>
              <a:rPr lang="en-US" dirty="0">
                <a:effectLst/>
              </a:rPr>
              <a:t>In conclusion, machine learning is still being applied in property research at a very early level. </a:t>
            </a:r>
          </a:p>
          <a:p>
            <a:r>
              <a:rPr lang="en-US" dirty="0">
                <a:effectLst/>
              </a:rPr>
              <a:t>We believe our work has made some methodological and empirical advances in the field of property evaluation and has offered an alternate way for estimating home values. </a:t>
            </a:r>
          </a:p>
          <a:p>
            <a:r>
              <a:rPr lang="en-US" dirty="0">
                <a:effectLst/>
              </a:rPr>
              <a:t>Future studies may focus on examining different property kinds aside from housing developments or combining more property transaction data from a bigger geographical area with more attributes. </a:t>
            </a:r>
          </a:p>
        </p:txBody>
      </p:sp>
    </p:spTree>
    <p:extLst>
      <p:ext uri="{BB962C8B-B14F-4D97-AF65-F5344CB8AC3E}">
        <p14:creationId xmlns:p14="http://schemas.microsoft.com/office/powerpoint/2010/main" val="327134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0B39-896C-E4E4-EE8A-10A4F048CE23}"/>
              </a:ext>
            </a:extLst>
          </p:cNvPr>
          <p:cNvSpPr>
            <a:spLocks noGrp="1"/>
          </p:cNvSpPr>
          <p:nvPr>
            <p:ph type="title"/>
          </p:nvPr>
        </p:nvSpPr>
        <p:spPr>
          <a:xfrm>
            <a:off x="1041402" y="3075092"/>
            <a:ext cx="9601196" cy="1303867"/>
          </a:xfrm>
        </p:spPr>
        <p:txBody>
          <a:bodyPr/>
          <a:lstStyle/>
          <a:p>
            <a:r>
              <a:rPr lang="en-IN" dirty="0"/>
              <a:t>Thank You</a:t>
            </a:r>
          </a:p>
        </p:txBody>
      </p:sp>
    </p:spTree>
    <p:extLst>
      <p:ext uri="{BB962C8B-B14F-4D97-AF65-F5344CB8AC3E}">
        <p14:creationId xmlns:p14="http://schemas.microsoft.com/office/powerpoint/2010/main" val="56714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Problem Statement</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a:bodyPr>
          <a:lstStyle/>
          <a:p>
            <a:pPr marL="0" indent="0">
              <a:buNone/>
            </a:pPr>
            <a:r>
              <a:rPr lang="en-US" sz="2000" dirty="0">
                <a:solidFill>
                  <a:schemeClr val="accent6">
                    <a:lumMod val="50000"/>
                  </a:schemeClr>
                </a:solidFill>
                <a:latin typeface="ff2"/>
              </a:rPr>
              <a:t>Every individual on earth needs a home, thus the housing and real estate sectors are among those that have a significant impact on global economic growth. There are several firms operating in the industry, and the market is fairly sizable. In order to assist businesses enhance their total income and profitability, improve their marketing methods, and pay attention to shifting patterns in home sales and purchases, data science is an essential tool. For housing organizations to achieve their commercial objectives, machine learning approaches including predictive modelling, market mix modelling, and recommendation systems are applied. One of these housing companies is the source of our issue.</a:t>
            </a:r>
          </a:p>
          <a:p>
            <a:pPr marL="0" indent="0">
              <a:buNone/>
            </a:pPr>
            <a:r>
              <a:rPr lang="en-US" sz="2000" dirty="0">
                <a:solidFill>
                  <a:schemeClr val="accent6">
                    <a:lumMod val="50000"/>
                  </a:schemeClr>
                </a:solidFill>
                <a:latin typeface="ff2"/>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p:txBody>
      </p:sp>
    </p:spTree>
    <p:extLst>
      <p:ext uri="{BB962C8B-B14F-4D97-AF65-F5344CB8AC3E}">
        <p14:creationId xmlns:p14="http://schemas.microsoft.com/office/powerpoint/2010/main" val="103121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What is Housing Price Prediction?</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a:bodyPr>
          <a:lstStyle/>
          <a:p>
            <a:pPr marL="0" indent="0">
              <a:buNone/>
            </a:pPr>
            <a:r>
              <a:rPr lang="en-US" sz="2200" dirty="0">
                <a:solidFill>
                  <a:schemeClr val="accent6">
                    <a:lumMod val="50000"/>
                  </a:schemeClr>
                </a:solidFill>
                <a:latin typeface="ff2"/>
              </a:rPr>
              <a:t>An essential driver for forecasting home prices is the correlation between housing costs and the economy. People may comprehend and be aware of the future price of a property thanks to the house price forecast.</a:t>
            </a:r>
          </a:p>
          <a:p>
            <a:pPr marL="0" indent="0">
              <a:buNone/>
            </a:pPr>
            <a:r>
              <a:rPr lang="en-US" sz="2200" dirty="0">
                <a:solidFill>
                  <a:schemeClr val="accent6">
                    <a:lumMod val="50000"/>
                  </a:schemeClr>
                </a:solidFill>
                <a:latin typeface="ff2"/>
              </a:rPr>
              <a:t>House price prediction can help the developer determine the selling price of a house and can help the customer to arrange the right time to purchase a house. There are three factors that influence the price of a house which include physical conditions, concept and location.</a:t>
            </a:r>
          </a:p>
          <a:p>
            <a:pPr marL="0" indent="0">
              <a:buNone/>
            </a:pPr>
            <a:endParaRPr lang="en-US" sz="2000" dirty="0">
              <a:solidFill>
                <a:srgbClr val="333333"/>
              </a:solidFill>
              <a:latin typeface="ff2"/>
            </a:endParaRPr>
          </a:p>
          <a:p>
            <a:pPr marL="0" indent="0">
              <a:buNone/>
            </a:pPr>
            <a:endParaRPr lang="en-US" sz="2000" dirty="0">
              <a:solidFill>
                <a:srgbClr val="333333"/>
              </a:solidFill>
              <a:latin typeface="ff2"/>
            </a:endParaRPr>
          </a:p>
        </p:txBody>
      </p:sp>
    </p:spTree>
    <p:extLst>
      <p:ext uri="{BB962C8B-B14F-4D97-AF65-F5344CB8AC3E}">
        <p14:creationId xmlns:p14="http://schemas.microsoft.com/office/powerpoint/2010/main" val="295795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Need of Housing Price Prediction?</a:t>
            </a: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a:bodyPr>
          <a:lstStyle/>
          <a:p>
            <a:pPr marL="0" indent="0">
              <a:buNone/>
            </a:pPr>
            <a:r>
              <a:rPr lang="en-US" sz="2200" dirty="0">
                <a:solidFill>
                  <a:schemeClr val="accent6">
                    <a:lumMod val="50000"/>
                  </a:schemeClr>
                </a:solidFill>
                <a:latin typeface="ff2"/>
              </a:rPr>
              <a:t>Predicting house prices is crucial for maximizing real estate productivity. As before, house prices were calculated by adding together the prices for buying and selling in a certain area. In order to close the information gap and increase real estate efficiency, the house price forecast model is very crucial. With the help of this model, we could forecast prices more accurately. Check out Intelligentsia's Artificial Intelligence Certification Course if you want to learn more about it. Watch the ensuing video on the House Price Prediction Project as well.</a:t>
            </a:r>
            <a:endParaRPr lang="en-US" sz="2000" dirty="0">
              <a:solidFill>
                <a:schemeClr val="accent6">
                  <a:lumMod val="50000"/>
                </a:schemeClr>
              </a:solidFill>
              <a:latin typeface="ff2"/>
            </a:endParaRPr>
          </a:p>
        </p:txBody>
      </p:sp>
    </p:spTree>
    <p:extLst>
      <p:ext uri="{BB962C8B-B14F-4D97-AF65-F5344CB8AC3E}">
        <p14:creationId xmlns:p14="http://schemas.microsoft.com/office/powerpoint/2010/main" val="270975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a:t>
            </a:r>
            <a:r>
              <a:rPr lang="en-US" dirty="0">
                <a:solidFill>
                  <a:srgbClr val="7030A0"/>
                </a:solidFill>
                <a:effectLst>
                  <a:outerShdw blurRad="38100" dist="38100" dir="2700000" algn="tl">
                    <a:srgbClr val="000000">
                      <a:alpha val="43137"/>
                    </a:srgbClr>
                  </a:outerShdw>
                </a:effectLst>
              </a:rPr>
              <a:t>Exploratory Data Analysis (EDA)</a:t>
            </a:r>
            <a:endParaRPr lang="en-IN"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rmAutofit lnSpcReduction="10000"/>
          </a:bodyPr>
          <a:lstStyle/>
          <a:p>
            <a:pPr marL="0" indent="0">
              <a:buNone/>
            </a:pPr>
            <a:r>
              <a:rPr lang="en-US" sz="2200" dirty="0">
                <a:solidFill>
                  <a:schemeClr val="accent6">
                    <a:lumMod val="50000"/>
                  </a:schemeClr>
                </a:solidFill>
                <a:latin typeface="ff2"/>
              </a:rPr>
              <a:t>We imported two data sets: one for testing and the other for training. Our test data have 292 rows and 80 columns, whereas our train data have 1168 rows and 81 columns. We shall examine these datasets in further detail. As of right now, we can observe that while test data just contain feature columns, our train data also include a goal column (SalePrice). For the test dataset, we must forecast SalePrice.</a:t>
            </a:r>
          </a:p>
          <a:p>
            <a:pPr marL="0" indent="0">
              <a:buNone/>
            </a:pPr>
            <a:r>
              <a:rPr lang="en-US" sz="2200" dirty="0">
                <a:solidFill>
                  <a:schemeClr val="accent6">
                    <a:lumMod val="50000"/>
                  </a:schemeClr>
                </a:solidFill>
                <a:latin typeface="ff2"/>
              </a:rPr>
              <a:t>Both category and numerical columns are present in our datasets. Since the data in our target columns is continuous, the issue is one of regression. Both data sets' column names are identical. I verified all of the Train dataset's fundamental details, including the amount of rows, columns, and D-types. Our train data set is separated into these data kinds, as can be seen. dtypes: object(43), int64(35), and float64(3) After that, I looked at the unique values of each column individually and then for all the columns together.</a:t>
            </a:r>
          </a:p>
          <a:p>
            <a:pPr marL="0" indent="0">
              <a:buNone/>
            </a:pPr>
            <a:endParaRPr lang="en-US" sz="2000" dirty="0">
              <a:solidFill>
                <a:srgbClr val="333333"/>
              </a:solidFill>
              <a:latin typeface="ff2"/>
            </a:endParaRPr>
          </a:p>
        </p:txBody>
      </p:sp>
    </p:spTree>
    <p:extLst>
      <p:ext uri="{BB962C8B-B14F-4D97-AF65-F5344CB8AC3E}">
        <p14:creationId xmlns:p14="http://schemas.microsoft.com/office/powerpoint/2010/main" val="251616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524-0841-EFEF-D7E6-7F5DC49264E2}"/>
              </a:ext>
            </a:extLst>
          </p:cNvPr>
          <p:cNvSpPr>
            <a:spLocks noGrp="1"/>
          </p:cNvSpPr>
          <p:nvPr>
            <p:ph type="title"/>
          </p:nvPr>
        </p:nvSpPr>
        <p:spPr>
          <a:xfrm>
            <a:off x="838200" y="365125"/>
            <a:ext cx="10515600" cy="945515"/>
          </a:xfrm>
        </p:spPr>
        <p:txBody>
          <a:bodyPr>
            <a:normAutofit fontScale="90000"/>
          </a:bodyPr>
          <a:lstStyle/>
          <a:p>
            <a:pPr algn="l"/>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a:t>
            </a:r>
            <a:r>
              <a:rPr lang="en-US" dirty="0">
                <a:solidFill>
                  <a:srgbClr val="7030A0"/>
                </a:solidFill>
                <a:effectLst>
                  <a:outerShdw blurRad="38100" dist="38100" dir="2700000" algn="tl">
                    <a:srgbClr val="000000">
                      <a:alpha val="43137"/>
                    </a:srgbClr>
                  </a:outerShdw>
                </a:effectLst>
              </a:rPr>
              <a:t>Exploratory Data Analysis (EDA)</a:t>
            </a:r>
            <a:endParaRPr lang="en-IN" dirty="0">
              <a:solidFill>
                <a:srgbClr val="7030A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A93DF7F-B4CB-8AC4-C912-16501605EFDF}"/>
              </a:ext>
            </a:extLst>
          </p:cNvPr>
          <p:cNvSpPr>
            <a:spLocks noGrp="1"/>
          </p:cNvSpPr>
          <p:nvPr>
            <p:ph idx="1"/>
          </p:nvPr>
        </p:nvSpPr>
        <p:spPr>
          <a:xfrm>
            <a:off x="1295402" y="1686560"/>
            <a:ext cx="9601196" cy="4189308"/>
          </a:xfrm>
          <a:solidFill>
            <a:schemeClr val="bg1"/>
          </a:solidFill>
        </p:spPr>
        <p:txBody>
          <a:bodyPr>
            <a:noAutofit/>
          </a:bodyPr>
          <a:lstStyle/>
          <a:p>
            <a:pPr marL="0" indent="0">
              <a:buNone/>
            </a:pPr>
            <a:r>
              <a:rPr lang="en-US" sz="2200" dirty="0">
                <a:solidFill>
                  <a:srgbClr val="333333"/>
                </a:solidFill>
                <a:latin typeface="ff2"/>
              </a:rPr>
              <a:t>After we have sorted our train and test null values, we will do analysis on our train dataset. We will further use below EDA techniques for our Data Analysis.</a:t>
            </a:r>
          </a:p>
          <a:p>
            <a:pPr marL="0" indent="0">
              <a:buNone/>
            </a:pPr>
            <a:endParaRPr lang="en-US" sz="2200" dirty="0">
              <a:solidFill>
                <a:srgbClr val="333333"/>
              </a:solidFill>
              <a:latin typeface="ff2"/>
            </a:endParaRPr>
          </a:p>
          <a:p>
            <a:pPr>
              <a:buFont typeface="Wingdings" panose="05000000000000000000" pitchFamily="2" charset="2"/>
              <a:buChar char="ü"/>
            </a:pPr>
            <a:r>
              <a:rPr lang="en-US" sz="2000" b="1" dirty="0">
                <a:solidFill>
                  <a:srgbClr val="333333"/>
                </a:solidFill>
                <a:latin typeface="ff2"/>
              </a:rPr>
              <a:t>Univariate Non-graphical</a:t>
            </a:r>
          </a:p>
          <a:p>
            <a:pPr>
              <a:buFont typeface="Wingdings" panose="05000000000000000000" pitchFamily="2" charset="2"/>
              <a:buChar char="ü"/>
            </a:pPr>
            <a:r>
              <a:rPr lang="en-US" sz="2000" b="1" dirty="0">
                <a:solidFill>
                  <a:srgbClr val="333333"/>
                </a:solidFill>
                <a:latin typeface="ff2"/>
              </a:rPr>
              <a:t>Multivariate Non-graphical</a:t>
            </a:r>
          </a:p>
          <a:p>
            <a:pPr>
              <a:buFont typeface="Wingdings" panose="05000000000000000000" pitchFamily="2" charset="2"/>
              <a:buChar char="ü"/>
            </a:pPr>
            <a:r>
              <a:rPr lang="en-US" sz="2000" b="1" dirty="0">
                <a:solidFill>
                  <a:srgbClr val="333333"/>
                </a:solidFill>
                <a:latin typeface="ff2"/>
              </a:rPr>
              <a:t>Univariate graphical</a:t>
            </a:r>
          </a:p>
          <a:p>
            <a:pPr>
              <a:buFont typeface="Wingdings" panose="05000000000000000000" pitchFamily="2" charset="2"/>
              <a:buChar char="ü"/>
            </a:pPr>
            <a:r>
              <a:rPr lang="en-US" sz="2000" b="1" dirty="0">
                <a:solidFill>
                  <a:srgbClr val="333333"/>
                </a:solidFill>
                <a:latin typeface="ff2"/>
              </a:rPr>
              <a:t>Multivariate graphical</a:t>
            </a:r>
          </a:p>
        </p:txBody>
      </p:sp>
    </p:spTree>
    <p:extLst>
      <p:ext uri="{BB962C8B-B14F-4D97-AF65-F5344CB8AC3E}">
        <p14:creationId xmlns:p14="http://schemas.microsoft.com/office/powerpoint/2010/main" val="80518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E8F-318F-43C0-4152-9FB9DE158CAC}"/>
              </a:ext>
            </a:extLst>
          </p:cNvPr>
          <p:cNvSpPr>
            <a:spLocks noGrp="1"/>
          </p:cNvSpPr>
          <p:nvPr>
            <p:ph type="title"/>
          </p:nvPr>
        </p:nvSpPr>
        <p:spPr>
          <a:xfrm>
            <a:off x="1295402" y="982132"/>
            <a:ext cx="9601196" cy="3447628"/>
          </a:xfrm>
        </p:spPr>
        <p:txBody>
          <a:bodyPr>
            <a:normAutofit/>
          </a:bodyPr>
          <a:lstStyle/>
          <a:p>
            <a:br>
              <a:rPr lang="en-IN" dirty="0">
                <a:solidFill>
                  <a:srgbClr val="7030A0"/>
                </a:solidFill>
                <a:effectLst>
                  <a:outerShdw blurRad="38100" dist="38100" dir="2700000" algn="tl">
                    <a:srgbClr val="000000">
                      <a:alpha val="43137"/>
                    </a:srgbClr>
                  </a:outerShdw>
                </a:effectLst>
              </a:rPr>
            </a:br>
            <a:r>
              <a:rPr lang="en-IN" dirty="0">
                <a:solidFill>
                  <a:srgbClr val="7030A0"/>
                </a:solidFill>
                <a:effectLst>
                  <a:outerShdw blurRad="38100" dist="38100" dir="2700000" algn="tl">
                    <a:srgbClr val="000000">
                      <a:alpha val="43137"/>
                    </a:srgbClr>
                  </a:outerShdw>
                </a:effectLst>
              </a:rPr>
              <a:t>   </a:t>
            </a:r>
            <a:r>
              <a:rPr lang="en-US" dirty="0">
                <a:solidFill>
                  <a:srgbClr val="7030A0"/>
                </a:solidFill>
                <a:effectLst>
                  <a:outerShdw blurRad="38100" dist="38100" dir="2700000" algn="tl">
                    <a:srgbClr val="000000">
                      <a:alpha val="43137"/>
                    </a:srgbClr>
                  </a:outerShdw>
                </a:effectLst>
              </a:rPr>
              <a:t>Data Visualization - Univariate Graphical</a:t>
            </a:r>
            <a:endParaRPr lang="en-IN" dirty="0"/>
          </a:p>
        </p:txBody>
      </p:sp>
    </p:spTree>
    <p:extLst>
      <p:ext uri="{BB962C8B-B14F-4D97-AF65-F5344CB8AC3E}">
        <p14:creationId xmlns:p14="http://schemas.microsoft.com/office/powerpoint/2010/main" val="1603400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260</TotalTime>
  <Words>3024</Words>
  <Application>Microsoft Office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ff2</vt:lpstr>
      <vt:lpstr>Garamond</vt:lpstr>
      <vt:lpstr>Helvetica Neue</vt:lpstr>
      <vt:lpstr>inherit</vt:lpstr>
      <vt:lpstr>Wingdings</vt:lpstr>
      <vt:lpstr>Organic</vt:lpstr>
      <vt:lpstr>PowerPoint Presentation</vt:lpstr>
      <vt:lpstr>    Summary</vt:lpstr>
      <vt:lpstr>    Introduction</vt:lpstr>
      <vt:lpstr>    Problem Statement</vt:lpstr>
      <vt:lpstr>    What is Housing Price Prediction?</vt:lpstr>
      <vt:lpstr>    Need of Housing Price Prediction?</vt:lpstr>
      <vt:lpstr>    Exploratory Data Analysis (EDA)</vt:lpstr>
      <vt:lpstr>    Exploratory Data Analysis (EDA)</vt:lpstr>
      <vt:lpstr>    Data Visualization - Univariate Graphical</vt:lpstr>
      <vt:lpstr>PowerPoint Presentation</vt:lpstr>
      <vt:lpstr> Observations</vt:lpstr>
      <vt:lpstr> Observations</vt:lpstr>
      <vt:lpstr>PowerPoint Presentation</vt:lpstr>
      <vt:lpstr> Observations</vt:lpstr>
      <vt:lpstr> Observations</vt:lpstr>
      <vt:lpstr>    Data Visualization –  Multivariate/Bivariate Graphical</vt:lpstr>
      <vt:lpstr>PowerPoint Presentation</vt:lpstr>
      <vt:lpstr> Observation</vt:lpstr>
      <vt:lpstr>PowerPoint Presentation</vt:lpstr>
      <vt:lpstr> Observation</vt:lpstr>
      <vt:lpstr>PowerPoint Presentation</vt:lpstr>
      <vt:lpstr>    Pre-processing Steps</vt:lpstr>
      <vt:lpstr>    Pre-processing Steps</vt:lpstr>
      <vt:lpstr> Model Building</vt:lpstr>
      <vt:lpstr>Random Forest Regressor</vt:lpstr>
      <vt:lpstr>Bagging Regressor</vt:lpstr>
      <vt:lpstr>Gradient Boosting Regressor</vt:lpstr>
      <vt:lpstr>Decision Tree Regressor</vt:lpstr>
      <vt:lpstr>Hyper Parameter Tuning</vt:lpstr>
      <vt:lpstr>Hyper Parameter Tuning</vt:lpstr>
      <vt:lpstr>Saving Model Predictions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Shingavi</dc:creator>
  <cp:lastModifiedBy>Akshay Shingavi</cp:lastModifiedBy>
  <cp:revision>27</cp:revision>
  <dcterms:created xsi:type="dcterms:W3CDTF">2022-12-29T14:33:51Z</dcterms:created>
  <dcterms:modified xsi:type="dcterms:W3CDTF">2022-12-29T18:55:22Z</dcterms:modified>
</cp:coreProperties>
</file>