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jrlif"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1488005-C84F-85D2-62B4-C38B52EDFE5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44636"/>
          </a:xfrm>
          <a:prstGeom prst="rect">
            <a:avLst/>
          </a:prstGeom>
        </p:spPr>
      </p:pic>
      <p:sp>
        <p:nvSpPr>
          <p:cNvPr id="2" name="Title 1">
            <a:extLst>
              <a:ext uri="{FF2B5EF4-FFF2-40B4-BE49-F238E27FC236}">
                <a16:creationId xmlns:a16="http://schemas.microsoft.com/office/drawing/2014/main" id="{4089B080-61BD-BDB7-01C2-39579AF344CE}"/>
              </a:ext>
            </a:extLst>
          </p:cNvPr>
          <p:cNvSpPr>
            <a:spLocks noGrp="1"/>
          </p:cNvSpPr>
          <p:nvPr>
            <p:ph type="ctrTitle"/>
          </p:nvPr>
        </p:nvSpPr>
        <p:spPr>
          <a:xfrm>
            <a:off x="1574800" y="386080"/>
            <a:ext cx="8575040" cy="1188720"/>
          </a:xfrm>
        </p:spPr>
        <p:style>
          <a:lnRef idx="0">
            <a:schemeClr val="accent4"/>
          </a:lnRef>
          <a:fillRef idx="1002">
            <a:schemeClr val="dk1"/>
          </a:fillRef>
          <a:effectRef idx="3">
            <a:schemeClr val="accent4"/>
          </a:effectRef>
          <a:fontRef idx="minor">
            <a:schemeClr val="lt1"/>
          </a:fontRef>
        </p:style>
        <p:txBody>
          <a:bodyPr>
            <a:normAutofit/>
          </a:bodyPr>
          <a:lstStyle/>
          <a:p>
            <a:pPr algn="ctr"/>
            <a:r>
              <a:rPr lang="en-IN" sz="6000" b="1" cap="none" dirty="0">
                <a:ln w="0"/>
                <a:solidFill>
                  <a:schemeClr val="accent1"/>
                </a:solidFill>
                <a:effectLst>
                  <a:outerShdw blurRad="38100" dist="25400" dir="5400000" algn="ctr" rotWithShape="0">
                    <a:srgbClr val="6E747A">
                      <a:alpha val="43000"/>
                    </a:srgbClr>
                  </a:outerShdw>
                </a:effectLst>
              </a:rPr>
              <a:t>Flight Price Prediction</a:t>
            </a:r>
          </a:p>
        </p:txBody>
      </p:sp>
      <p:sp>
        <p:nvSpPr>
          <p:cNvPr id="3" name="Subtitle 2">
            <a:extLst>
              <a:ext uri="{FF2B5EF4-FFF2-40B4-BE49-F238E27FC236}">
                <a16:creationId xmlns:a16="http://schemas.microsoft.com/office/drawing/2014/main" id="{2A99CA94-C7BA-1F20-17F5-F7617333920E}"/>
              </a:ext>
            </a:extLst>
          </p:cNvPr>
          <p:cNvSpPr>
            <a:spLocks noGrp="1"/>
          </p:cNvSpPr>
          <p:nvPr>
            <p:ph type="subTitle" idx="1"/>
          </p:nvPr>
        </p:nvSpPr>
        <p:spPr>
          <a:xfrm>
            <a:off x="3759200" y="5623521"/>
            <a:ext cx="4003040" cy="619838"/>
          </a:xfrm>
        </p:spPr>
        <p:style>
          <a:lnRef idx="0">
            <a:schemeClr val="accent4"/>
          </a:lnRef>
          <a:fillRef idx="3">
            <a:schemeClr val="accent4"/>
          </a:fillRef>
          <a:effectRef idx="3">
            <a:schemeClr val="accent4"/>
          </a:effectRef>
          <a:fontRef idx="minor">
            <a:schemeClr val="lt1"/>
          </a:fontRef>
        </p:style>
        <p:txBody>
          <a:bodyPr>
            <a:normAutofit fontScale="85000" lnSpcReduction="10000"/>
          </a:bodyPr>
          <a:lstStyle/>
          <a:p>
            <a:pPr algn="ctr">
              <a:spcBef>
                <a:spcPct val="0"/>
              </a:spcBef>
            </a:pPr>
            <a:r>
              <a:rPr lang="en-IN" sz="3600" dirty="0"/>
              <a:t>By – Akshay Shingavi</a:t>
            </a:r>
          </a:p>
        </p:txBody>
      </p:sp>
    </p:spTree>
    <p:extLst>
      <p:ext uri="{BB962C8B-B14F-4D97-AF65-F5344CB8AC3E}">
        <p14:creationId xmlns:p14="http://schemas.microsoft.com/office/powerpoint/2010/main" val="396748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C35C-914D-9A79-B41C-71FB867325DA}"/>
              </a:ext>
            </a:extLst>
          </p:cNvPr>
          <p:cNvSpPr>
            <a:spLocks noGrp="1"/>
          </p:cNvSpPr>
          <p:nvPr>
            <p:ph type="title"/>
          </p:nvPr>
        </p:nvSpPr>
        <p:spPr>
          <a:xfrm>
            <a:off x="736601" y="41018"/>
            <a:ext cx="6294119" cy="736223"/>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Visualization: Multivariate Analysis</a:t>
            </a:r>
            <a:endParaRPr lang="en-IN" dirty="0"/>
          </a:p>
        </p:txBody>
      </p:sp>
      <p:pic>
        <p:nvPicPr>
          <p:cNvPr id="5124" name="Picture 4">
            <a:extLst>
              <a:ext uri="{FF2B5EF4-FFF2-40B4-BE49-F238E27FC236}">
                <a16:creationId xmlns:a16="http://schemas.microsoft.com/office/drawing/2014/main" id="{81913531-A4BC-4DA0-B783-69A970D09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 y="777240"/>
            <a:ext cx="11306810" cy="3307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2981989-50F8-0634-9664-4C4EF3AAE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 y="4297679"/>
            <a:ext cx="6775450" cy="2286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96259C-EE83-4E25-2676-0C05C66B8225}"/>
              </a:ext>
            </a:extLst>
          </p:cNvPr>
          <p:cNvSpPr txBox="1"/>
          <p:nvPr/>
        </p:nvSpPr>
        <p:spPr>
          <a:xfrm>
            <a:off x="7498080" y="4297679"/>
            <a:ext cx="4367530" cy="2308324"/>
          </a:xfrm>
          <a:prstGeom prst="rect">
            <a:avLst/>
          </a:prstGeom>
          <a:effectLst>
            <a:innerShdw blurRad="63500" dist="50800" dir="18900000">
              <a:prstClr val="black">
                <a:alpha val="50000"/>
              </a:prstClr>
            </a:innerShdw>
          </a:effectLst>
          <a:extLst>
            <a:ext uri="{909E8E84-426E-40DD-AFC4-6F175D3DCCD1}">
              <a14:hiddenFill xmlns:a14="http://schemas.microsoft.com/office/drawing/2010/main">
                <a:solidFill>
                  <a:srgbClr val="FFFFFF"/>
                </a:solidFill>
              </a14:hiddenFill>
            </a:ext>
          </a:extLst>
        </p:spPr>
        <p:style>
          <a:lnRef idx="0">
            <a:schemeClr val="accent1"/>
          </a:lnRef>
          <a:fillRef idx="3">
            <a:schemeClr val="accent1"/>
          </a:fillRef>
          <a:effectRef idx="3">
            <a:schemeClr val="accent1"/>
          </a:effectRef>
          <a:fontRef idx="minor">
            <a:schemeClr val="lt1"/>
          </a:fontRef>
        </p:style>
        <p:txBody>
          <a:bodyPr wrap="square">
            <a:spAutoFit/>
          </a:bodyPr>
          <a:lstStyle/>
          <a:p>
            <a:pPr algn="l"/>
            <a:r>
              <a:rPr lang="en-US" sz="1600" i="0" dirty="0">
                <a:effectLst/>
                <a:latin typeface="Helvetica Neue"/>
              </a:rPr>
              <a:t>Observation</a:t>
            </a:r>
          </a:p>
          <a:p>
            <a:pPr algn="l"/>
            <a:endParaRPr lang="en-US" sz="1600" i="0" dirty="0">
              <a:effectLst/>
              <a:latin typeface="Helvetica Neue"/>
            </a:endParaRPr>
          </a:p>
          <a:p>
            <a:pPr algn="l">
              <a:buFont typeface="+mj-lt"/>
              <a:buAutoNum type="arabicPeriod"/>
            </a:pPr>
            <a:r>
              <a:rPr lang="en-US" sz="1600" i="0" dirty="0">
                <a:effectLst/>
                <a:latin typeface="Helvetica Neue"/>
              </a:rPr>
              <a:t>IndiGo flight is the most with 1117 flights in each Source Location, it actually has the most number of running flights in these locations.</a:t>
            </a:r>
          </a:p>
          <a:p>
            <a:pPr algn="l">
              <a:buFont typeface="+mj-lt"/>
              <a:buAutoNum type="arabicPeriod"/>
            </a:pPr>
            <a:r>
              <a:rPr lang="en-US" sz="1600" i="0" dirty="0">
                <a:effectLst/>
                <a:latin typeface="Helvetica Neue"/>
              </a:rPr>
              <a:t>AirAsia is at second number with 272 flights from the source location.</a:t>
            </a:r>
          </a:p>
          <a:p>
            <a:pPr algn="l">
              <a:buFont typeface="+mj-lt"/>
              <a:buAutoNum type="arabicPeriod"/>
            </a:pPr>
            <a:r>
              <a:rPr lang="en-US" sz="1600" i="0" dirty="0">
                <a:effectLst/>
                <a:latin typeface="Helvetica Neue"/>
              </a:rPr>
              <a:t>Start Air has the least number of flights in our data with only 1 flight.</a:t>
            </a:r>
          </a:p>
        </p:txBody>
      </p:sp>
    </p:spTree>
    <p:extLst>
      <p:ext uri="{BB962C8B-B14F-4D97-AF65-F5344CB8AC3E}">
        <p14:creationId xmlns:p14="http://schemas.microsoft.com/office/powerpoint/2010/main" val="218495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ADF-B3DE-27E3-150F-1410773DB08B}"/>
              </a:ext>
            </a:extLst>
          </p:cNvPr>
          <p:cNvSpPr>
            <a:spLocks noGrp="1"/>
          </p:cNvSpPr>
          <p:nvPr>
            <p:ph type="title"/>
          </p:nvPr>
        </p:nvSpPr>
        <p:spPr>
          <a:xfrm>
            <a:off x="431555" y="167640"/>
            <a:ext cx="10131425" cy="741680"/>
          </a:xfrm>
        </p:spPr>
        <p:txBody>
          <a:bodyPr/>
          <a:lstStyle/>
          <a:p>
            <a:r>
              <a:rPr lang="en-IN" sz="32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Outliers</a:t>
            </a:r>
          </a:p>
        </p:txBody>
      </p:sp>
      <p:pic>
        <p:nvPicPr>
          <p:cNvPr id="6146" name="Picture 2">
            <a:extLst>
              <a:ext uri="{FF2B5EF4-FFF2-40B4-BE49-F238E27FC236}">
                <a16:creationId xmlns:a16="http://schemas.microsoft.com/office/drawing/2014/main" id="{A78B3579-9199-C680-E4E1-3F968BCBB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555" y="1069340"/>
            <a:ext cx="7249405" cy="5532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33E960-AF31-3592-B147-31A75A504216}"/>
              </a:ext>
            </a:extLst>
          </p:cNvPr>
          <p:cNvSpPr txBox="1"/>
          <p:nvPr/>
        </p:nvSpPr>
        <p:spPr>
          <a:xfrm>
            <a:off x="8006326" y="2404239"/>
            <a:ext cx="4033520" cy="2862322"/>
          </a:xfrm>
          <a:prstGeom prst="rect">
            <a:avLst/>
          </a:prstGeom>
          <a:ln/>
          <a:effectLst>
            <a:glow rad="228600">
              <a:schemeClr val="accent2">
                <a:satMod val="175000"/>
                <a:alpha val="40000"/>
              </a:schemeClr>
            </a:glow>
            <a:outerShdw blurRad="63500" dist="38100" dir="5400000" rotWithShape="0">
              <a:srgbClr val="000000">
                <a:alpha val="65000"/>
              </a:srgbClr>
            </a:outerShdw>
          </a:effectLst>
        </p:spPr>
        <p:style>
          <a:lnRef idx="0">
            <a:schemeClr val="accent3"/>
          </a:lnRef>
          <a:fillRef idx="3">
            <a:schemeClr val="accent3"/>
          </a:fillRef>
          <a:effectRef idx="3">
            <a:schemeClr val="accent3"/>
          </a:effectRef>
          <a:fontRef idx="minor">
            <a:schemeClr val="lt1"/>
          </a:fontRef>
        </p:style>
        <p:txBody>
          <a:bodyPr wrap="square">
            <a:spAutoFit/>
          </a:bodyPr>
          <a:lstStyle/>
          <a:p>
            <a:r>
              <a:rPr lang="en-IN" dirty="0">
                <a:solidFill>
                  <a:schemeClr val="lt1"/>
                </a:solidFill>
                <a:latin typeface="Helvetica Neue"/>
              </a:rPr>
              <a:t>Outliers are present in the Duration, Stop and Price columns, we will remove outliers from the Duration column and price is our target column we won’t remove outliers from this column stop has only one outlier which is not required to be removed.</a:t>
            </a:r>
          </a:p>
          <a:p>
            <a:r>
              <a:rPr lang="en-IN" dirty="0">
                <a:solidFill>
                  <a:schemeClr val="lt1"/>
                </a:solidFill>
                <a:latin typeface="Helvetica Neue"/>
              </a:rPr>
              <a:t>Let’s remove the outlier of the Duration column using the z score method.</a:t>
            </a:r>
          </a:p>
        </p:txBody>
      </p:sp>
    </p:spTree>
    <p:extLst>
      <p:ext uri="{BB962C8B-B14F-4D97-AF65-F5344CB8AC3E}">
        <p14:creationId xmlns:p14="http://schemas.microsoft.com/office/powerpoint/2010/main" val="392134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ADF-B3DE-27E3-150F-1410773DB08B}"/>
              </a:ext>
            </a:extLst>
          </p:cNvPr>
          <p:cNvSpPr>
            <a:spLocks noGrp="1"/>
          </p:cNvSpPr>
          <p:nvPr>
            <p:ph type="title"/>
          </p:nvPr>
        </p:nvSpPr>
        <p:spPr>
          <a:xfrm>
            <a:off x="431555" y="167640"/>
            <a:ext cx="11623675" cy="741680"/>
          </a:xfrm>
        </p:spPr>
        <p:txBody>
          <a:bodyPr>
            <a:noAutofit/>
          </a:bodyPr>
          <a:lstStyle/>
          <a:p>
            <a:r>
              <a:rPr lang="en-IN" sz="24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Correlation using heatmap                                        Correlation with the target variable</a:t>
            </a:r>
          </a:p>
        </p:txBody>
      </p:sp>
      <p:pic>
        <p:nvPicPr>
          <p:cNvPr id="7174" name="Picture 6">
            <a:extLst>
              <a:ext uri="{FF2B5EF4-FFF2-40B4-BE49-F238E27FC236}">
                <a16:creationId xmlns:a16="http://schemas.microsoft.com/office/drawing/2014/main" id="{6726270E-29DB-D275-21FB-1B501BAB5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65" y="909320"/>
            <a:ext cx="5680075" cy="4236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B71DF750-582A-3758-0664-172F85D43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59" y="909320"/>
            <a:ext cx="5680075" cy="4236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074DAD-9791-ABA4-E6BF-5F900F8D55AC}"/>
              </a:ext>
            </a:extLst>
          </p:cNvPr>
          <p:cNvSpPr txBox="1"/>
          <p:nvPr/>
        </p:nvSpPr>
        <p:spPr>
          <a:xfrm>
            <a:off x="202564" y="5487015"/>
            <a:ext cx="11623675" cy="707886"/>
          </a:xfrm>
          <a:prstGeom prst="rect">
            <a:avLst/>
          </a:prstGeom>
          <a:noFill/>
        </p:spPr>
        <p:txBody>
          <a:bodyPr wrap="square">
            <a:spAutoFit/>
          </a:bodyPr>
          <a:lstStyle/>
          <a:p>
            <a:r>
              <a:rPr lang="en-IN" sz="2000" dirty="0"/>
              <a:t>All features have a positive correlation with the target column (price), except Departure hour which has a bit negative correlation with the target column.</a:t>
            </a:r>
          </a:p>
        </p:txBody>
      </p:sp>
    </p:spTree>
    <p:extLst>
      <p:ext uri="{BB962C8B-B14F-4D97-AF65-F5344CB8AC3E}">
        <p14:creationId xmlns:p14="http://schemas.microsoft.com/office/powerpoint/2010/main" val="54199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8B32-505A-23A7-FE3F-0C15D58FD2F8}"/>
              </a:ext>
            </a:extLst>
          </p:cNvPr>
          <p:cNvSpPr>
            <a:spLocks noGrp="1"/>
          </p:cNvSpPr>
          <p:nvPr>
            <p:ph type="title"/>
          </p:nvPr>
        </p:nvSpPr>
        <p:spPr/>
        <p:txBody>
          <a:bodyPr>
            <a:normAutofit/>
          </a:bodyPr>
          <a:lstStyle/>
          <a:p>
            <a:r>
              <a:rPr lang="en-IN" sz="32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Building</a:t>
            </a:r>
          </a:p>
        </p:txBody>
      </p:sp>
      <p:sp>
        <p:nvSpPr>
          <p:cNvPr id="3" name="Content Placeholder 2">
            <a:extLst>
              <a:ext uri="{FF2B5EF4-FFF2-40B4-BE49-F238E27FC236}">
                <a16:creationId xmlns:a16="http://schemas.microsoft.com/office/drawing/2014/main" id="{29A2EE84-4232-B679-1362-C06A3DBA40E1}"/>
              </a:ext>
            </a:extLst>
          </p:cNvPr>
          <p:cNvSpPr>
            <a:spLocks noGrp="1"/>
          </p:cNvSpPr>
          <p:nvPr>
            <p:ph idx="1"/>
          </p:nvPr>
        </p:nvSpPr>
        <p:spPr/>
        <p:txBody>
          <a:bodyPr/>
          <a:lstStyle/>
          <a:p>
            <a:pPr marL="0" indent="0" algn="l">
              <a:buNone/>
            </a:pPr>
            <a:r>
              <a:rPr lang="en-IN" sz="2000" i="0" dirty="0">
                <a:solidFill>
                  <a:schemeClr val="accent4">
                    <a:lumMod val="20000"/>
                    <a:lumOff val="80000"/>
                  </a:schemeClr>
                </a:solidFill>
                <a:effectLst/>
                <a:latin typeface="Helvetica Neue"/>
              </a:rPr>
              <a:t>This is a regression model</a:t>
            </a:r>
            <a:r>
              <a:rPr lang="en-IN" sz="2000" dirty="0">
                <a:solidFill>
                  <a:schemeClr val="accent4">
                    <a:lumMod val="20000"/>
                    <a:lumOff val="80000"/>
                  </a:schemeClr>
                </a:solidFill>
                <a:latin typeface="Helvetica Neue"/>
              </a:rPr>
              <a:t>, we will use below regression algorithms to build our model.</a:t>
            </a:r>
          </a:p>
          <a:p>
            <a:pPr marL="0" indent="0" algn="l">
              <a:buNone/>
            </a:pPr>
            <a:endParaRPr lang="en-IN" i="0" dirty="0">
              <a:solidFill>
                <a:schemeClr val="accent4">
                  <a:lumMod val="20000"/>
                  <a:lumOff val="80000"/>
                </a:schemeClr>
              </a:solidFill>
              <a:effectLst/>
              <a:latin typeface="Helvetica Neue"/>
            </a:endParaRPr>
          </a:p>
          <a:p>
            <a:pPr marL="0" indent="0" algn="l">
              <a:buNone/>
            </a:pPr>
            <a:r>
              <a:rPr lang="en-IN" i="0" dirty="0">
                <a:solidFill>
                  <a:schemeClr val="accent4">
                    <a:lumMod val="20000"/>
                    <a:lumOff val="80000"/>
                  </a:schemeClr>
                </a:solidFill>
                <a:effectLst/>
                <a:latin typeface="Helvetica Neue"/>
              </a:rPr>
              <a:t>1. DecisionTreeRegressor</a:t>
            </a:r>
          </a:p>
          <a:p>
            <a:pPr marL="0" indent="0" algn="l">
              <a:buNone/>
            </a:pPr>
            <a:r>
              <a:rPr lang="en-IN" i="0" dirty="0">
                <a:solidFill>
                  <a:schemeClr val="accent4">
                    <a:lumMod val="20000"/>
                    <a:lumOff val="80000"/>
                  </a:schemeClr>
                </a:solidFill>
                <a:effectLst/>
                <a:latin typeface="Helvetica Neue"/>
              </a:rPr>
              <a:t>2. RandomForestRegressor</a:t>
            </a:r>
          </a:p>
          <a:p>
            <a:pPr marL="0" indent="0" algn="l">
              <a:buNone/>
            </a:pPr>
            <a:r>
              <a:rPr lang="en-IN" i="0" dirty="0">
                <a:solidFill>
                  <a:schemeClr val="accent4">
                    <a:lumMod val="20000"/>
                    <a:lumOff val="80000"/>
                  </a:schemeClr>
                </a:solidFill>
                <a:effectLst/>
                <a:latin typeface="Helvetica Neue"/>
              </a:rPr>
              <a:t>3. Gradient Boosting Regressor</a:t>
            </a:r>
          </a:p>
          <a:p>
            <a:pPr marL="0" indent="0" algn="l">
              <a:buNone/>
            </a:pPr>
            <a:r>
              <a:rPr lang="en-IN" i="0" dirty="0">
                <a:solidFill>
                  <a:schemeClr val="accent4">
                    <a:lumMod val="20000"/>
                    <a:lumOff val="80000"/>
                  </a:schemeClr>
                </a:solidFill>
                <a:effectLst/>
                <a:latin typeface="Helvetica Neue"/>
              </a:rPr>
              <a:t>4. Bagging Regressor</a:t>
            </a:r>
          </a:p>
          <a:p>
            <a:pPr marL="0" indent="0" algn="l">
              <a:buNone/>
            </a:pPr>
            <a:r>
              <a:rPr lang="en-IN" i="0" dirty="0">
                <a:solidFill>
                  <a:schemeClr val="accent4">
                    <a:lumMod val="20000"/>
                    <a:lumOff val="80000"/>
                  </a:schemeClr>
                </a:solidFill>
                <a:effectLst/>
                <a:latin typeface="Helvetica Neue"/>
              </a:rPr>
              <a:t>5. ExtraTreesRegressor</a:t>
            </a:r>
          </a:p>
          <a:p>
            <a:endParaRPr lang="en-IN" dirty="0"/>
          </a:p>
        </p:txBody>
      </p:sp>
    </p:spTree>
    <p:extLst>
      <p:ext uri="{BB962C8B-B14F-4D97-AF65-F5344CB8AC3E}">
        <p14:creationId xmlns:p14="http://schemas.microsoft.com/office/powerpoint/2010/main" val="245981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F7E-ECE5-134A-55CE-0A363799E283}"/>
              </a:ext>
            </a:extLst>
          </p:cNvPr>
          <p:cNvSpPr>
            <a:spLocks noGrp="1"/>
          </p:cNvSpPr>
          <p:nvPr>
            <p:ph type="title"/>
          </p:nvPr>
        </p:nvSpPr>
        <p:spPr>
          <a:xfrm>
            <a:off x="356098" y="304801"/>
            <a:ext cx="10131425" cy="812800"/>
          </a:xfrm>
        </p:spPr>
        <p:txBody>
          <a:bodyPr>
            <a:normAutofit fontScale="90000"/>
          </a:bodyPr>
          <a:lstStyle/>
          <a:p>
            <a:r>
              <a:rPr lang="en-IN" i="0" dirty="0">
                <a:solidFill>
                  <a:schemeClr val="accent4">
                    <a:lumMod val="20000"/>
                    <a:lumOff val="80000"/>
                  </a:schemeClr>
                </a:solidFill>
                <a:effectLst/>
                <a:latin typeface="Helvetica Neue"/>
              </a:rPr>
              <a:t>DecisionTreeRegressor</a:t>
            </a:r>
            <a:br>
              <a:rPr lang="en-IN" i="0" dirty="0">
                <a:solidFill>
                  <a:schemeClr val="accent4">
                    <a:lumMod val="20000"/>
                    <a:lumOff val="80000"/>
                  </a:schemeClr>
                </a:solidFill>
                <a:effectLst/>
                <a:latin typeface="Helvetica Neue"/>
              </a:rPr>
            </a:br>
            <a:endParaRPr lang="en-IN" dirty="0"/>
          </a:p>
        </p:txBody>
      </p:sp>
      <p:pic>
        <p:nvPicPr>
          <p:cNvPr id="5" name="Content Placeholder 4">
            <a:extLst>
              <a:ext uri="{FF2B5EF4-FFF2-40B4-BE49-F238E27FC236}">
                <a16:creationId xmlns:a16="http://schemas.microsoft.com/office/drawing/2014/main" id="{43CD2C35-7DC4-BAF8-24FC-A34BA2094FD8}"/>
              </a:ext>
            </a:extLst>
          </p:cNvPr>
          <p:cNvPicPr>
            <a:picLocks noGrp="1" noChangeAspect="1"/>
          </p:cNvPicPr>
          <p:nvPr>
            <p:ph idx="1"/>
          </p:nvPr>
        </p:nvPicPr>
        <p:blipFill>
          <a:blip r:embed="rId2"/>
          <a:stretch>
            <a:fillRect/>
          </a:stretch>
        </p:blipFill>
        <p:spPr>
          <a:xfrm>
            <a:off x="356098" y="1604169"/>
            <a:ext cx="6726828" cy="3649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3DE235FB-9CC3-8717-A2F4-78F2AE61305F}"/>
              </a:ext>
            </a:extLst>
          </p:cNvPr>
          <p:cNvPicPr>
            <a:picLocks noChangeAspect="1"/>
          </p:cNvPicPr>
          <p:nvPr/>
        </p:nvPicPr>
        <p:blipFill rotWithShape="1">
          <a:blip r:embed="rId3"/>
          <a:srcRect r="11743"/>
          <a:stretch/>
        </p:blipFill>
        <p:spPr>
          <a:xfrm>
            <a:off x="7312023" y="1604169"/>
            <a:ext cx="4758057" cy="3649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677616BA-307F-90AE-778D-6E5751127F3F}"/>
              </a:ext>
            </a:extLst>
          </p:cNvPr>
          <p:cNvSpPr txBox="1"/>
          <p:nvPr/>
        </p:nvSpPr>
        <p:spPr>
          <a:xfrm>
            <a:off x="671512" y="5564555"/>
            <a:ext cx="11398568" cy="646331"/>
          </a:xfrm>
          <a:prstGeom prst="rect">
            <a:avLst/>
          </a:prstGeom>
          <a:noFill/>
        </p:spPr>
        <p:txBody>
          <a:bodyPr wrap="square">
            <a:spAutoFit/>
          </a:bodyPr>
          <a:lstStyle/>
          <a:p>
            <a:r>
              <a:rPr lang="en-US" sz="1800" dirty="0"/>
              <a:t>Created the Decision Tree Regression model and verified the metrics used for evaluation.</a:t>
            </a:r>
          </a:p>
          <a:p>
            <a:r>
              <a:rPr lang="en-US" sz="1800" dirty="0"/>
              <a:t>The R2 score provided by the model is 49.27. </a:t>
            </a:r>
          </a:p>
        </p:txBody>
      </p:sp>
    </p:spTree>
    <p:extLst>
      <p:ext uri="{BB962C8B-B14F-4D97-AF65-F5344CB8AC3E}">
        <p14:creationId xmlns:p14="http://schemas.microsoft.com/office/powerpoint/2010/main" val="367333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F7E-ECE5-134A-55CE-0A363799E283}"/>
              </a:ext>
            </a:extLst>
          </p:cNvPr>
          <p:cNvSpPr>
            <a:spLocks noGrp="1"/>
          </p:cNvSpPr>
          <p:nvPr>
            <p:ph type="title"/>
          </p:nvPr>
        </p:nvSpPr>
        <p:spPr>
          <a:xfrm>
            <a:off x="356098" y="304801"/>
            <a:ext cx="10131425" cy="619759"/>
          </a:xfrm>
        </p:spPr>
        <p:txBody>
          <a:bodyPr>
            <a:normAutofit fontScale="90000"/>
          </a:bodyPr>
          <a:lstStyle/>
          <a:p>
            <a:br>
              <a:rPr lang="en-IN" i="0" dirty="0">
                <a:solidFill>
                  <a:schemeClr val="accent4">
                    <a:lumMod val="20000"/>
                    <a:lumOff val="80000"/>
                  </a:schemeClr>
                </a:solidFill>
                <a:effectLst/>
                <a:latin typeface="Helvetica Neue"/>
              </a:rPr>
            </a:br>
            <a:r>
              <a:rPr lang="en-IN" i="0" dirty="0">
                <a:solidFill>
                  <a:schemeClr val="accent4">
                    <a:lumMod val="20000"/>
                    <a:lumOff val="80000"/>
                  </a:schemeClr>
                </a:solidFill>
                <a:effectLst/>
                <a:latin typeface="Helvetica Neue"/>
              </a:rPr>
              <a:t> </a:t>
            </a:r>
            <a:br>
              <a:rPr lang="en-IN" i="0" dirty="0">
                <a:solidFill>
                  <a:schemeClr val="accent4">
                    <a:lumMod val="20000"/>
                    <a:lumOff val="80000"/>
                  </a:schemeClr>
                </a:solidFill>
                <a:effectLst/>
                <a:latin typeface="Helvetica Neue"/>
              </a:rPr>
            </a:br>
            <a:r>
              <a:rPr lang="en-IN" dirty="0">
                <a:solidFill>
                  <a:schemeClr val="accent4">
                    <a:lumMod val="20000"/>
                    <a:lumOff val="80000"/>
                  </a:schemeClr>
                </a:solidFill>
                <a:latin typeface="Helvetica Neue"/>
              </a:rPr>
              <a:t>RandomForestRegressor</a:t>
            </a:r>
            <a:br>
              <a:rPr lang="en-IN" i="0" dirty="0">
                <a:solidFill>
                  <a:schemeClr val="accent4">
                    <a:lumMod val="20000"/>
                    <a:lumOff val="80000"/>
                  </a:schemeClr>
                </a:solidFill>
                <a:effectLst/>
                <a:latin typeface="Helvetica Neue"/>
              </a:rPr>
            </a:br>
            <a:br>
              <a:rPr lang="en-IN" i="0" dirty="0">
                <a:solidFill>
                  <a:schemeClr val="accent4">
                    <a:lumMod val="20000"/>
                    <a:lumOff val="80000"/>
                  </a:schemeClr>
                </a:solidFill>
                <a:effectLst/>
                <a:latin typeface="Helvetica Neue"/>
              </a:rPr>
            </a:br>
            <a:endParaRPr lang="en-IN" dirty="0"/>
          </a:p>
        </p:txBody>
      </p:sp>
      <p:pic>
        <p:nvPicPr>
          <p:cNvPr id="13" name="Picture 12">
            <a:extLst>
              <a:ext uri="{FF2B5EF4-FFF2-40B4-BE49-F238E27FC236}">
                <a16:creationId xmlns:a16="http://schemas.microsoft.com/office/drawing/2014/main" id="{FA8A829A-DBBC-2E23-6AB0-1D14BD497596}"/>
              </a:ext>
            </a:extLst>
          </p:cNvPr>
          <p:cNvPicPr>
            <a:picLocks noChangeAspect="1"/>
          </p:cNvPicPr>
          <p:nvPr/>
        </p:nvPicPr>
        <p:blipFill>
          <a:blip r:embed="rId2"/>
          <a:stretch>
            <a:fillRect/>
          </a:stretch>
        </p:blipFill>
        <p:spPr>
          <a:xfrm>
            <a:off x="427219" y="1419013"/>
            <a:ext cx="6877821" cy="3600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9B7B2EA3-8616-A6DC-637D-9901C627CF05}"/>
              </a:ext>
            </a:extLst>
          </p:cNvPr>
          <p:cNvPicPr>
            <a:picLocks noChangeAspect="1"/>
          </p:cNvPicPr>
          <p:nvPr/>
        </p:nvPicPr>
        <p:blipFill>
          <a:blip r:embed="rId3"/>
          <a:stretch>
            <a:fillRect/>
          </a:stretch>
        </p:blipFill>
        <p:spPr>
          <a:xfrm>
            <a:off x="7423467" y="1419013"/>
            <a:ext cx="4619625" cy="3600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72191497-F771-1751-72D3-96298E8EACD9}"/>
              </a:ext>
            </a:extLst>
          </p:cNvPr>
          <p:cNvSpPr txBox="1"/>
          <p:nvPr/>
        </p:nvSpPr>
        <p:spPr>
          <a:xfrm>
            <a:off x="427218" y="5438987"/>
            <a:ext cx="9560061" cy="646331"/>
          </a:xfrm>
          <a:prstGeom prst="rect">
            <a:avLst/>
          </a:prstGeom>
          <a:noFill/>
        </p:spPr>
        <p:txBody>
          <a:bodyPr wrap="square">
            <a:spAutoFit/>
          </a:bodyPr>
          <a:lstStyle/>
          <a:p>
            <a:r>
              <a:rPr lang="en-US" sz="1800" dirty="0"/>
              <a:t>Created the </a:t>
            </a:r>
            <a:r>
              <a:rPr lang="en-IN" dirty="0">
                <a:solidFill>
                  <a:schemeClr val="accent4">
                    <a:lumMod val="20000"/>
                    <a:lumOff val="80000"/>
                  </a:schemeClr>
                </a:solidFill>
                <a:latin typeface="Helvetica Neue"/>
              </a:rPr>
              <a:t>RandomForestRegressor </a:t>
            </a:r>
            <a:r>
              <a:rPr lang="en-US" sz="1800" dirty="0"/>
              <a:t>model and verified the metrics used for evaluation.</a:t>
            </a:r>
          </a:p>
          <a:p>
            <a:r>
              <a:rPr lang="en-US" sz="1800" dirty="0"/>
              <a:t>The R2 score provided by the model is </a:t>
            </a:r>
            <a:r>
              <a:rPr lang="en-US" dirty="0"/>
              <a:t>70.32.</a:t>
            </a:r>
            <a:r>
              <a:rPr lang="en-US" sz="1800" dirty="0"/>
              <a:t> </a:t>
            </a:r>
          </a:p>
        </p:txBody>
      </p:sp>
    </p:spTree>
    <p:extLst>
      <p:ext uri="{BB962C8B-B14F-4D97-AF65-F5344CB8AC3E}">
        <p14:creationId xmlns:p14="http://schemas.microsoft.com/office/powerpoint/2010/main" val="247844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F7E-ECE5-134A-55CE-0A363799E283}"/>
              </a:ext>
            </a:extLst>
          </p:cNvPr>
          <p:cNvSpPr>
            <a:spLocks noGrp="1"/>
          </p:cNvSpPr>
          <p:nvPr>
            <p:ph type="title"/>
          </p:nvPr>
        </p:nvSpPr>
        <p:spPr>
          <a:xfrm>
            <a:off x="356098" y="304801"/>
            <a:ext cx="10131425" cy="619759"/>
          </a:xfrm>
        </p:spPr>
        <p:txBody>
          <a:bodyPr>
            <a:normAutofit/>
          </a:bodyPr>
          <a:lstStyle/>
          <a:p>
            <a:r>
              <a:rPr lang="en-IN" sz="3200" dirty="0">
                <a:solidFill>
                  <a:schemeClr val="accent4">
                    <a:lumMod val="20000"/>
                    <a:lumOff val="80000"/>
                  </a:schemeClr>
                </a:solidFill>
                <a:latin typeface="Helvetica Neue"/>
              </a:rPr>
              <a:t>GradientBoostingRegressor</a:t>
            </a:r>
          </a:p>
        </p:txBody>
      </p:sp>
      <p:pic>
        <p:nvPicPr>
          <p:cNvPr id="4" name="Picture 3">
            <a:extLst>
              <a:ext uri="{FF2B5EF4-FFF2-40B4-BE49-F238E27FC236}">
                <a16:creationId xmlns:a16="http://schemas.microsoft.com/office/drawing/2014/main" id="{5374D3A3-E4D6-ED80-EDF8-948A963098C0}"/>
              </a:ext>
            </a:extLst>
          </p:cNvPr>
          <p:cNvPicPr>
            <a:picLocks noChangeAspect="1"/>
          </p:cNvPicPr>
          <p:nvPr/>
        </p:nvPicPr>
        <p:blipFill>
          <a:blip r:embed="rId2"/>
          <a:stretch>
            <a:fillRect/>
          </a:stretch>
        </p:blipFill>
        <p:spPr>
          <a:xfrm>
            <a:off x="356098" y="1430179"/>
            <a:ext cx="6755902" cy="3802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0699EDF-7D8E-0088-0D8B-D4A16E8AC02C}"/>
              </a:ext>
            </a:extLst>
          </p:cNvPr>
          <p:cNvPicPr>
            <a:picLocks noChangeAspect="1"/>
          </p:cNvPicPr>
          <p:nvPr/>
        </p:nvPicPr>
        <p:blipFill>
          <a:blip r:embed="rId3"/>
          <a:stretch>
            <a:fillRect/>
          </a:stretch>
        </p:blipFill>
        <p:spPr>
          <a:xfrm>
            <a:off x="7348855" y="1430178"/>
            <a:ext cx="4667250" cy="3802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8E305584-C3B1-9C36-BC58-921FAA1784F4}"/>
              </a:ext>
            </a:extLst>
          </p:cNvPr>
          <p:cNvSpPr txBox="1"/>
          <p:nvPr/>
        </p:nvSpPr>
        <p:spPr>
          <a:xfrm>
            <a:off x="686048" y="5547975"/>
            <a:ext cx="9199631" cy="646331"/>
          </a:xfrm>
          <a:prstGeom prst="rect">
            <a:avLst/>
          </a:prstGeom>
          <a:noFill/>
        </p:spPr>
        <p:txBody>
          <a:bodyPr wrap="square">
            <a:spAutoFit/>
          </a:bodyPr>
          <a:lstStyle/>
          <a:p>
            <a:r>
              <a:rPr lang="en-US" sz="1800" dirty="0"/>
              <a:t>Created the </a:t>
            </a:r>
            <a:r>
              <a:rPr lang="en-IN" sz="1800" dirty="0">
                <a:solidFill>
                  <a:schemeClr val="accent4">
                    <a:lumMod val="20000"/>
                    <a:lumOff val="80000"/>
                  </a:schemeClr>
                </a:solidFill>
                <a:latin typeface="Helvetica Neue"/>
              </a:rPr>
              <a:t>GradientBoostingRegressor</a:t>
            </a:r>
            <a:r>
              <a:rPr lang="en-US" dirty="0">
                <a:solidFill>
                  <a:schemeClr val="accent4">
                    <a:lumMod val="20000"/>
                    <a:lumOff val="80000"/>
                  </a:schemeClr>
                </a:solidFill>
                <a:latin typeface="Helvetica Neue"/>
              </a:rPr>
              <a:t> </a:t>
            </a:r>
            <a:r>
              <a:rPr lang="en-US" sz="1800" dirty="0"/>
              <a:t>model and verified the metrics used for evaluation.</a:t>
            </a:r>
          </a:p>
          <a:p>
            <a:r>
              <a:rPr lang="en-US" sz="1800" dirty="0"/>
              <a:t>The R2 score provided by the model is </a:t>
            </a:r>
            <a:r>
              <a:rPr lang="en-US" dirty="0"/>
              <a:t>65.95.</a:t>
            </a:r>
            <a:r>
              <a:rPr lang="en-US" sz="1800" dirty="0"/>
              <a:t> </a:t>
            </a:r>
          </a:p>
        </p:txBody>
      </p:sp>
    </p:spTree>
    <p:extLst>
      <p:ext uri="{BB962C8B-B14F-4D97-AF65-F5344CB8AC3E}">
        <p14:creationId xmlns:p14="http://schemas.microsoft.com/office/powerpoint/2010/main" val="312703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F7E-ECE5-134A-55CE-0A363799E283}"/>
              </a:ext>
            </a:extLst>
          </p:cNvPr>
          <p:cNvSpPr>
            <a:spLocks noGrp="1"/>
          </p:cNvSpPr>
          <p:nvPr>
            <p:ph type="title"/>
          </p:nvPr>
        </p:nvSpPr>
        <p:spPr>
          <a:xfrm>
            <a:off x="356098" y="304801"/>
            <a:ext cx="10131425" cy="619759"/>
          </a:xfrm>
        </p:spPr>
        <p:txBody>
          <a:bodyPr>
            <a:normAutofit/>
          </a:bodyPr>
          <a:lstStyle/>
          <a:p>
            <a:r>
              <a:rPr lang="en-IN" sz="3200" b="1" dirty="0">
                <a:solidFill>
                  <a:schemeClr val="accent4">
                    <a:lumMod val="20000"/>
                    <a:lumOff val="80000"/>
                  </a:schemeClr>
                </a:solidFill>
                <a:effectLst>
                  <a:outerShdw blurRad="38100" dist="38100" dir="2700000" algn="tl">
                    <a:srgbClr val="000000">
                      <a:alpha val="43137"/>
                    </a:srgbClr>
                  </a:outerShdw>
                </a:effectLst>
                <a:latin typeface="Helvetica Neue"/>
              </a:rPr>
              <a:t>Bagging Regressor</a:t>
            </a:r>
          </a:p>
        </p:txBody>
      </p:sp>
      <p:pic>
        <p:nvPicPr>
          <p:cNvPr id="5" name="Picture 4">
            <a:extLst>
              <a:ext uri="{FF2B5EF4-FFF2-40B4-BE49-F238E27FC236}">
                <a16:creationId xmlns:a16="http://schemas.microsoft.com/office/drawing/2014/main" id="{36A8EBB8-5CED-8EAC-54BA-13F4B1C8387B}"/>
              </a:ext>
            </a:extLst>
          </p:cNvPr>
          <p:cNvPicPr>
            <a:picLocks noChangeAspect="1"/>
          </p:cNvPicPr>
          <p:nvPr/>
        </p:nvPicPr>
        <p:blipFill>
          <a:blip r:embed="rId3"/>
          <a:stretch>
            <a:fillRect/>
          </a:stretch>
        </p:blipFill>
        <p:spPr>
          <a:xfrm>
            <a:off x="356099" y="1320801"/>
            <a:ext cx="6451102" cy="3779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50228CDE-9DA6-B872-7D1B-DA402625B45F}"/>
              </a:ext>
            </a:extLst>
          </p:cNvPr>
          <p:cNvPicPr>
            <a:picLocks noChangeAspect="1"/>
          </p:cNvPicPr>
          <p:nvPr/>
        </p:nvPicPr>
        <p:blipFill>
          <a:blip r:embed="rId4"/>
          <a:stretch>
            <a:fillRect/>
          </a:stretch>
        </p:blipFill>
        <p:spPr>
          <a:xfrm>
            <a:off x="7044826" y="1320800"/>
            <a:ext cx="4791075" cy="3779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66D2B5D5-D13E-6842-39FD-ABB0CF692DA0}"/>
              </a:ext>
            </a:extLst>
          </p:cNvPr>
          <p:cNvSpPr txBox="1"/>
          <p:nvPr/>
        </p:nvSpPr>
        <p:spPr>
          <a:xfrm>
            <a:off x="731520" y="5671661"/>
            <a:ext cx="9916160" cy="646331"/>
          </a:xfrm>
          <a:prstGeom prst="rect">
            <a:avLst/>
          </a:prstGeom>
          <a:noFill/>
        </p:spPr>
        <p:txBody>
          <a:bodyPr wrap="square">
            <a:spAutoFit/>
          </a:bodyPr>
          <a:lstStyle/>
          <a:p>
            <a:r>
              <a:rPr lang="en-US" sz="1800" dirty="0"/>
              <a:t>Created the </a:t>
            </a:r>
            <a:r>
              <a:rPr lang="en-IN" sz="1800" dirty="0">
                <a:solidFill>
                  <a:schemeClr val="accent4">
                    <a:lumMod val="20000"/>
                    <a:lumOff val="80000"/>
                  </a:schemeClr>
                </a:solidFill>
                <a:latin typeface="Helvetica Neue"/>
              </a:rPr>
              <a:t>Bagging Regressor</a:t>
            </a:r>
            <a:r>
              <a:rPr lang="en-US" dirty="0">
                <a:solidFill>
                  <a:schemeClr val="accent4">
                    <a:lumMod val="20000"/>
                    <a:lumOff val="80000"/>
                  </a:schemeClr>
                </a:solidFill>
                <a:latin typeface="Helvetica Neue"/>
              </a:rPr>
              <a:t> </a:t>
            </a:r>
            <a:r>
              <a:rPr lang="en-US" sz="1800" dirty="0"/>
              <a:t>model and verified the metrics used for evaluation.</a:t>
            </a:r>
          </a:p>
          <a:p>
            <a:r>
              <a:rPr lang="en-US" sz="1800" dirty="0"/>
              <a:t>The R2 score provided by the model is </a:t>
            </a:r>
            <a:r>
              <a:rPr lang="en-US" dirty="0"/>
              <a:t>67.30</a:t>
            </a:r>
            <a:r>
              <a:rPr lang="en-US" sz="1800" dirty="0"/>
              <a:t>. </a:t>
            </a:r>
          </a:p>
        </p:txBody>
      </p:sp>
    </p:spTree>
    <p:extLst>
      <p:ext uri="{BB962C8B-B14F-4D97-AF65-F5344CB8AC3E}">
        <p14:creationId xmlns:p14="http://schemas.microsoft.com/office/powerpoint/2010/main" val="292532546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F7E-ECE5-134A-55CE-0A363799E283}"/>
              </a:ext>
            </a:extLst>
          </p:cNvPr>
          <p:cNvSpPr>
            <a:spLocks noGrp="1"/>
          </p:cNvSpPr>
          <p:nvPr>
            <p:ph type="title"/>
          </p:nvPr>
        </p:nvSpPr>
        <p:spPr>
          <a:xfrm>
            <a:off x="356098" y="304801"/>
            <a:ext cx="10131425" cy="619759"/>
          </a:xfrm>
        </p:spPr>
        <p:txBody>
          <a:bodyPr>
            <a:normAutofit/>
          </a:bodyPr>
          <a:lstStyle/>
          <a:p>
            <a:r>
              <a:rPr lang="en-IN" sz="3200" b="1" dirty="0">
                <a:solidFill>
                  <a:schemeClr val="accent4">
                    <a:lumMod val="20000"/>
                    <a:lumOff val="80000"/>
                  </a:schemeClr>
                </a:solidFill>
                <a:effectLst>
                  <a:outerShdw blurRad="38100" dist="38100" dir="2700000" algn="tl">
                    <a:srgbClr val="000000">
                      <a:alpha val="43137"/>
                    </a:srgbClr>
                  </a:outerShdw>
                </a:effectLst>
                <a:latin typeface="Helvetica Neue"/>
              </a:rPr>
              <a:t>ExtraTreesRegressor</a:t>
            </a:r>
          </a:p>
        </p:txBody>
      </p:sp>
      <p:pic>
        <p:nvPicPr>
          <p:cNvPr id="7" name="Picture 6">
            <a:extLst>
              <a:ext uri="{FF2B5EF4-FFF2-40B4-BE49-F238E27FC236}">
                <a16:creationId xmlns:a16="http://schemas.microsoft.com/office/drawing/2014/main" id="{FD3D10C0-E2E8-FBDC-3A76-5A108B53F4D0}"/>
              </a:ext>
            </a:extLst>
          </p:cNvPr>
          <p:cNvPicPr>
            <a:picLocks noChangeAspect="1"/>
          </p:cNvPicPr>
          <p:nvPr/>
        </p:nvPicPr>
        <p:blipFill>
          <a:blip r:embed="rId2"/>
          <a:stretch>
            <a:fillRect/>
          </a:stretch>
        </p:blipFill>
        <p:spPr>
          <a:xfrm>
            <a:off x="264160" y="1108074"/>
            <a:ext cx="6928622" cy="3494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1C13ACE-2E3E-4911-7F92-ED497E3A5230}"/>
              </a:ext>
            </a:extLst>
          </p:cNvPr>
          <p:cNvPicPr>
            <a:picLocks noChangeAspect="1"/>
          </p:cNvPicPr>
          <p:nvPr/>
        </p:nvPicPr>
        <p:blipFill>
          <a:blip r:embed="rId3"/>
          <a:stretch>
            <a:fillRect/>
          </a:stretch>
        </p:blipFill>
        <p:spPr>
          <a:xfrm>
            <a:off x="7459980" y="1108075"/>
            <a:ext cx="4467860" cy="3494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B364D904-510F-E615-EB0E-9AB8EC55E212}"/>
              </a:ext>
            </a:extLst>
          </p:cNvPr>
          <p:cNvSpPr txBox="1"/>
          <p:nvPr/>
        </p:nvSpPr>
        <p:spPr>
          <a:xfrm>
            <a:off x="1363980" y="5288260"/>
            <a:ext cx="8968740" cy="646331"/>
          </a:xfrm>
          <a:prstGeom prst="rect">
            <a:avLst/>
          </a:prstGeom>
          <a:noFill/>
        </p:spPr>
        <p:txBody>
          <a:bodyPr wrap="square">
            <a:spAutoFit/>
          </a:bodyPr>
          <a:lstStyle/>
          <a:p>
            <a:r>
              <a:rPr lang="en-US" sz="1800" dirty="0"/>
              <a:t>Created the </a:t>
            </a:r>
            <a:r>
              <a:rPr lang="en-IN" sz="1800" dirty="0">
                <a:solidFill>
                  <a:schemeClr val="accent4">
                    <a:lumMod val="20000"/>
                    <a:lumOff val="80000"/>
                  </a:schemeClr>
                </a:solidFill>
                <a:latin typeface="Helvetica Neue"/>
              </a:rPr>
              <a:t>ExtraTreesRegressor</a:t>
            </a:r>
            <a:r>
              <a:rPr lang="en-US" dirty="0">
                <a:solidFill>
                  <a:schemeClr val="accent4">
                    <a:lumMod val="20000"/>
                    <a:lumOff val="80000"/>
                  </a:schemeClr>
                </a:solidFill>
                <a:latin typeface="Helvetica Neue"/>
              </a:rPr>
              <a:t> </a:t>
            </a:r>
            <a:r>
              <a:rPr lang="en-US" sz="1800" dirty="0"/>
              <a:t>model and verified the metrics used for evaluation.</a:t>
            </a:r>
          </a:p>
          <a:p>
            <a:r>
              <a:rPr lang="en-US" sz="1800" dirty="0"/>
              <a:t>The R2 score provided by the model is </a:t>
            </a:r>
            <a:r>
              <a:rPr lang="en-US" dirty="0"/>
              <a:t>65.35</a:t>
            </a:r>
            <a:r>
              <a:rPr lang="en-US" sz="1800" dirty="0"/>
              <a:t>. </a:t>
            </a:r>
          </a:p>
        </p:txBody>
      </p:sp>
    </p:spTree>
    <p:extLst>
      <p:ext uri="{BB962C8B-B14F-4D97-AF65-F5344CB8AC3E}">
        <p14:creationId xmlns:p14="http://schemas.microsoft.com/office/powerpoint/2010/main" val="411640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74BF-3555-F6D2-999C-057108F49927}"/>
              </a:ext>
            </a:extLst>
          </p:cNvPr>
          <p:cNvSpPr>
            <a:spLocks noGrp="1"/>
          </p:cNvSpPr>
          <p:nvPr>
            <p:ph type="title"/>
          </p:nvPr>
        </p:nvSpPr>
        <p:spPr>
          <a:xfrm>
            <a:off x="685801" y="177264"/>
            <a:ext cx="10131425" cy="635537"/>
          </a:xfrm>
        </p:spPr>
        <p:txBody>
          <a:bodyPr>
            <a:normAutofit fontScale="90000"/>
          </a:bodyPr>
          <a:lstStyle/>
          <a:p>
            <a:r>
              <a:rPr lang="en-IN" sz="2800" b="1" dirty="0">
                <a:solidFill>
                  <a:schemeClr val="accent4">
                    <a:lumMod val="20000"/>
                    <a:lumOff val="80000"/>
                  </a:schemeClr>
                </a:solidFill>
                <a:effectLst>
                  <a:outerShdw blurRad="38100" dist="38100" dir="2700000" algn="tl">
                    <a:srgbClr val="000000">
                      <a:alpha val="43137"/>
                    </a:srgbClr>
                  </a:outerShdw>
                </a:effectLst>
                <a:latin typeface="Helvetica Neue"/>
              </a:rPr>
              <a:t>Model Selection using Hyper Parameter Tuning</a:t>
            </a:r>
            <a:br>
              <a:rPr lang="en-IN" sz="2800" b="1" dirty="0">
                <a:solidFill>
                  <a:schemeClr val="accent4">
                    <a:lumMod val="20000"/>
                    <a:lumOff val="80000"/>
                  </a:schemeClr>
                </a:solidFill>
                <a:effectLst>
                  <a:outerShdw blurRad="38100" dist="38100" dir="2700000" algn="tl">
                    <a:srgbClr val="000000">
                      <a:alpha val="43137"/>
                    </a:srgbClr>
                  </a:outerShdw>
                </a:effectLst>
                <a:latin typeface="Helvetica Neue"/>
              </a:rPr>
            </a:br>
            <a:endParaRPr lang="en-IN" sz="2800" b="1" dirty="0">
              <a:solidFill>
                <a:schemeClr val="accent4">
                  <a:lumMod val="20000"/>
                  <a:lumOff val="80000"/>
                </a:schemeClr>
              </a:solidFill>
              <a:effectLst>
                <a:outerShdw blurRad="38100" dist="38100" dir="2700000" algn="tl">
                  <a:srgbClr val="000000">
                    <a:alpha val="43137"/>
                  </a:srgbClr>
                </a:outerShdw>
              </a:effectLst>
              <a:latin typeface="Helvetica Neue"/>
            </a:endParaRPr>
          </a:p>
        </p:txBody>
      </p:sp>
      <p:pic>
        <p:nvPicPr>
          <p:cNvPr id="5" name="Content Placeholder 4">
            <a:extLst>
              <a:ext uri="{FF2B5EF4-FFF2-40B4-BE49-F238E27FC236}">
                <a16:creationId xmlns:a16="http://schemas.microsoft.com/office/drawing/2014/main" id="{39AE7D46-6210-7258-603B-668AD128912C}"/>
              </a:ext>
            </a:extLst>
          </p:cNvPr>
          <p:cNvPicPr>
            <a:picLocks noGrp="1" noChangeAspect="1"/>
          </p:cNvPicPr>
          <p:nvPr>
            <p:ph idx="1"/>
          </p:nvPr>
        </p:nvPicPr>
        <p:blipFill>
          <a:blip r:embed="rId2"/>
          <a:stretch>
            <a:fillRect/>
          </a:stretch>
        </p:blipFill>
        <p:spPr>
          <a:xfrm>
            <a:off x="457200" y="802007"/>
            <a:ext cx="7474587" cy="4023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88AB270-4B27-20A7-876D-DEE898BC61FB}"/>
              </a:ext>
            </a:extLst>
          </p:cNvPr>
          <p:cNvPicPr>
            <a:picLocks noChangeAspect="1"/>
          </p:cNvPicPr>
          <p:nvPr/>
        </p:nvPicPr>
        <p:blipFill>
          <a:blip r:embed="rId3"/>
          <a:stretch>
            <a:fillRect/>
          </a:stretch>
        </p:blipFill>
        <p:spPr>
          <a:xfrm>
            <a:off x="8084188" y="812801"/>
            <a:ext cx="3891280" cy="3942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2C993EDE-B191-110C-440F-0089AA63E462}"/>
              </a:ext>
            </a:extLst>
          </p:cNvPr>
          <p:cNvSpPr txBox="1"/>
          <p:nvPr/>
        </p:nvSpPr>
        <p:spPr>
          <a:xfrm>
            <a:off x="314960" y="4932143"/>
            <a:ext cx="11660508" cy="1323439"/>
          </a:xfrm>
          <a:prstGeom prst="rect">
            <a:avLst/>
          </a:prstGeom>
          <a:noFill/>
        </p:spPr>
        <p:txBody>
          <a:bodyPr wrap="square">
            <a:spAutoFit/>
          </a:bodyPr>
          <a:lstStyle/>
          <a:p>
            <a:r>
              <a:rPr lang="en-US" sz="2000" dirty="0">
                <a:effectLst/>
              </a:rPr>
              <a:t>After successfully incorporating hyperparameters tweaking using the optimal RandomForestRegressor values, the model's R2 score grew and now stands at 86.54% percent, which is a highly respectable result. We can see how our final model is translated from the graph.  The best-fit line, which represents our real datasets, can be seen in the graph, and the dots represent the predictions that our best final model made. </a:t>
            </a:r>
          </a:p>
        </p:txBody>
      </p:sp>
    </p:spTree>
    <p:extLst>
      <p:ext uri="{BB962C8B-B14F-4D97-AF65-F5344CB8AC3E}">
        <p14:creationId xmlns:p14="http://schemas.microsoft.com/office/powerpoint/2010/main" val="209889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79AD-2C5E-8D5C-521C-0862E4DBBA82}"/>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AF604EDB-488F-5FD7-FEDC-3A60A91FE7CD}"/>
              </a:ext>
            </a:extLst>
          </p:cNvPr>
          <p:cNvSpPr>
            <a:spLocks noGrp="1"/>
          </p:cNvSpPr>
          <p:nvPr>
            <p:ph idx="1"/>
          </p:nvPr>
        </p:nvSpPr>
        <p:spPr>
          <a:xfrm>
            <a:off x="685801" y="2065867"/>
            <a:ext cx="10131425" cy="3649133"/>
          </a:xfrm>
        </p:spPr>
        <p:txBody>
          <a:bodyPr>
            <a:normAutofit fontScale="77500" lnSpcReduction="20000"/>
          </a:bodyPr>
          <a:lstStyle/>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INTRODUCTION</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PROBLEM STATEMENT</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BENEFITS OF FLIGHT PRICE PREDICTION</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EXPLORATORY DATA ANALYSIS STEPS</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VISUALIZATIONS: UNIVARIATE, BIVARIATE, AND MULTIVARIATE</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OUTLIERS AND CORRELATIONS</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MODEL BUILDING</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 HYPERPARAMETER TUNING AND CREATING THE FINAL MODEL</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SAVED THE MODEL AND PREDICTION RESULTS</a:t>
            </a:r>
          </a:p>
          <a:p>
            <a:pPr>
              <a:buClr>
                <a:srgbClr val="FFC000"/>
              </a:buClr>
              <a:buSzPct val="99000"/>
              <a:buFont typeface="Wingdings" panose="05000000000000000000" pitchFamily="2" charset="2"/>
              <a:buChar char="Ø"/>
            </a:pPr>
            <a:r>
              <a:rPr lang="en-US" sz="2200" b="1" i="1" dirty="0">
                <a:solidFill>
                  <a:srgbClr val="FFC000"/>
                </a:solidFill>
                <a:effectLst>
                  <a:outerShdw blurRad="38100" dist="38100" dir="2700000" algn="tl">
                    <a:srgbClr val="000000">
                      <a:alpha val="43137"/>
                    </a:srgbClr>
                  </a:outerShdw>
                </a:effectLst>
              </a:rPr>
              <a:t>CONCLUSION</a:t>
            </a:r>
          </a:p>
          <a:p>
            <a:endParaRPr lang="en-IN" dirty="0"/>
          </a:p>
        </p:txBody>
      </p:sp>
    </p:spTree>
    <p:extLst>
      <p:ext uri="{BB962C8B-B14F-4D97-AF65-F5344CB8AC3E}">
        <p14:creationId xmlns:p14="http://schemas.microsoft.com/office/powerpoint/2010/main" val="264731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124B-4ACC-A123-4A8A-996B761FC941}"/>
              </a:ext>
            </a:extLst>
          </p:cNvPr>
          <p:cNvSpPr>
            <a:spLocks noGrp="1"/>
          </p:cNvSpPr>
          <p:nvPr>
            <p:ph type="title"/>
          </p:nvPr>
        </p:nvSpPr>
        <p:spPr>
          <a:xfrm>
            <a:off x="655321" y="286436"/>
            <a:ext cx="10131425" cy="646332"/>
          </a:xfrm>
        </p:spPr>
        <p:txBody>
          <a:bodyPr/>
          <a:lstStyle/>
          <a:p>
            <a:r>
              <a:rPr lang="en-IN" sz="2500" b="1" dirty="0">
                <a:solidFill>
                  <a:schemeClr val="accent4">
                    <a:lumMod val="20000"/>
                    <a:lumOff val="80000"/>
                  </a:schemeClr>
                </a:solidFill>
                <a:effectLst>
                  <a:outerShdw blurRad="38100" dist="38100" dir="2700000" algn="tl">
                    <a:srgbClr val="000000">
                      <a:alpha val="43137"/>
                    </a:srgbClr>
                  </a:outerShdw>
                </a:effectLst>
                <a:latin typeface="Helvetica Neue"/>
              </a:rPr>
              <a:t>Saving Model</a:t>
            </a:r>
          </a:p>
        </p:txBody>
      </p:sp>
      <p:pic>
        <p:nvPicPr>
          <p:cNvPr id="5" name="Content Placeholder 4">
            <a:extLst>
              <a:ext uri="{FF2B5EF4-FFF2-40B4-BE49-F238E27FC236}">
                <a16:creationId xmlns:a16="http://schemas.microsoft.com/office/drawing/2014/main" id="{7BFD87F9-AC54-9091-8D63-35ABC430702B}"/>
              </a:ext>
            </a:extLst>
          </p:cNvPr>
          <p:cNvPicPr>
            <a:picLocks noGrp="1" noChangeAspect="1"/>
          </p:cNvPicPr>
          <p:nvPr>
            <p:ph idx="1"/>
          </p:nvPr>
        </p:nvPicPr>
        <p:blipFill>
          <a:blip r:embed="rId2"/>
          <a:stretch>
            <a:fillRect/>
          </a:stretch>
        </p:blipFill>
        <p:spPr>
          <a:xfrm>
            <a:off x="884526" y="1108734"/>
            <a:ext cx="7195822" cy="4145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A8EACD1-D262-EE58-C4A2-E8B8B5CBE607}"/>
              </a:ext>
            </a:extLst>
          </p:cNvPr>
          <p:cNvPicPr>
            <a:picLocks noChangeAspect="1"/>
          </p:cNvPicPr>
          <p:nvPr/>
        </p:nvPicPr>
        <p:blipFill>
          <a:blip r:embed="rId3"/>
          <a:stretch>
            <a:fillRect/>
          </a:stretch>
        </p:blipFill>
        <p:spPr>
          <a:xfrm>
            <a:off x="9203661" y="1108733"/>
            <a:ext cx="2672080" cy="4145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415C257D-1EF7-8A1C-DE9B-0ECC3910851F}"/>
              </a:ext>
            </a:extLst>
          </p:cNvPr>
          <p:cNvSpPr txBox="1"/>
          <p:nvPr/>
        </p:nvSpPr>
        <p:spPr>
          <a:xfrm>
            <a:off x="884526" y="5429796"/>
            <a:ext cx="10514994" cy="1015663"/>
          </a:xfrm>
          <a:prstGeom prst="rect">
            <a:avLst/>
          </a:prstGeom>
          <a:noFill/>
        </p:spPr>
        <p:txBody>
          <a:bodyPr wrap="square">
            <a:spAutoFit/>
          </a:bodyPr>
          <a:lstStyle/>
          <a:p>
            <a:r>
              <a:rPr lang="en-US" sz="2000" b="1" i="0" dirty="0">
                <a:effectLst/>
                <a:latin typeface="Helvetica Neue"/>
              </a:rPr>
              <a:t>We were able to anticipate the cost of the airline tickets using a regression model. We can see from the output above that the projected values are quite close to the real numbers.</a:t>
            </a:r>
            <a:endParaRPr lang="en-IN" sz="2000" b="1" dirty="0"/>
          </a:p>
        </p:txBody>
      </p:sp>
    </p:spTree>
    <p:extLst>
      <p:ext uri="{BB962C8B-B14F-4D97-AF65-F5344CB8AC3E}">
        <p14:creationId xmlns:p14="http://schemas.microsoft.com/office/powerpoint/2010/main" val="422269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CEA-5DDC-2DB7-7137-4D99F38D61E2}"/>
              </a:ext>
            </a:extLst>
          </p:cNvPr>
          <p:cNvSpPr>
            <a:spLocks noGrp="1"/>
          </p:cNvSpPr>
          <p:nvPr>
            <p:ph type="title"/>
          </p:nvPr>
        </p:nvSpPr>
        <p:spPr>
          <a:xfrm>
            <a:off x="685801" y="162561"/>
            <a:ext cx="10398760" cy="619760"/>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1E446FF5-C1C4-90AB-EC6D-118FA10F037B}"/>
              </a:ext>
            </a:extLst>
          </p:cNvPr>
          <p:cNvSpPr>
            <a:spLocks noGrp="1"/>
          </p:cNvSpPr>
          <p:nvPr>
            <p:ph idx="1"/>
          </p:nvPr>
        </p:nvSpPr>
        <p:spPr>
          <a:xfrm>
            <a:off x="685801" y="873760"/>
            <a:ext cx="10131425" cy="5720079"/>
          </a:xfrm>
        </p:spPr>
        <p:txBody>
          <a:bodyPr>
            <a:normAutofit fontScale="92500" lnSpcReduction="10000"/>
          </a:bodyPr>
          <a:lstStyle/>
          <a:p>
            <a:endParaRPr lang="en-IN" sz="2200" dirty="0"/>
          </a:p>
          <a:p>
            <a:endParaRPr lang="en-IN" sz="2200" dirty="0"/>
          </a:p>
          <a:p>
            <a:r>
              <a:rPr lang="en-IN" sz="2200" dirty="0"/>
              <a:t>The case study attempts to provide an example of how machine learning algorithms may be used to forecast the cost of airline tickets. when this project is finished. We gained an understanding of the data collection, pre-processing, analysis, cleaning, and model-building processes.</a:t>
            </a:r>
          </a:p>
          <a:p>
            <a:r>
              <a:rPr lang="en-IN" sz="2200" dirty="0"/>
              <a:t>First, we used web scraping to gather flight information from the www.makemytrip.com website. Selenium was the technology utilized for web scraping, which offers the benefit of automating our data collection process. We gathered roughly 2333 pieces of information, including the cost of airline tickets and other relevant details. The scraped data was then stored in an excel file so we could utilize it later and analyze it.</a:t>
            </a:r>
          </a:p>
          <a:p>
            <a:r>
              <a:rPr lang="en-US" sz="2200" dirty="0">
                <a:effectLst/>
              </a:rPr>
              <a:t>After loading the dataset, we cleaned the data. Data visualization was improved by the use of the EDA process and pre-processing techniques such as skewness, correlation, scaling, and outlier detection. </a:t>
            </a:r>
          </a:p>
          <a:p>
            <a:r>
              <a:rPr lang="en-US" sz="2200" dirty="0">
                <a:effectLst/>
              </a:rPr>
              <a:t>As this is a regression problem, we finally began developing our models. To predict our models, we used 5 different regression methods. The Random Forest Regressor was the most accurate of the group, and after being hyper-tuned, it became even more accurate.</a:t>
            </a:r>
          </a:p>
          <a:p>
            <a:endParaRPr lang="en-US" dirty="0">
              <a:effectLst/>
            </a:endParaRPr>
          </a:p>
          <a:p>
            <a:endParaRPr lang="en-IN" dirty="0"/>
          </a:p>
          <a:p>
            <a:endParaRPr lang="en-IN" dirty="0"/>
          </a:p>
          <a:p>
            <a:endParaRPr lang="en-IN" dirty="0"/>
          </a:p>
        </p:txBody>
      </p:sp>
    </p:spTree>
    <p:extLst>
      <p:ext uri="{BB962C8B-B14F-4D97-AF65-F5344CB8AC3E}">
        <p14:creationId xmlns:p14="http://schemas.microsoft.com/office/powerpoint/2010/main" val="70488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F761-20B4-0AA6-88DB-42A537326A31}"/>
              </a:ext>
            </a:extLst>
          </p:cNvPr>
          <p:cNvSpPr>
            <a:spLocks noGrp="1"/>
          </p:cNvSpPr>
          <p:nvPr>
            <p:ph type="title"/>
          </p:nvPr>
        </p:nvSpPr>
        <p:spPr>
          <a:xfrm>
            <a:off x="685800" y="518161"/>
            <a:ext cx="10131425" cy="599440"/>
          </a:xfrm>
        </p:spPr>
        <p:txBody>
          <a:bodyPr>
            <a:normAutofit fontScale="90000"/>
          </a:bodyPr>
          <a:lstStyle/>
          <a:p>
            <a:r>
              <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p>
        </p:txBody>
      </p:sp>
      <p:sp>
        <p:nvSpPr>
          <p:cNvPr id="3" name="Content Placeholder 2">
            <a:extLst>
              <a:ext uri="{FF2B5EF4-FFF2-40B4-BE49-F238E27FC236}">
                <a16:creationId xmlns:a16="http://schemas.microsoft.com/office/drawing/2014/main" id="{89C4C3F8-6B27-EF75-458E-0C323BC5A378}"/>
              </a:ext>
            </a:extLst>
          </p:cNvPr>
          <p:cNvSpPr>
            <a:spLocks noGrp="1"/>
          </p:cNvSpPr>
          <p:nvPr>
            <p:ph idx="1"/>
          </p:nvPr>
        </p:nvSpPr>
        <p:spPr>
          <a:xfrm>
            <a:off x="685800" y="1381761"/>
            <a:ext cx="10131425" cy="5069840"/>
          </a:xfrm>
        </p:spPr>
        <p:txBody>
          <a:bodyPr>
            <a:normAutofit fontScale="25000" lnSpcReduction="20000"/>
          </a:bodyPr>
          <a:lstStyle/>
          <a:p>
            <a:pPr marL="0" indent="0">
              <a:buNone/>
            </a:pPr>
            <a:r>
              <a:rPr lang="en-US" sz="8800" dirty="0">
                <a:effectLst/>
              </a:rPr>
              <a:t>In order to maximize income, the airline industry employs dynamic pricing tactics that are among the most complex since they are based on secret factors and proprietary algorithms. Because of this, airline firms employ sophisticated algorithms to determine the cost of aircraft tickets. The cost of the plane ticket is influenced by a number of different elements. </a:t>
            </a:r>
          </a:p>
          <a:p>
            <a:pPr marL="0" indent="0">
              <a:buNone/>
            </a:pPr>
            <a:r>
              <a:rPr lang="en-US" sz="8800" dirty="0">
                <a:effectLst/>
              </a:rPr>
              <a:t>All of the criteria are known to the vendor, but purchasers may only access a small amount of information that is insufficient to forecast flight costs. The ideal time to purchase the ticket will be determined by factors like departure time, arrival time, and time of day. </a:t>
            </a:r>
          </a:p>
          <a:p>
            <a:pPr marL="0" indent="0">
              <a:buNone/>
            </a:pPr>
            <a:r>
              <a:rPr lang="en-US" sz="8800" dirty="0">
                <a:effectLst/>
              </a:rPr>
              <a:t>The number of persons taking aircraft has dramatically grown in recent years. Since prices fluctuate owing to several factors, it is challenging for airlines to maintain their prices. To address this issue, we shall attempt to apply machine learning models. Foreseeing what costs airlines can keep, can be helpful. Customers may use it to forecast future flight costs and make travel plans accordingly. </a:t>
            </a:r>
          </a:p>
          <a:p>
            <a:pPr marL="0" indent="0">
              <a:buNone/>
            </a:pPr>
            <a:endParaRPr lang="en-US" dirty="0">
              <a:effectLst/>
            </a:endParaRPr>
          </a:p>
          <a:p>
            <a:endParaRPr lang="en-IN" dirty="0"/>
          </a:p>
        </p:txBody>
      </p:sp>
    </p:spTree>
    <p:extLst>
      <p:ext uri="{BB962C8B-B14F-4D97-AF65-F5344CB8AC3E}">
        <p14:creationId xmlns:p14="http://schemas.microsoft.com/office/powerpoint/2010/main" val="45923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F761-20B4-0AA6-88DB-42A537326A31}"/>
              </a:ext>
            </a:extLst>
          </p:cNvPr>
          <p:cNvSpPr>
            <a:spLocks noGrp="1"/>
          </p:cNvSpPr>
          <p:nvPr>
            <p:ph type="title"/>
          </p:nvPr>
        </p:nvSpPr>
        <p:spPr>
          <a:xfrm>
            <a:off x="574040" y="304800"/>
            <a:ext cx="10131425" cy="660400"/>
          </a:xfrm>
        </p:spPr>
        <p:txBody>
          <a:bodyPr/>
          <a:lstStyle/>
          <a:p>
            <a:r>
              <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statement</a:t>
            </a:r>
          </a:p>
        </p:txBody>
      </p:sp>
      <p:sp>
        <p:nvSpPr>
          <p:cNvPr id="3" name="Content Placeholder 2">
            <a:extLst>
              <a:ext uri="{FF2B5EF4-FFF2-40B4-BE49-F238E27FC236}">
                <a16:creationId xmlns:a16="http://schemas.microsoft.com/office/drawing/2014/main" id="{89C4C3F8-6B27-EF75-458E-0C323BC5A378}"/>
              </a:ext>
            </a:extLst>
          </p:cNvPr>
          <p:cNvSpPr>
            <a:spLocks noGrp="1"/>
          </p:cNvSpPr>
          <p:nvPr>
            <p:ph idx="1"/>
          </p:nvPr>
        </p:nvSpPr>
        <p:spPr>
          <a:xfrm>
            <a:off x="685800" y="1049868"/>
            <a:ext cx="10131425" cy="5401733"/>
          </a:xfrm>
        </p:spPr>
        <p:txBody>
          <a:bodyPr>
            <a:normAutofit fontScale="25000" lnSpcReduction="20000"/>
          </a:bodyPr>
          <a:lstStyle/>
          <a:p>
            <a:pPr marL="0" indent="0">
              <a:buNone/>
            </a:pPr>
            <a:endParaRPr lang="en-US" sz="8800" dirty="0">
              <a:effectLst/>
            </a:endParaRPr>
          </a:p>
          <a:p>
            <a:pPr marL="0" indent="0">
              <a:buNone/>
            </a:pPr>
            <a:endParaRPr lang="en-US" sz="8800" dirty="0"/>
          </a:p>
          <a:p>
            <a:pPr marL="0" indent="0">
              <a:buNone/>
            </a:pPr>
            <a:r>
              <a:rPr lang="en-US" sz="8800" dirty="0">
                <a:effectLst/>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sz="8800" dirty="0">
                <a:effectLst/>
              </a:rPr>
              <a:t>1. Time of purchase patterns (making sure last-minute purchases are expensive)</a:t>
            </a:r>
          </a:p>
          <a:p>
            <a:pPr marL="0" indent="0">
              <a:buNone/>
            </a:pPr>
            <a:r>
              <a:rPr lang="en-US" sz="8800" dirty="0">
                <a:effectLst/>
              </a:rPr>
              <a:t>2. Keeping the flight as full as they want it (raising prices on a flight that is filling up in order to reduce sales and hold back inventory for those expensive last-minute expensive purchases)</a:t>
            </a:r>
          </a:p>
          <a:p>
            <a:pPr marL="0" indent="0">
              <a:buNone/>
            </a:pPr>
            <a:r>
              <a:rPr lang="en-US" sz="8800" dirty="0">
                <a:effectLst/>
              </a:rPr>
              <a:t>So, you have to work on a project where you collect data on flight fares with other features and work to make a model to predict the fares of flights.</a:t>
            </a:r>
          </a:p>
          <a:p>
            <a:pPr marL="0" indent="0">
              <a:buNone/>
            </a:pPr>
            <a:r>
              <a:rPr lang="en-US" sz="8800" dirty="0">
                <a:effectLst/>
              </a:rPr>
              <a:t>This project's primary goal is to forecast the cost of airline tickets depending on a variety of factors. The goal of the essay is to examine the variables that affect flight price swings and how they relate to changes in pricing.</a:t>
            </a:r>
          </a:p>
          <a:p>
            <a:pPr marL="0" indent="0">
              <a:buNone/>
            </a:pPr>
            <a:r>
              <a:rPr lang="en-US" sz="8800" dirty="0"/>
              <a:t>Create a system using this data to assist customers to decide whether to purchase a ticket or not. So, to anticipate and analyze airplane ticket prices, we will use a machine learning model. Based on several variables, this model will give the estimated selling price for the airline ticket.</a:t>
            </a:r>
          </a:p>
          <a:p>
            <a:pPr marL="0" indent="0">
              <a:buNone/>
            </a:pPr>
            <a:endParaRPr lang="en-US" sz="9600" dirty="0">
              <a:effectLst/>
            </a:endParaRPr>
          </a:p>
          <a:p>
            <a:pPr marL="0" indent="0">
              <a:buNone/>
            </a:pPr>
            <a:endParaRPr lang="en-US" dirty="0">
              <a:effectLst/>
            </a:endParaRPr>
          </a:p>
          <a:p>
            <a:endParaRPr lang="en-IN" dirty="0"/>
          </a:p>
        </p:txBody>
      </p:sp>
    </p:spTree>
    <p:extLst>
      <p:ext uri="{BB962C8B-B14F-4D97-AF65-F5344CB8AC3E}">
        <p14:creationId xmlns:p14="http://schemas.microsoft.com/office/powerpoint/2010/main" val="354827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F761-20B4-0AA6-88DB-42A537326A31}"/>
              </a:ext>
            </a:extLst>
          </p:cNvPr>
          <p:cNvSpPr>
            <a:spLocks noGrp="1"/>
          </p:cNvSpPr>
          <p:nvPr>
            <p:ph type="title"/>
          </p:nvPr>
        </p:nvSpPr>
        <p:spPr>
          <a:xfrm>
            <a:off x="574040" y="274320"/>
            <a:ext cx="10131425" cy="660400"/>
          </a:xfrm>
        </p:spPr>
        <p:txBody>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Benefits of Flight Price Prediction</a:t>
            </a:r>
          </a:p>
        </p:txBody>
      </p:sp>
      <p:sp>
        <p:nvSpPr>
          <p:cNvPr id="3" name="Content Placeholder 2">
            <a:extLst>
              <a:ext uri="{FF2B5EF4-FFF2-40B4-BE49-F238E27FC236}">
                <a16:creationId xmlns:a16="http://schemas.microsoft.com/office/drawing/2014/main" id="{89C4C3F8-6B27-EF75-458E-0C323BC5A378}"/>
              </a:ext>
            </a:extLst>
          </p:cNvPr>
          <p:cNvSpPr>
            <a:spLocks noGrp="1"/>
          </p:cNvSpPr>
          <p:nvPr>
            <p:ph idx="1"/>
          </p:nvPr>
        </p:nvSpPr>
        <p:spPr>
          <a:xfrm>
            <a:off x="685800" y="1137920"/>
            <a:ext cx="10131425" cy="5313681"/>
          </a:xfrm>
        </p:spPr>
        <p:txBody>
          <a:bodyPr>
            <a:normAutofit lnSpcReduction="10000"/>
          </a:bodyPr>
          <a:lstStyle/>
          <a:p>
            <a:pPr marL="0" indent="0">
              <a:buNone/>
            </a:pPr>
            <a:endParaRPr lang="en-US" sz="2200" dirty="0">
              <a:effectLst/>
            </a:endParaRPr>
          </a:p>
          <a:p>
            <a:pPr marL="0" indent="0">
              <a:buNone/>
            </a:pPr>
            <a:r>
              <a:rPr lang="en-US" sz="2200" dirty="0">
                <a:effectLst/>
              </a:rPr>
              <a:t>In the airline sector, pricing is sometimes likened to a game of brains where both passengers and carriers compete to offer the greatest deals. Carriers like selling tickets for the most money while retaining customers from rival businesses. Travelers are obsessed with finding the best deals on flights so they don't miss the opportunity to board. All of this leads to fluctuating and unpredictable flight pricing. But for those with intelligence and algorithms, nothing is insurmountable. An individual may know and grasp the future cost of airline tickets by using flight price predictions.</a:t>
            </a:r>
          </a:p>
          <a:p>
            <a:pPr marL="0" indent="0">
              <a:buNone/>
            </a:pPr>
            <a:r>
              <a:rPr lang="en-US" sz="2200" dirty="0">
                <a:effectLst/>
              </a:rPr>
              <a:t>In the travel industry, there are two primary use cases for flight price prediction. This function is included by OTAs and other travel websites to draw more customers seeking the lowest prices. Airlines use technology to predict competition prices and modify their pricing strategy as necessary.</a:t>
            </a:r>
          </a:p>
          <a:p>
            <a:pPr marL="0" indent="0">
              <a:buNone/>
            </a:pPr>
            <a:r>
              <a:rPr lang="en-US" sz="2200" dirty="0">
                <a:effectLst/>
              </a:rPr>
              <a:t>An OTA's suggested passenger-side predictor recommends the ideal time to purchase a ticket so that travelers may make wise choices. Carriers look for the best pricing to establish in order to maximize revenue while maintaining competition.</a:t>
            </a:r>
          </a:p>
          <a:p>
            <a:pPr marL="0" indent="0">
              <a:buNone/>
            </a:pPr>
            <a:endParaRPr lang="en-US" dirty="0">
              <a:effectLst/>
            </a:endParaRPr>
          </a:p>
          <a:p>
            <a:endParaRPr lang="en-IN" dirty="0"/>
          </a:p>
        </p:txBody>
      </p:sp>
    </p:spTree>
    <p:extLst>
      <p:ext uri="{BB962C8B-B14F-4D97-AF65-F5344CB8AC3E}">
        <p14:creationId xmlns:p14="http://schemas.microsoft.com/office/powerpoint/2010/main" val="242053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EDBF-B03C-0382-7851-D58F3E3B4D6B}"/>
              </a:ext>
            </a:extLst>
          </p:cNvPr>
          <p:cNvSpPr>
            <a:spLocks noGrp="1"/>
          </p:cNvSpPr>
          <p:nvPr>
            <p:ph type="title"/>
          </p:nvPr>
        </p:nvSpPr>
        <p:spPr>
          <a:xfrm>
            <a:off x="685801" y="182990"/>
            <a:ext cx="10131425" cy="832012"/>
          </a:xfrm>
        </p:spPr>
        <p:txBody>
          <a:bodyPr/>
          <a:lstStyle/>
          <a:p>
            <a:r>
              <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Exploratory data analysis</a:t>
            </a:r>
          </a:p>
        </p:txBody>
      </p:sp>
      <p:sp>
        <p:nvSpPr>
          <p:cNvPr id="3" name="Text Placeholder 2">
            <a:extLst>
              <a:ext uri="{FF2B5EF4-FFF2-40B4-BE49-F238E27FC236}">
                <a16:creationId xmlns:a16="http://schemas.microsoft.com/office/drawing/2014/main" id="{BD8974DB-B210-47FB-BC70-949F95CE9AA1}"/>
              </a:ext>
            </a:extLst>
          </p:cNvPr>
          <p:cNvSpPr>
            <a:spLocks noGrp="1"/>
          </p:cNvSpPr>
          <p:nvPr>
            <p:ph type="body" idx="1"/>
          </p:nvPr>
        </p:nvSpPr>
        <p:spPr>
          <a:xfrm>
            <a:off x="1036373" y="979387"/>
            <a:ext cx="4709054" cy="576262"/>
          </a:xfrm>
        </p:spPr>
        <p:txBody>
          <a:bodyPr/>
          <a:lstStyle/>
          <a:p>
            <a:r>
              <a:rPr lang="en-IN" dirty="0">
                <a:ln w="0"/>
                <a:solidFill>
                  <a:schemeClr val="accent1"/>
                </a:solidFill>
                <a:effectLst>
                  <a:outerShdw blurRad="38100" dist="25400" dir="5400000" algn="ctr" rotWithShape="0">
                    <a:srgbClr val="6E747A">
                      <a:alpha val="43000"/>
                    </a:srgbClr>
                  </a:outerShdw>
                </a:effectLst>
              </a:rPr>
              <a:t>EDA Steps</a:t>
            </a:r>
          </a:p>
        </p:txBody>
      </p:sp>
      <p:sp>
        <p:nvSpPr>
          <p:cNvPr id="4" name="Content Placeholder 3">
            <a:extLst>
              <a:ext uri="{FF2B5EF4-FFF2-40B4-BE49-F238E27FC236}">
                <a16:creationId xmlns:a16="http://schemas.microsoft.com/office/drawing/2014/main" id="{48F27741-4053-C543-3540-D22237AB2B97}"/>
              </a:ext>
            </a:extLst>
          </p:cNvPr>
          <p:cNvSpPr>
            <a:spLocks noGrp="1"/>
          </p:cNvSpPr>
          <p:nvPr>
            <p:ph sz="half" idx="2"/>
          </p:nvPr>
        </p:nvSpPr>
        <p:spPr>
          <a:xfrm>
            <a:off x="685801" y="1808480"/>
            <a:ext cx="5410199" cy="4902144"/>
          </a:xfrm>
        </p:spPr>
        <p:txBody>
          <a:bodyPr>
            <a:normAutofit fontScale="85000" lnSpcReduction="10000"/>
          </a:bodyPr>
          <a:lstStyle/>
          <a:p>
            <a:r>
              <a:rPr lang="en-US" dirty="0"/>
              <a:t>Imported data as a data frame and the required libraries.</a:t>
            </a:r>
          </a:p>
          <a:p>
            <a:r>
              <a:rPr lang="en-US" dirty="0"/>
              <a:t>checked some statistical data, such as shape, the presence of unique values, information, data kinds, etc.</a:t>
            </a:r>
          </a:p>
          <a:p>
            <a:r>
              <a:rPr lang="en-US" dirty="0"/>
              <a:t>By transforming the "Departure time" and "Time of arrival" data types from the object data type into Date Time data types, Timestamp variables are taken care of.</a:t>
            </a:r>
          </a:p>
          <a:p>
            <a:r>
              <a:rPr lang="en-US" dirty="0"/>
              <a:t>Some features underwent feature engineering in order to remove unnecessary values and replace them with blank spaces.</a:t>
            </a:r>
          </a:p>
          <a:p>
            <a:r>
              <a:rPr lang="en-US" dirty="0"/>
              <a:t>The difference between the arrival time and departure time was used to extract the correct Duration column, which is a float data type. Departure time and Time of arrival columns were extracted for the Departure Hours, Departure Min, and Arrival Hour, Arrival Min columns before being discarded.</a:t>
            </a:r>
          </a:p>
          <a:p>
            <a:r>
              <a:rPr lang="en-US" dirty="0"/>
              <a:t>Although the label "Price" should have been continuous numeric data, it was displaying as an object data type because of some text values, such as "," Therefore, I transformed this sign into an empty space and changed the data type to float.</a:t>
            </a:r>
          </a:p>
          <a:p>
            <a:endParaRPr lang="en-US" dirty="0"/>
          </a:p>
          <a:p>
            <a:endParaRPr lang="en-IN" dirty="0"/>
          </a:p>
        </p:txBody>
      </p:sp>
      <p:sp>
        <p:nvSpPr>
          <p:cNvPr id="6" name="Content Placeholder 5">
            <a:extLst>
              <a:ext uri="{FF2B5EF4-FFF2-40B4-BE49-F238E27FC236}">
                <a16:creationId xmlns:a16="http://schemas.microsoft.com/office/drawing/2014/main" id="{12F0FE90-13AD-E53A-C997-440AF2B0010D}"/>
              </a:ext>
            </a:extLst>
          </p:cNvPr>
          <p:cNvSpPr>
            <a:spLocks noGrp="1"/>
          </p:cNvSpPr>
          <p:nvPr>
            <p:ph sz="quarter" idx="4"/>
          </p:nvPr>
        </p:nvSpPr>
        <p:spPr>
          <a:xfrm>
            <a:off x="6410959" y="1808480"/>
            <a:ext cx="5095239" cy="4902145"/>
          </a:xfrm>
        </p:spPr>
        <p:txBody>
          <a:bodyPr>
            <a:normAutofit fontScale="85000" lnSpcReduction="10000"/>
          </a:bodyPr>
          <a:lstStyle/>
          <a:p>
            <a:r>
              <a:rPr lang="en-US" dirty="0"/>
              <a:t>Similar categories were grouped in the Meal availability column, and the Number of stops column transformed categorical data into numerical information.</a:t>
            </a:r>
          </a:p>
          <a:p>
            <a:r>
              <a:rPr lang="en-US" dirty="0"/>
              <a:t>There were no missing values in the dataset after searching for null values.</a:t>
            </a:r>
          </a:p>
          <a:p>
            <a:r>
              <a:rPr lang="en-US" dirty="0"/>
              <a:t>conducted analyses using single, double, and multiple variables. Plotted a number of categorical and numerical plots, including pie plots, count plots, bar plots, reg plots, strip plots, line plots, box plots, boxen plots, distribution plots, and pair plots, using the seaborn and matplotlib libraries to visualize each feature.</a:t>
            </a:r>
          </a:p>
          <a:p>
            <a:r>
              <a:rPr lang="en-US" dirty="0"/>
              <a:t>Box plots were used to identify outliers, and skewness was verified and eliminated from the Duration column using sqrt.</a:t>
            </a:r>
          </a:p>
          <a:p>
            <a:r>
              <a:rPr lang="en-US" dirty="0"/>
              <a:t>To examine the relationship between the label and the features, use Pearson's correlation coefficient. I was able to comprehend the feature vs. label relativity and gain insights on multicollinearity among the feature columns with the aid of a heatmap and correlation bar graph.</a:t>
            </a:r>
            <a:endParaRPr lang="en-IN" dirty="0"/>
          </a:p>
        </p:txBody>
      </p:sp>
    </p:spTree>
    <p:extLst>
      <p:ext uri="{BB962C8B-B14F-4D97-AF65-F5344CB8AC3E}">
        <p14:creationId xmlns:p14="http://schemas.microsoft.com/office/powerpoint/2010/main" val="274130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4ED-5ABD-BCB5-1746-D32A44E44188}"/>
              </a:ext>
            </a:extLst>
          </p:cNvPr>
          <p:cNvSpPr>
            <a:spLocks noGrp="1"/>
          </p:cNvSpPr>
          <p:nvPr>
            <p:ph type="title"/>
          </p:nvPr>
        </p:nvSpPr>
        <p:spPr>
          <a:xfrm>
            <a:off x="685802" y="233679"/>
            <a:ext cx="10131425" cy="538481"/>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Visualization: Univariate Analysis</a:t>
            </a:r>
            <a:endPar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029" name="Picture 5">
            <a:extLst>
              <a:ext uri="{FF2B5EF4-FFF2-40B4-BE49-F238E27FC236}">
                <a16:creationId xmlns:a16="http://schemas.microsoft.com/office/drawing/2014/main" id="{2A4E183E-EE9F-BF87-D0BF-BA2308ADEC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9880" y="1188578"/>
            <a:ext cx="4995863" cy="1951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89A3724C-C7BE-1AFC-95DC-9648FD2D911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09880" y="3429000"/>
            <a:ext cx="4995862" cy="1773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3CDBD4C7-C84C-8B06-BF59-1719E1A87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559" y="1188577"/>
            <a:ext cx="4995863" cy="1951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191E963A-721F-6BE9-7F53-5530C56175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560" y="3429000"/>
            <a:ext cx="4995862" cy="1773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0FAA48-2EDD-49C7-466C-4DBE3672B7A0}"/>
              </a:ext>
            </a:extLst>
          </p:cNvPr>
          <p:cNvSpPr txBox="1"/>
          <p:nvPr/>
        </p:nvSpPr>
        <p:spPr>
          <a:xfrm>
            <a:off x="309880" y="5491756"/>
            <a:ext cx="11374120" cy="1200329"/>
          </a:xfrm>
          <a:prstGeom prst="rect">
            <a:avLst/>
          </a:prstGeom>
          <a:noFill/>
        </p:spPr>
        <p:txBody>
          <a:bodyPr wrap="square">
            <a:spAutoFit/>
          </a:bodyPr>
          <a:lstStyle/>
          <a:p>
            <a:r>
              <a:rPr lang="en-IN" dirty="0"/>
              <a:t>In our data, the most numbers of flights are IndiGo with 1117 flights and the least is Star Air with only one flight, AirAsia and Go First flights have a count of 272 and 227 respectively.</a:t>
            </a:r>
          </a:p>
          <a:p>
            <a:r>
              <a:rPr lang="en-US" dirty="0"/>
              <a:t>1329 flights are nonstop, and 882 flights are with 1 stop. Also the count of flights with 2 or 3 stops is less, they are 13 and 2 respectively for 2 and 3 stops respectively.</a:t>
            </a:r>
            <a:endParaRPr lang="en-IN" dirty="0"/>
          </a:p>
        </p:txBody>
      </p:sp>
    </p:spTree>
    <p:extLst>
      <p:ext uri="{BB962C8B-B14F-4D97-AF65-F5344CB8AC3E}">
        <p14:creationId xmlns:p14="http://schemas.microsoft.com/office/powerpoint/2010/main" val="343831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4ED-5ABD-BCB5-1746-D32A44E44188}"/>
              </a:ext>
            </a:extLst>
          </p:cNvPr>
          <p:cNvSpPr>
            <a:spLocks noGrp="1"/>
          </p:cNvSpPr>
          <p:nvPr>
            <p:ph type="title"/>
          </p:nvPr>
        </p:nvSpPr>
        <p:spPr>
          <a:xfrm>
            <a:off x="685802" y="233679"/>
            <a:ext cx="10131425" cy="538481"/>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Visualization: Univariate Analysis</a:t>
            </a:r>
            <a:endPar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Box 11">
            <a:extLst>
              <a:ext uri="{FF2B5EF4-FFF2-40B4-BE49-F238E27FC236}">
                <a16:creationId xmlns:a16="http://schemas.microsoft.com/office/drawing/2014/main" id="{6B0FAA48-2EDD-49C7-466C-4DBE3672B7A0}"/>
              </a:ext>
            </a:extLst>
          </p:cNvPr>
          <p:cNvSpPr txBox="1"/>
          <p:nvPr/>
        </p:nvSpPr>
        <p:spPr>
          <a:xfrm>
            <a:off x="309880" y="5491756"/>
            <a:ext cx="11374120" cy="1200329"/>
          </a:xfrm>
          <a:prstGeom prst="rect">
            <a:avLst/>
          </a:prstGeom>
          <a:noFill/>
        </p:spPr>
        <p:txBody>
          <a:bodyPr wrap="square">
            <a:spAutoFit/>
          </a:bodyPr>
          <a:lstStyle/>
          <a:p>
            <a:r>
              <a:rPr lang="en-US" dirty="0"/>
              <a:t>Most numbers of flights started from New Delhi in our data followed by Mumbai and Bengaluru, Pune and Kochi have the least number of flights at the source location in our dataset.</a:t>
            </a:r>
          </a:p>
          <a:p>
            <a:r>
              <a:rPr lang="en-US" dirty="0"/>
              <a:t>New Delhi has the highest count of Destination points followed by Mumbai and Hyderabad with the same count, Pune and Kochi have the least count with 188 and 175 Destination counts respectively.</a:t>
            </a:r>
            <a:endParaRPr lang="en-IN" dirty="0"/>
          </a:p>
        </p:txBody>
      </p:sp>
      <p:pic>
        <p:nvPicPr>
          <p:cNvPr id="2052" name="Picture 4">
            <a:extLst>
              <a:ext uri="{FF2B5EF4-FFF2-40B4-BE49-F238E27FC236}">
                <a16:creationId xmlns:a16="http://schemas.microsoft.com/office/drawing/2014/main" id="{8489FB80-1180-95E9-71B1-4D486F8454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9879" y="1032098"/>
            <a:ext cx="4995863" cy="2099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434CB13-94DD-7FEE-6BE7-006734039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79" y="3263752"/>
            <a:ext cx="4995862" cy="1968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0819018E-8376-1CFA-F94C-E5608AB48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0" y="1032097"/>
            <a:ext cx="5197793" cy="2099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0BF2FF6-49E0-D9F6-022B-633C16E1F275}"/>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349999" y="3263753"/>
            <a:ext cx="5102543" cy="1968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13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4ED-5ABD-BCB5-1746-D32A44E44188}"/>
              </a:ext>
            </a:extLst>
          </p:cNvPr>
          <p:cNvSpPr>
            <a:spLocks noGrp="1"/>
          </p:cNvSpPr>
          <p:nvPr>
            <p:ph type="title"/>
          </p:nvPr>
        </p:nvSpPr>
        <p:spPr>
          <a:xfrm>
            <a:off x="685802" y="233679"/>
            <a:ext cx="10131425" cy="538481"/>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Visualization: Bivariate Analysis</a:t>
            </a:r>
            <a:endPar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Box 11">
            <a:extLst>
              <a:ext uri="{FF2B5EF4-FFF2-40B4-BE49-F238E27FC236}">
                <a16:creationId xmlns:a16="http://schemas.microsoft.com/office/drawing/2014/main" id="{6B0FAA48-2EDD-49C7-466C-4DBE3672B7A0}"/>
              </a:ext>
            </a:extLst>
          </p:cNvPr>
          <p:cNvSpPr txBox="1"/>
          <p:nvPr/>
        </p:nvSpPr>
        <p:spPr>
          <a:xfrm>
            <a:off x="309880" y="5491756"/>
            <a:ext cx="11374120" cy="1200329"/>
          </a:xfrm>
          <a:prstGeom prst="rect">
            <a:avLst/>
          </a:prstGeom>
          <a:noFill/>
        </p:spPr>
        <p:txBody>
          <a:bodyPr wrap="square">
            <a:spAutoFit/>
          </a:bodyPr>
          <a:lstStyle/>
          <a:p>
            <a:r>
              <a:rPr lang="en-US" dirty="0"/>
              <a:t>Kolkata's basic price starts from above 5000 which is more than compared with other flights. Also where Kolkata is the destination basic price is showing above 5000. The price of Flights keeps increasing with every stop, the price with no stops has a less basic price as compared to flights with 1, 2, and 3 stops. With the above graph, we can see that as the duration of a flight increases price range also gets increasing.</a:t>
            </a:r>
            <a:endParaRPr lang="en-IN" dirty="0"/>
          </a:p>
        </p:txBody>
      </p:sp>
      <p:pic>
        <p:nvPicPr>
          <p:cNvPr id="4102" name="Picture 6">
            <a:extLst>
              <a:ext uri="{FF2B5EF4-FFF2-40B4-BE49-F238E27FC236}">
                <a16:creationId xmlns:a16="http://schemas.microsoft.com/office/drawing/2014/main" id="{9C73A484-F8C8-377B-9E82-84AFEE97C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2" y="904241"/>
            <a:ext cx="4902198" cy="2255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B67E0D6E-EC1B-4CF3-A7C9-D671D1B73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080" y="904241"/>
            <a:ext cx="5024118" cy="2255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09" name="Picture 13">
            <a:extLst>
              <a:ext uri="{FF2B5EF4-FFF2-40B4-BE49-F238E27FC236}">
                <a16:creationId xmlns:a16="http://schemas.microsoft.com/office/drawing/2014/main" id="{9592D151-B8C8-F900-01F2-C32487CB2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2" y="3236096"/>
            <a:ext cx="4902198" cy="2123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13" name="Picture 17">
            <a:extLst>
              <a:ext uri="{FF2B5EF4-FFF2-40B4-BE49-F238E27FC236}">
                <a16:creationId xmlns:a16="http://schemas.microsoft.com/office/drawing/2014/main" id="{A5CE9FD1-A833-3099-91C1-59673D0FF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2080" y="3291979"/>
            <a:ext cx="5024118" cy="2067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22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themeOverride>
</file>

<file path=docProps/app.xml><?xml version="1.0" encoding="utf-8"?>
<Properties xmlns="http://schemas.openxmlformats.org/officeDocument/2006/extended-properties" xmlns:vt="http://schemas.openxmlformats.org/officeDocument/2006/docPropsVTypes">
  <Template/>
  <TotalTime>294</TotalTime>
  <Words>1903</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Wingdings</vt:lpstr>
      <vt:lpstr>Celestial</vt:lpstr>
      <vt:lpstr>Flight Price Prediction</vt:lpstr>
      <vt:lpstr>Summary</vt:lpstr>
      <vt:lpstr>Introduction</vt:lpstr>
      <vt:lpstr>Problem statement</vt:lpstr>
      <vt:lpstr>Benefits of Flight Price Prediction</vt:lpstr>
      <vt:lpstr>Exploratory data analysis</vt:lpstr>
      <vt:lpstr>Visualization: Univariate Analysis</vt:lpstr>
      <vt:lpstr>Visualization: Univariate Analysis</vt:lpstr>
      <vt:lpstr>Visualization: Bivariate Analysis</vt:lpstr>
      <vt:lpstr>Visualization: Multivariate Analysis</vt:lpstr>
      <vt:lpstr>Outliers</vt:lpstr>
      <vt:lpstr>         Correlation using heatmap                                        Correlation with the target variable</vt:lpstr>
      <vt:lpstr>Model Building</vt:lpstr>
      <vt:lpstr>DecisionTreeRegressor </vt:lpstr>
      <vt:lpstr>   RandomForestRegressor  </vt:lpstr>
      <vt:lpstr>GradientBoostingRegressor</vt:lpstr>
      <vt:lpstr>Bagging Regressor</vt:lpstr>
      <vt:lpstr>ExtraTreesRegressor</vt:lpstr>
      <vt:lpstr>Model Selection using Hyper Parameter Tuning </vt:lpstr>
      <vt:lpstr>Saving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Akshay Shingavi</dc:creator>
  <cp:lastModifiedBy>Akshay Shingavi</cp:lastModifiedBy>
  <cp:revision>14</cp:revision>
  <dcterms:created xsi:type="dcterms:W3CDTF">2023-01-14T08:09:11Z</dcterms:created>
  <dcterms:modified xsi:type="dcterms:W3CDTF">2023-01-14T13:03:52Z</dcterms:modified>
</cp:coreProperties>
</file>